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6"/>
  </p:notesMasterIdLst>
  <p:handoutMasterIdLst>
    <p:handoutMasterId r:id="rId107"/>
  </p:handoutMasterIdLst>
  <p:sldIdLst>
    <p:sldId id="566" r:id="rId2"/>
    <p:sldId id="661" r:id="rId3"/>
    <p:sldId id="567" r:id="rId4"/>
    <p:sldId id="360" r:id="rId5"/>
    <p:sldId id="262" r:id="rId6"/>
    <p:sldId id="271" r:id="rId7"/>
    <p:sldId id="568" r:id="rId8"/>
    <p:sldId id="264" r:id="rId9"/>
    <p:sldId id="368" r:id="rId10"/>
    <p:sldId id="363" r:id="rId11"/>
    <p:sldId id="334" r:id="rId12"/>
    <p:sldId id="366" r:id="rId13"/>
    <p:sldId id="572" r:id="rId14"/>
    <p:sldId id="259" r:id="rId15"/>
    <p:sldId id="331" r:id="rId16"/>
    <p:sldId id="336" r:id="rId17"/>
    <p:sldId id="333" r:id="rId18"/>
    <p:sldId id="260" r:id="rId19"/>
    <p:sldId id="261" r:id="rId20"/>
    <p:sldId id="569" r:id="rId21"/>
    <p:sldId id="263" r:id="rId22"/>
    <p:sldId id="268" r:id="rId23"/>
    <p:sldId id="570" r:id="rId24"/>
    <p:sldId id="571" r:id="rId25"/>
    <p:sldId id="265" r:id="rId26"/>
    <p:sldId id="278" r:id="rId27"/>
    <p:sldId id="266" r:id="rId28"/>
    <p:sldId id="267" r:id="rId29"/>
    <p:sldId id="273" r:id="rId30"/>
    <p:sldId id="287" r:id="rId31"/>
    <p:sldId id="288" r:id="rId32"/>
    <p:sldId id="675" r:id="rId33"/>
    <p:sldId id="662" r:id="rId34"/>
    <p:sldId id="337" r:id="rId35"/>
    <p:sldId id="663" r:id="rId36"/>
    <p:sldId id="664" r:id="rId37"/>
    <p:sldId id="665" r:id="rId38"/>
    <p:sldId id="666" r:id="rId39"/>
    <p:sldId id="291" r:id="rId40"/>
    <p:sldId id="667" r:id="rId41"/>
    <p:sldId id="668" r:id="rId42"/>
    <p:sldId id="669" r:id="rId43"/>
    <p:sldId id="670" r:id="rId44"/>
    <p:sldId id="292" r:id="rId45"/>
    <p:sldId id="338" r:id="rId46"/>
    <p:sldId id="289" r:id="rId47"/>
    <p:sldId id="269" r:id="rId48"/>
    <p:sldId id="270" r:id="rId49"/>
    <p:sldId id="671" r:id="rId50"/>
    <p:sldId id="293" r:id="rId51"/>
    <p:sldId id="296" r:id="rId52"/>
    <p:sldId id="676" r:id="rId53"/>
    <p:sldId id="290" r:id="rId54"/>
    <p:sldId id="299" r:id="rId55"/>
    <p:sldId id="300" r:id="rId56"/>
    <p:sldId id="298" r:id="rId57"/>
    <p:sldId id="673" r:id="rId58"/>
    <p:sldId id="274" r:id="rId59"/>
    <p:sldId id="677" r:id="rId60"/>
    <p:sldId id="277" r:id="rId61"/>
    <p:sldId id="275" r:id="rId62"/>
    <p:sldId id="276" r:id="rId63"/>
    <p:sldId id="301" r:id="rId64"/>
    <p:sldId id="302" r:id="rId65"/>
    <p:sldId id="303" r:id="rId66"/>
    <p:sldId id="304" r:id="rId67"/>
    <p:sldId id="297" r:id="rId68"/>
    <p:sldId id="279" r:id="rId69"/>
    <p:sldId id="307" r:id="rId70"/>
    <p:sldId id="308" r:id="rId71"/>
    <p:sldId id="309" r:id="rId72"/>
    <p:sldId id="313" r:id="rId73"/>
    <p:sldId id="314" r:id="rId74"/>
    <p:sldId id="312" r:id="rId75"/>
    <p:sldId id="310" r:id="rId76"/>
    <p:sldId id="315" r:id="rId77"/>
    <p:sldId id="316" r:id="rId78"/>
    <p:sldId id="311" r:id="rId79"/>
    <p:sldId id="305" r:id="rId80"/>
    <p:sldId id="306" r:id="rId81"/>
    <p:sldId id="317" r:id="rId82"/>
    <p:sldId id="318" r:id="rId83"/>
    <p:sldId id="319" r:id="rId84"/>
    <p:sldId id="339" r:id="rId85"/>
    <p:sldId id="286" r:id="rId86"/>
    <p:sldId id="678" r:id="rId87"/>
    <p:sldId id="679" r:id="rId88"/>
    <p:sldId id="280" r:id="rId89"/>
    <p:sldId id="281" r:id="rId90"/>
    <p:sldId id="282" r:id="rId91"/>
    <p:sldId id="283" r:id="rId92"/>
    <p:sldId id="284" r:id="rId93"/>
    <p:sldId id="320" r:id="rId94"/>
    <p:sldId id="321" r:id="rId95"/>
    <p:sldId id="322" r:id="rId96"/>
    <p:sldId id="323" r:id="rId97"/>
    <p:sldId id="324" r:id="rId98"/>
    <p:sldId id="326" r:id="rId99"/>
    <p:sldId id="325" r:id="rId100"/>
    <p:sldId id="327" r:id="rId101"/>
    <p:sldId id="328" r:id="rId102"/>
    <p:sldId id="295" r:id="rId103"/>
    <p:sldId id="674" r:id="rId104"/>
    <p:sldId id="680"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6774" autoAdjust="0"/>
  </p:normalViewPr>
  <p:slideViewPr>
    <p:cSldViewPr snapToObjects="1">
      <p:cViewPr varScale="1">
        <p:scale>
          <a:sx n="105" d="100"/>
          <a:sy n="105" d="100"/>
        </p:scale>
        <p:origin x="976" y="20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6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009F0B-EB95-9B47-B269-96ADE2F0AF4C}" type="datetimeFigureOut">
              <a:rPr lang="en-US" smtClean="0"/>
              <a:t>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4A3CFD-AE66-B249-908F-6AA49CB9DD2D}" type="slidenum">
              <a:rPr lang="en-US" smtClean="0"/>
              <a:t>‹#›</a:t>
            </a:fld>
            <a:endParaRPr lang="en-US"/>
          </a:p>
        </p:txBody>
      </p:sp>
    </p:spTree>
    <p:extLst>
      <p:ext uri="{BB962C8B-B14F-4D97-AF65-F5344CB8AC3E}">
        <p14:creationId xmlns:p14="http://schemas.microsoft.com/office/powerpoint/2010/main" val="18791010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8A259-ED77-8C48-A00E-5BC317DD78CB}" type="datetimeFigureOut">
              <a:rPr lang="en-US" smtClean="0"/>
              <a:t>2/6/19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F941F2-4885-8B4F-A4A1-81D3F1E582AC}" type="slidenum">
              <a:rPr lang="en-US" smtClean="0"/>
              <a:t>‹#›</a:t>
            </a:fld>
            <a:endParaRPr lang="en-US"/>
          </a:p>
        </p:txBody>
      </p:sp>
    </p:spTree>
    <p:extLst>
      <p:ext uri="{BB962C8B-B14F-4D97-AF65-F5344CB8AC3E}">
        <p14:creationId xmlns:p14="http://schemas.microsoft.com/office/powerpoint/2010/main" val="37402088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p>
            <a:fld id="{B807B528-B460-6947-AD1B-6A9F6418191A}" type="slidenum">
              <a:rPr lang="en-GB"/>
              <a:pPr/>
              <a:t>5</a:t>
            </a:fld>
            <a:endParaRPr lang="en-GB"/>
          </a:p>
        </p:txBody>
      </p:sp>
      <p:sp>
        <p:nvSpPr>
          <p:cNvPr id="29699" name="Text Box 1"/>
          <p:cNvSpPr txBox="1">
            <a:spLocks noChangeArrowheads="1"/>
          </p:cNvSpPr>
          <p:nvPr/>
        </p:nvSpPr>
        <p:spPr bwMode="auto">
          <a:xfrm>
            <a:off x="3886200" y="8831580"/>
            <a:ext cx="2971800" cy="464820"/>
          </a:xfrm>
          <a:prstGeom prst="rect">
            <a:avLst/>
          </a:prstGeom>
          <a:noFill/>
          <a:ln w="9525">
            <a:noFill/>
            <a:round/>
            <a:headEnd/>
            <a:tailEnd/>
          </a:ln>
        </p:spPr>
        <p:txBody>
          <a:bodyPr lIns="90000" tIns="46800" rIns="90000" bIns="46800" anchor="b">
            <a:prstTxWarp prst="textNoShape">
              <a:avLst/>
            </a:prstTxWarp>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FE330DD-DC91-8844-9D0B-9CC4C16D9CDC}" type="slidenum">
              <a:rPr lang="en-GB" sz="1200">
                <a:solidFill>
                  <a:srgbClr val="000000"/>
                </a:solidFill>
                <a:ea typeface="Arial" pitchFamily="-106" charset="-52"/>
                <a:cs typeface="Arial" pitchFamily="-106" charset="-52"/>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GB" sz="1200">
              <a:solidFill>
                <a:srgbClr val="000000"/>
              </a:solidFill>
              <a:ea typeface="Arial" pitchFamily="-106" charset="-52"/>
              <a:cs typeface="Arial" pitchFamily="-106" charset="-52"/>
            </a:endParaRPr>
          </a:p>
        </p:txBody>
      </p:sp>
      <p:sp>
        <p:nvSpPr>
          <p:cNvPr id="29700" name="Text Box 2"/>
          <p:cNvSpPr txBox="1">
            <a:spLocks noChangeArrowheads="1"/>
          </p:cNvSpPr>
          <p:nvPr/>
        </p:nvSpPr>
        <p:spPr bwMode="auto">
          <a:xfrm>
            <a:off x="0" y="8831580"/>
            <a:ext cx="2971800" cy="464820"/>
          </a:xfrm>
          <a:prstGeom prst="rect">
            <a:avLst/>
          </a:prstGeom>
          <a:noFill/>
          <a:ln w="9525">
            <a:noFill/>
            <a:round/>
            <a:headEnd/>
            <a:tailEnd/>
          </a:ln>
        </p:spPr>
        <p:txBody>
          <a:bodyPr lIns="90000" tIns="46800" rIns="90000" bIns="46800" anchor="b">
            <a:prstTxWarp prst="textNoShape">
              <a:avLst/>
            </a:prstTxWarp>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Arial" pitchFamily="-106" charset="-52"/>
              <a:cs typeface="Arial" pitchFamily="-106" charset="-52"/>
            </a:endParaRPr>
          </a:p>
        </p:txBody>
      </p:sp>
      <p:sp>
        <p:nvSpPr>
          <p:cNvPr id="29701" name="Text Box 3"/>
          <p:cNvSpPr txBox="1">
            <a:spLocks noChangeArrowheads="1"/>
          </p:cNvSpPr>
          <p:nvPr/>
        </p:nvSpPr>
        <p:spPr bwMode="auto">
          <a:xfrm>
            <a:off x="0" y="0"/>
            <a:ext cx="2971800" cy="464820"/>
          </a:xfrm>
          <a:prstGeom prst="rect">
            <a:avLst/>
          </a:prstGeom>
          <a:noFill/>
          <a:ln w="9525">
            <a:noFill/>
            <a:round/>
            <a:headEnd/>
            <a:tailEnd/>
          </a:ln>
        </p:spPr>
        <p:txBody>
          <a:bodyPr lIns="90000" tIns="46800" rIns="90000" bIns="46800">
            <a:prstTxWarp prst="textNoShape">
              <a:avLst/>
            </a:prstTxWarp>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Arial" pitchFamily="-106" charset="-52"/>
              <a:cs typeface="Arial" pitchFamily="-106" charset="-52"/>
            </a:endParaRPr>
          </a:p>
        </p:txBody>
      </p:sp>
      <p:sp>
        <p:nvSpPr>
          <p:cNvPr id="29702" name="Text Box 4"/>
          <p:cNvSpPr txBox="1">
            <a:spLocks noChangeArrowheads="1"/>
          </p:cNvSpPr>
          <p:nvPr/>
        </p:nvSpPr>
        <p:spPr bwMode="auto">
          <a:xfrm>
            <a:off x="3886200" y="0"/>
            <a:ext cx="2971800" cy="464820"/>
          </a:xfrm>
          <a:prstGeom prst="rect">
            <a:avLst/>
          </a:prstGeom>
          <a:noFill/>
          <a:ln w="9525">
            <a:noFill/>
            <a:round/>
            <a:headEnd/>
            <a:tailEnd/>
          </a:ln>
        </p:spPr>
        <p:txBody>
          <a:bodyPr lIns="90000" tIns="46800" rIns="90000" bIns="46800">
            <a:prstTxWarp prst="textNoShape">
              <a:avLst/>
            </a:prstTxWarp>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Arial" pitchFamily="-106" charset="-52"/>
              <a:cs typeface="Arial" pitchFamily="-106" charset="-52"/>
            </a:endParaRPr>
          </a:p>
        </p:txBody>
      </p:sp>
      <p:sp>
        <p:nvSpPr>
          <p:cNvPr id="29703" name="Text Box 5"/>
          <p:cNvSpPr>
            <a:spLocks noGrp="1" noChangeArrowheads="1"/>
          </p:cNvSpPr>
          <p:nvPr>
            <p:ph type="body"/>
          </p:nvPr>
        </p:nvSpPr>
        <p:spPr>
          <a:xfrm>
            <a:off x="914400" y="4415790"/>
            <a:ext cx="5029200" cy="4184994"/>
          </a:xfrm>
          <a:noFill/>
          <a:ln/>
        </p:spPr>
        <p:txBody>
          <a:bodyPr wrap="none" anchor="ctr"/>
          <a:lstStyle/>
          <a:p>
            <a:endParaRPr lang="en-US"/>
          </a:p>
        </p:txBody>
      </p:sp>
      <p:sp>
        <p:nvSpPr>
          <p:cNvPr id="29704" name="Text Box 6"/>
          <p:cNvSpPr txBox="1">
            <a:spLocks noChangeArrowheads="1"/>
          </p:cNvSpPr>
          <p:nvPr/>
        </p:nvSpPr>
        <p:spPr bwMode="auto">
          <a:xfrm>
            <a:off x="1158875" y="597165"/>
            <a:ext cx="4554538" cy="3473238"/>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14842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CA" dirty="0"/>
              <a:t>Subtle consequence of exposing warp in functional simulator: </a:t>
            </a:r>
          </a:p>
          <a:p>
            <a:pPr eaLnBrk="1" hangingPunct="1"/>
            <a:r>
              <a:rPr lang="en-CA" dirty="0"/>
              <a:t>- Has to support for warp divergence as well</a:t>
            </a:r>
          </a:p>
        </p:txBody>
      </p:sp>
      <p:sp>
        <p:nvSpPr>
          <p:cNvPr id="47108" name="Slide Number Placeholder 3"/>
          <p:cNvSpPr>
            <a:spLocks noGrp="1"/>
          </p:cNvSpPr>
          <p:nvPr>
            <p:ph type="sldNum" sz="quarter" idx="5"/>
          </p:nvPr>
        </p:nvSpPr>
        <p:spPr>
          <a:noFill/>
        </p:spPr>
        <p:txBody>
          <a:bodyPr/>
          <a:lstStyle/>
          <a:p>
            <a:fld id="{85B4C2AE-5AFC-4C27-A872-83F6299853DD}" type="slidenum">
              <a:rPr lang="en-US"/>
              <a:pPr/>
              <a:t>47</a:t>
            </a:fld>
            <a:endParaRPr lang="en-US"/>
          </a:p>
        </p:txBody>
      </p:sp>
    </p:spTree>
    <p:extLst>
      <p:ext uri="{BB962C8B-B14F-4D97-AF65-F5344CB8AC3E}">
        <p14:creationId xmlns:p14="http://schemas.microsoft.com/office/powerpoint/2010/main" val="4206324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CA"/>
          </a:p>
        </p:txBody>
      </p:sp>
      <p:sp>
        <p:nvSpPr>
          <p:cNvPr id="48132" name="Slide Number Placeholder 3"/>
          <p:cNvSpPr>
            <a:spLocks noGrp="1"/>
          </p:cNvSpPr>
          <p:nvPr>
            <p:ph type="sldNum" sz="quarter" idx="5"/>
          </p:nvPr>
        </p:nvSpPr>
        <p:spPr>
          <a:noFill/>
        </p:spPr>
        <p:txBody>
          <a:bodyPr/>
          <a:lstStyle/>
          <a:p>
            <a:fld id="{36F8F6AA-9280-471C-B9E4-D58B88F1D0A4}" type="slidenum">
              <a:rPr lang="en-US"/>
              <a:pPr/>
              <a:t>53</a:t>
            </a:fld>
            <a:endParaRPr lang="en-US"/>
          </a:p>
        </p:txBody>
      </p:sp>
    </p:spTree>
    <p:extLst>
      <p:ext uri="{BB962C8B-B14F-4D97-AF65-F5344CB8AC3E}">
        <p14:creationId xmlns:p14="http://schemas.microsoft.com/office/powerpoint/2010/main" val="3838393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Recall the GPGPU-</a:t>
            </a:r>
            <a:r>
              <a:rPr lang="en-CA" dirty="0" err="1"/>
              <a:t>Sim</a:t>
            </a:r>
            <a:r>
              <a:rPr lang="en-CA" baseline="0" dirty="0"/>
              <a:t> thread we showed you earlier? Here is now the </a:t>
            </a:r>
            <a:r>
              <a:rPr lang="en-CA" baseline="0" dirty="0" err="1"/>
              <a:t>gpgpu_sim</a:t>
            </a:r>
            <a:r>
              <a:rPr lang="en-CA" baseline="0" dirty="0"/>
              <a:t> class interfaces with it. </a:t>
            </a:r>
            <a:endParaRPr lang="en-CA" dirty="0"/>
          </a:p>
        </p:txBody>
      </p:sp>
      <p:sp>
        <p:nvSpPr>
          <p:cNvPr id="4" name="Slide Number Placeholder 3"/>
          <p:cNvSpPr>
            <a:spLocks noGrp="1"/>
          </p:cNvSpPr>
          <p:nvPr>
            <p:ph type="sldNum" sz="quarter" idx="10"/>
          </p:nvPr>
        </p:nvSpPr>
        <p:spPr/>
        <p:txBody>
          <a:bodyPr/>
          <a:lstStyle/>
          <a:p>
            <a:pPr>
              <a:defRPr/>
            </a:pPr>
            <a:fld id="{1FF5542B-3BD5-42EB-9DD7-F7ECD04DED57}" type="slidenum">
              <a:rPr lang="en-US" smtClean="0"/>
              <a:pPr>
                <a:defRPr/>
              </a:pPr>
              <a:t>58</a:t>
            </a:fld>
            <a:endParaRPr lang="en-US"/>
          </a:p>
        </p:txBody>
      </p:sp>
    </p:spTree>
    <p:extLst>
      <p:ext uri="{BB962C8B-B14F-4D97-AF65-F5344CB8AC3E}">
        <p14:creationId xmlns:p14="http://schemas.microsoft.com/office/powerpoint/2010/main" val="270301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14ADA21-A4FD-402C-85FA-3431DC067D39}" type="slidenum">
              <a:rPr lang="en-US"/>
              <a:pPr/>
              <a:t>59</a:t>
            </a:fld>
            <a:endParaRPr lang="en-US"/>
          </a:p>
        </p:txBody>
      </p:sp>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p:txBody>
          <a:bodyPr/>
          <a:lstStyle/>
          <a:p>
            <a:pPr defTabSz="457200">
              <a:spcBef>
                <a:spcPct val="0"/>
              </a:spcBef>
            </a:pPr>
            <a:endParaRPr lang="en-CA" b="1" dirty="0">
              <a:solidFill>
                <a:srgbClr val="345B8A"/>
              </a:solidFill>
            </a:endParaRPr>
          </a:p>
        </p:txBody>
      </p:sp>
      <p:sp>
        <p:nvSpPr>
          <p:cNvPr id="8192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44A9E570-7F64-41BD-857F-573476607401}" type="slidenum">
              <a:rPr lang="en-US" sz="1200">
                <a:latin typeface="Calibri" pitchFamily="34" charset="0"/>
              </a:rPr>
              <a:pPr algn="r"/>
              <a:t>59</a:t>
            </a:fld>
            <a:endParaRPr lang="en-US" sz="1200">
              <a:latin typeface="Calibri" pitchFamily="34" charset="0"/>
            </a:endParaRPr>
          </a:p>
        </p:txBody>
      </p:sp>
    </p:spTree>
    <p:extLst>
      <p:ext uri="{BB962C8B-B14F-4D97-AF65-F5344CB8AC3E}">
        <p14:creationId xmlns:p14="http://schemas.microsoft.com/office/powerpoint/2010/main" val="2034655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4804D56-7333-40E4-9B1E-6B9C811682C5}" type="slidenum">
              <a:rPr lang="en-US"/>
              <a:pPr/>
              <a:t>62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75201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1FF5542B-3BD5-42EB-9DD7-F7ECD04DED57}" type="slidenum">
              <a:rPr lang="en-US" smtClean="0"/>
              <a:pPr>
                <a:defRPr/>
              </a:pPr>
              <a:t>64</a:t>
            </a:fld>
            <a:endParaRPr lang="en-US"/>
          </a:p>
        </p:txBody>
      </p:sp>
    </p:spTree>
    <p:extLst>
      <p:ext uri="{BB962C8B-B14F-4D97-AF65-F5344CB8AC3E}">
        <p14:creationId xmlns:p14="http://schemas.microsoft.com/office/powerpoint/2010/main" val="1874811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The components are organized</a:t>
            </a:r>
            <a:r>
              <a:rPr lang="en-CA" baseline="0" dirty="0"/>
              <a:t> into stages.</a:t>
            </a:r>
          </a:p>
          <a:p>
            <a:r>
              <a:rPr lang="en-CA" baseline="0" dirty="0"/>
              <a:t>The reverse order calling is a classic trick used by other cycle-level simulators as well. </a:t>
            </a:r>
            <a:endParaRPr lang="en-CA" dirty="0"/>
          </a:p>
        </p:txBody>
      </p:sp>
      <p:sp>
        <p:nvSpPr>
          <p:cNvPr id="4" name="Slide Number Placeholder 3"/>
          <p:cNvSpPr>
            <a:spLocks noGrp="1"/>
          </p:cNvSpPr>
          <p:nvPr>
            <p:ph type="sldNum" sz="quarter" idx="10"/>
          </p:nvPr>
        </p:nvSpPr>
        <p:spPr/>
        <p:txBody>
          <a:bodyPr/>
          <a:lstStyle/>
          <a:p>
            <a:pPr>
              <a:defRPr/>
            </a:pPr>
            <a:fld id="{1FF5542B-3BD5-42EB-9DD7-F7ECD04DED57}" type="slidenum">
              <a:rPr lang="en-US" smtClean="0"/>
              <a:pPr>
                <a:defRPr/>
              </a:pPr>
              <a:t>65</a:t>
            </a:fld>
            <a:endParaRPr lang="en-US"/>
          </a:p>
        </p:txBody>
      </p:sp>
    </p:spTree>
    <p:extLst>
      <p:ext uri="{BB962C8B-B14F-4D97-AF65-F5344CB8AC3E}">
        <p14:creationId xmlns:p14="http://schemas.microsoft.com/office/powerpoint/2010/main" val="2974843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CA"/>
          </a:p>
        </p:txBody>
      </p:sp>
      <p:sp>
        <p:nvSpPr>
          <p:cNvPr id="50180" name="Slide Number Placeholder 3"/>
          <p:cNvSpPr>
            <a:spLocks noGrp="1"/>
          </p:cNvSpPr>
          <p:nvPr>
            <p:ph type="sldNum" sz="quarter" idx="5"/>
          </p:nvPr>
        </p:nvSpPr>
        <p:spPr>
          <a:noFill/>
        </p:spPr>
        <p:txBody>
          <a:bodyPr/>
          <a:lstStyle/>
          <a:p>
            <a:fld id="{059D2E53-DD03-448E-AFFA-83A1222FC8F5}" type="slidenum">
              <a:rPr lang="en-US"/>
              <a:pPr/>
              <a:t>67</a:t>
            </a:fld>
            <a:endParaRPr lang="en-US"/>
          </a:p>
        </p:txBody>
      </p:sp>
    </p:spTree>
    <p:extLst>
      <p:ext uri="{BB962C8B-B14F-4D97-AF65-F5344CB8AC3E}">
        <p14:creationId xmlns:p14="http://schemas.microsoft.com/office/powerpoint/2010/main" val="974028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a:t>ptx_fetch_inst</a:t>
            </a:r>
            <a:r>
              <a:rPr lang="en-CA" dirty="0"/>
              <a:t>(pc) returns a pointer to </a:t>
            </a:r>
            <a:r>
              <a:rPr lang="en-CA" dirty="0" err="1"/>
              <a:t>ptx_instruction</a:t>
            </a:r>
            <a:r>
              <a:rPr lang="en-CA" dirty="0"/>
              <a:t>. which is cast</a:t>
            </a:r>
            <a:r>
              <a:rPr lang="en-CA" baseline="0" dirty="0"/>
              <a:t> into warp_inst_t*.</a:t>
            </a:r>
            <a:endParaRPr lang="en-CA" dirty="0"/>
          </a:p>
        </p:txBody>
      </p:sp>
      <p:sp>
        <p:nvSpPr>
          <p:cNvPr id="4" name="Slide Number Placeholder 3"/>
          <p:cNvSpPr>
            <a:spLocks noGrp="1"/>
          </p:cNvSpPr>
          <p:nvPr>
            <p:ph type="sldNum" sz="quarter" idx="10"/>
          </p:nvPr>
        </p:nvSpPr>
        <p:spPr/>
        <p:txBody>
          <a:bodyPr/>
          <a:lstStyle/>
          <a:p>
            <a:pPr>
              <a:defRPr/>
            </a:pPr>
            <a:fld id="{1FF5542B-3BD5-42EB-9DD7-F7ECD04DED57}" type="slidenum">
              <a:rPr lang="en-US" smtClean="0"/>
              <a:pPr>
                <a:defRPr/>
              </a:pPr>
              <a:t>70</a:t>
            </a:fld>
            <a:endParaRPr lang="en-US"/>
          </a:p>
        </p:txBody>
      </p:sp>
    </p:spTree>
    <p:extLst>
      <p:ext uri="{BB962C8B-B14F-4D97-AF65-F5344CB8AC3E}">
        <p14:creationId xmlns:p14="http://schemas.microsoft.com/office/powerpoint/2010/main" val="2987257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1FF5542B-3BD5-42EB-9DD7-F7ECD04DED57}" type="slidenum">
              <a:rPr lang="en-US" smtClean="0"/>
              <a:pPr>
                <a:defRPr/>
              </a:pPr>
              <a:t>72</a:t>
            </a:fld>
            <a:endParaRPr lang="en-US"/>
          </a:p>
        </p:txBody>
      </p:sp>
    </p:spTree>
    <p:extLst>
      <p:ext uri="{BB962C8B-B14F-4D97-AF65-F5344CB8AC3E}">
        <p14:creationId xmlns:p14="http://schemas.microsoft.com/office/powerpoint/2010/main" val="870102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p:spPr>
        <p:txBody>
          <a:bodyPr/>
          <a:lstStyle/>
          <a:p>
            <a:fld id="{299F6EC1-F3D9-DB41-B2FA-8D4D84D8B092}" type="slidenum">
              <a:rPr lang="en-GB"/>
              <a:pPr/>
              <a:t>6</a:t>
            </a:fld>
            <a:endParaRPr lang="en-GB"/>
          </a:p>
        </p:txBody>
      </p:sp>
      <p:sp>
        <p:nvSpPr>
          <p:cNvPr id="50179" name="Text Box 1"/>
          <p:cNvSpPr txBox="1">
            <a:spLocks noChangeArrowheads="1"/>
          </p:cNvSpPr>
          <p:nvPr/>
        </p:nvSpPr>
        <p:spPr bwMode="auto">
          <a:xfrm>
            <a:off x="1143000" y="697230"/>
            <a:ext cx="4572000" cy="348615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
        <p:nvSpPr>
          <p:cNvPr id="50180" name="Text Box 2"/>
          <p:cNvSpPr>
            <a:spLocks noGrp="1" noChangeArrowheads="1"/>
          </p:cNvSpPr>
          <p:nvPr>
            <p:ph type="body"/>
          </p:nvPr>
        </p:nvSpPr>
        <p:spPr>
          <a:xfrm>
            <a:off x="914400" y="4415791"/>
            <a:ext cx="5029200" cy="4194678"/>
          </a:xfrm>
          <a:solidFill>
            <a:srgbClr val="FFFFFF"/>
          </a:solidFill>
          <a:ln w="9360">
            <a:solidFill>
              <a:srgbClr val="000000"/>
            </a:solidFill>
            <a:miter lim="800000"/>
          </a:ln>
        </p:spPr>
        <p:txBody>
          <a:bodyPr wrap="none" anchor="ctr"/>
          <a:lstStyle/>
          <a:p>
            <a:endParaRPr lang="en-US"/>
          </a:p>
        </p:txBody>
      </p:sp>
    </p:spTree>
    <p:extLst>
      <p:ext uri="{BB962C8B-B14F-4D97-AF65-F5344CB8AC3E}">
        <p14:creationId xmlns:p14="http://schemas.microsoft.com/office/powerpoint/2010/main" val="264893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BF960D-BBDE-4EA8-BFAF-1469B815A066}" type="slidenum">
              <a:rPr lang="en-US"/>
              <a:pPr/>
              <a:t>86</a:t>
            </a:fld>
            <a:endParaRPr lang="en-US"/>
          </a:p>
        </p:txBody>
      </p:sp>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p:txBody>
          <a:bodyPr/>
          <a:lstStyle/>
          <a:p>
            <a:pPr defTabSz="457200">
              <a:spcBef>
                <a:spcPct val="0"/>
              </a:spcBef>
            </a:pPr>
            <a:endParaRPr lang="en-US" dirty="0"/>
          </a:p>
        </p:txBody>
      </p:sp>
      <p:sp>
        <p:nvSpPr>
          <p:cNvPr id="706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5DED29DF-9946-42AD-B6AC-2116D4BBEEDE}" type="slidenum">
              <a:rPr lang="en-US" sz="1200">
                <a:latin typeface="Calibri" pitchFamily="34" charset="0"/>
              </a:rPr>
              <a:pPr algn="r"/>
              <a:t>86</a:t>
            </a:fld>
            <a:endParaRPr lang="en-US" sz="1200">
              <a:latin typeface="Calibri" pitchFamily="34" charset="0"/>
            </a:endParaRPr>
          </a:p>
        </p:txBody>
      </p:sp>
    </p:spTree>
    <p:extLst>
      <p:ext uri="{BB962C8B-B14F-4D97-AF65-F5344CB8AC3E}">
        <p14:creationId xmlns:p14="http://schemas.microsoft.com/office/powerpoint/2010/main" val="2005657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FBAF7A0-B03D-486C-B1B5-340C473C050B}" type="slidenum">
              <a:rPr lang="en-US"/>
              <a:pPr/>
              <a:t>87</a:t>
            </a:fld>
            <a:endParaRPr lang="en-US"/>
          </a:p>
        </p:txBody>
      </p:sp>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p:txBody>
          <a:bodyPr/>
          <a:lstStyle/>
          <a:p>
            <a:pPr defTabSz="457200"/>
            <a:r>
              <a:rPr lang="en-US" altLang="ko-KR" dirty="0"/>
              <a:t>There are a diverse range of topologies that can be used to transfer memory requests in a many-core architecture.</a:t>
            </a:r>
          </a:p>
          <a:p>
            <a:pPr defTabSz="457200"/>
            <a:r>
              <a:rPr lang="en-US" altLang="ko-KR" dirty="0"/>
              <a:t>In </a:t>
            </a:r>
            <a:r>
              <a:rPr lang="en-US" altLang="ko-KR" dirty="0" err="1"/>
              <a:t>Nvidia’s</a:t>
            </a:r>
            <a:r>
              <a:rPr lang="en-US" altLang="ko-KR" dirty="0"/>
              <a:t> GPUs, it looks something like a crossbar except multiple SIMT cores share input ports.</a:t>
            </a:r>
          </a:p>
          <a:p>
            <a:pPr defTabSz="457200"/>
            <a:r>
              <a:rPr lang="en-US" altLang="ko-KR" dirty="0"/>
              <a:t>Intel’s </a:t>
            </a:r>
            <a:r>
              <a:rPr lang="en-US" altLang="ko-KR" dirty="0" err="1"/>
              <a:t>Larrabee</a:t>
            </a:r>
            <a:r>
              <a:rPr lang="en-US" altLang="ko-KR" dirty="0"/>
              <a:t> looks like a ring.</a:t>
            </a:r>
          </a:p>
          <a:p>
            <a:pPr defTabSz="457200"/>
            <a:r>
              <a:rPr lang="en-US" altLang="ko-KR" dirty="0"/>
              <a:t>In our ISPASS paper we found that a mesh was viable as well.</a:t>
            </a:r>
          </a:p>
        </p:txBody>
      </p:sp>
      <p:sp>
        <p:nvSpPr>
          <p:cNvPr id="696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0E78D90-6BA7-4DD1-AE33-954FE27A1D72}" type="slidenum">
              <a:rPr lang="zh-CN" altLang="en-US" sz="1200"/>
              <a:pPr algn="r"/>
              <a:t>87</a:t>
            </a:fld>
            <a:endParaRPr lang="en-US" altLang="zh-CN" sz="1200"/>
          </a:p>
        </p:txBody>
      </p:sp>
    </p:spTree>
    <p:extLst>
      <p:ext uri="{BB962C8B-B14F-4D97-AF65-F5344CB8AC3E}">
        <p14:creationId xmlns:p14="http://schemas.microsoft.com/office/powerpoint/2010/main" val="4280335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D92D936-E871-472E-8A50-DCB291BCC420}" type="slidenum">
              <a:rPr lang="en-US"/>
              <a:pPr/>
              <a:t>88</a:t>
            </a:fld>
            <a:endParaRPr lang="en-US"/>
          </a:p>
        </p:txBody>
      </p:sp>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p:txBody>
          <a:bodyPr/>
          <a:lstStyle/>
          <a:p>
            <a:pPr defTabSz="457200">
              <a:spcBef>
                <a:spcPct val="0"/>
              </a:spcBef>
            </a:pPr>
            <a:endParaRPr lang="en-US" dirty="0"/>
          </a:p>
        </p:txBody>
      </p:sp>
      <p:sp>
        <p:nvSpPr>
          <p:cNvPr id="727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fld id="{BE1F8068-A4ED-4D9B-A385-07ECA3E2DE5B}" type="slidenum">
              <a:rPr lang="en-US" sz="1200">
                <a:latin typeface="Calibri" pitchFamily="34" charset="0"/>
              </a:rPr>
              <a:pPr algn="r"/>
              <a:t>88</a:t>
            </a:fld>
            <a:endParaRPr lang="en-US" sz="1200">
              <a:latin typeface="Calibri" pitchFamily="34" charset="0"/>
            </a:endParaRPr>
          </a:p>
        </p:txBody>
      </p:sp>
    </p:spTree>
    <p:extLst>
      <p:ext uri="{BB962C8B-B14F-4D97-AF65-F5344CB8AC3E}">
        <p14:creationId xmlns:p14="http://schemas.microsoft.com/office/powerpoint/2010/main" val="3044049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A282E8-7E6A-4EA3-94DE-FEB7674EC7FA}" type="slidenum">
              <a:rPr lang="en-US"/>
              <a:pPr/>
              <a:t>92</a:t>
            </a:fld>
            <a:endParaRPr lang="en-US"/>
          </a:p>
        </p:txBody>
      </p:sp>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p:txBody>
          <a:bodyPr/>
          <a:lstStyle/>
          <a:p>
            <a:pPr defTabSz="457200"/>
            <a:r>
              <a:rPr lang="en-US" dirty="0"/>
              <a:t>We have one ejection buffer and one boundary buffer for each VC. </a:t>
            </a:r>
          </a:p>
          <a:p>
            <a:pPr defTabSz="457200"/>
            <a:r>
              <a:rPr lang="en-US" dirty="0"/>
              <a:t>Why?</a:t>
            </a:r>
            <a:r>
              <a:rPr lang="en-US" baseline="0" dirty="0"/>
              <a:t> </a:t>
            </a:r>
            <a:r>
              <a:rPr lang="en-US" dirty="0"/>
              <a:t>If all VCs share the same set of buffers then the flits from different packet get mixed together so when </a:t>
            </a:r>
          </a:p>
          <a:p>
            <a:pPr defTabSz="457200"/>
            <a:r>
              <a:rPr lang="en-US" dirty="0"/>
              <a:t>SIMT core tries to pop a packet per cycle and remove its corresponding flits from the buffer the flits are not together.</a:t>
            </a:r>
          </a:p>
          <a:p>
            <a:pPr defTabSz="457200"/>
            <a:endParaRPr lang="en-US" dirty="0"/>
          </a:p>
          <a:p>
            <a:pPr defTabSz="457200"/>
            <a:r>
              <a:rPr lang="en-US" dirty="0"/>
              <a:t>Also for each VC there is one ejection buffer and one boundary buffer.  The reason for this is that we need to send a credit back to the router as a flit gets out of the ejection buffer. If we only had a single buffer then the interconnect would be forced to operate at </a:t>
            </a:r>
            <a:r>
              <a:rPr lang="en-US" dirty="0" err="1"/>
              <a:t>Shader</a:t>
            </a:r>
            <a:r>
              <a:rPr lang="en-US" dirty="0"/>
              <a:t> core domain since credits would be sent when the </a:t>
            </a:r>
            <a:r>
              <a:rPr lang="en-US" dirty="0" err="1"/>
              <a:t>shader</a:t>
            </a:r>
            <a:r>
              <a:rPr lang="en-US" dirty="0"/>
              <a:t> pops the packet. So to isolate the clock domains we have two buffers. In this design a credit is sent back to router as a flit goes from ejection to boundary buffer.  </a:t>
            </a:r>
          </a:p>
          <a:p>
            <a:pPr defTabSz="457200"/>
            <a:endParaRPr lang="en-US" dirty="0"/>
          </a:p>
        </p:txBody>
      </p:sp>
      <p:sp>
        <p:nvSpPr>
          <p:cNvPr id="4" name="Slide Number Placeholder 3"/>
          <p:cNvSpPr txBox="1">
            <a:spLocks noGrp="1"/>
          </p:cNvSpPr>
          <p:nvPr/>
        </p:nvSpPr>
        <p:spPr>
          <a:xfrm>
            <a:off x="3884613" y="8685213"/>
            <a:ext cx="2971800" cy="457200"/>
          </a:xfrm>
          <a:prstGeom prst="rect">
            <a:avLst/>
          </a:prstGeom>
          <a:noFill/>
        </p:spPr>
        <p:txBody>
          <a:bodyPr anchor="b"/>
          <a:lstStyle/>
          <a:p>
            <a:pPr algn="r"/>
            <a:fld id="{48D357F1-B3ED-4E47-8B0D-14BD29B8F5A9}" type="slidenum">
              <a:rPr lang="en-US" sz="1200">
                <a:latin typeface="Calibri" pitchFamily="34" charset="0"/>
              </a:rPr>
              <a:pPr algn="r"/>
              <a:t>92</a:t>
            </a:fld>
            <a:endParaRPr lang="en-US" sz="1200">
              <a:latin typeface="Calibri" pitchFamily="34" charset="0"/>
            </a:endParaRPr>
          </a:p>
        </p:txBody>
      </p:sp>
    </p:spTree>
    <p:extLst>
      <p:ext uri="{BB962C8B-B14F-4D97-AF65-F5344CB8AC3E}">
        <p14:creationId xmlns:p14="http://schemas.microsoft.com/office/powerpoint/2010/main" val="1108302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1FF5542B-3BD5-42EB-9DD7-F7ECD04DED57}" type="slidenum">
              <a:rPr lang="en-US" smtClean="0"/>
              <a:pPr>
                <a:defRPr/>
              </a:pPr>
              <a:t>98</a:t>
            </a:fld>
            <a:endParaRPr lang="en-US"/>
          </a:p>
        </p:txBody>
      </p:sp>
    </p:spTree>
    <p:extLst>
      <p:ext uri="{BB962C8B-B14F-4D97-AF65-F5344CB8AC3E}">
        <p14:creationId xmlns:p14="http://schemas.microsoft.com/office/powerpoint/2010/main" val="45989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p>
            <a:fld id="{0A429398-2B85-F142-999E-40046CFAFD2B}" type="slidenum">
              <a:rPr lang="en-GB"/>
              <a:pPr/>
              <a:t>8</a:t>
            </a:fld>
            <a:endParaRPr lang="en-GB"/>
          </a:p>
        </p:txBody>
      </p:sp>
      <p:sp>
        <p:nvSpPr>
          <p:cNvPr id="33795" name="Text Box 1"/>
          <p:cNvSpPr txBox="1">
            <a:spLocks noChangeArrowheads="1"/>
          </p:cNvSpPr>
          <p:nvPr/>
        </p:nvSpPr>
        <p:spPr bwMode="auto">
          <a:xfrm>
            <a:off x="3886200" y="8831580"/>
            <a:ext cx="2971800" cy="464820"/>
          </a:xfrm>
          <a:prstGeom prst="rect">
            <a:avLst/>
          </a:prstGeom>
          <a:noFill/>
          <a:ln w="9525">
            <a:noFill/>
            <a:round/>
            <a:headEnd/>
            <a:tailEnd/>
          </a:ln>
        </p:spPr>
        <p:txBody>
          <a:bodyPr lIns="90000" tIns="46800" rIns="90000" bIns="46800" anchor="b">
            <a:prstTxWarp prst="textNoShape">
              <a:avLst/>
            </a:prstTxWarp>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99FEA9E-A1EC-8845-8569-7DA4F0EBF1F8}" type="slidenum">
              <a:rPr lang="en-GB" sz="1200">
                <a:solidFill>
                  <a:srgbClr val="000000"/>
                </a:solidFill>
                <a:ea typeface="Arial" pitchFamily="-106" charset="-52"/>
                <a:cs typeface="Arial" pitchFamily="-106" charset="-52"/>
              </a:rPr>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GB" sz="1200">
              <a:solidFill>
                <a:srgbClr val="000000"/>
              </a:solidFill>
              <a:ea typeface="Arial" pitchFamily="-106" charset="-52"/>
              <a:cs typeface="Arial" pitchFamily="-106" charset="-52"/>
            </a:endParaRPr>
          </a:p>
        </p:txBody>
      </p:sp>
      <p:sp>
        <p:nvSpPr>
          <p:cNvPr id="33796" name="Text Box 2"/>
          <p:cNvSpPr txBox="1">
            <a:spLocks noChangeArrowheads="1"/>
          </p:cNvSpPr>
          <p:nvPr/>
        </p:nvSpPr>
        <p:spPr bwMode="auto">
          <a:xfrm>
            <a:off x="0" y="8831580"/>
            <a:ext cx="2971800" cy="464820"/>
          </a:xfrm>
          <a:prstGeom prst="rect">
            <a:avLst/>
          </a:prstGeom>
          <a:noFill/>
          <a:ln w="9525">
            <a:noFill/>
            <a:round/>
            <a:headEnd/>
            <a:tailEnd/>
          </a:ln>
        </p:spPr>
        <p:txBody>
          <a:bodyPr lIns="90000" tIns="46800" rIns="90000" bIns="46800" anchor="b">
            <a:prstTxWarp prst="textNoShape">
              <a:avLst/>
            </a:prstTxWarp>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Arial" pitchFamily="-106" charset="-52"/>
              <a:cs typeface="Arial" pitchFamily="-106" charset="-52"/>
            </a:endParaRPr>
          </a:p>
        </p:txBody>
      </p:sp>
      <p:sp>
        <p:nvSpPr>
          <p:cNvPr id="33797" name="Text Box 3"/>
          <p:cNvSpPr txBox="1">
            <a:spLocks noChangeArrowheads="1"/>
          </p:cNvSpPr>
          <p:nvPr/>
        </p:nvSpPr>
        <p:spPr bwMode="auto">
          <a:xfrm>
            <a:off x="0" y="0"/>
            <a:ext cx="2971800" cy="464820"/>
          </a:xfrm>
          <a:prstGeom prst="rect">
            <a:avLst/>
          </a:prstGeom>
          <a:noFill/>
          <a:ln w="9525">
            <a:noFill/>
            <a:round/>
            <a:headEnd/>
            <a:tailEnd/>
          </a:ln>
        </p:spPr>
        <p:txBody>
          <a:bodyPr lIns="90000" tIns="46800" rIns="90000" bIns="46800">
            <a:prstTxWarp prst="textNoShape">
              <a:avLst/>
            </a:prstTxWarp>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Arial" pitchFamily="-106" charset="-52"/>
              <a:cs typeface="Arial" pitchFamily="-106" charset="-52"/>
            </a:endParaRPr>
          </a:p>
        </p:txBody>
      </p:sp>
      <p:sp>
        <p:nvSpPr>
          <p:cNvPr id="33798" name="Text Box 4"/>
          <p:cNvSpPr txBox="1">
            <a:spLocks noChangeArrowheads="1"/>
          </p:cNvSpPr>
          <p:nvPr/>
        </p:nvSpPr>
        <p:spPr bwMode="auto">
          <a:xfrm>
            <a:off x="3886200" y="0"/>
            <a:ext cx="2971800" cy="464820"/>
          </a:xfrm>
          <a:prstGeom prst="rect">
            <a:avLst/>
          </a:prstGeom>
          <a:noFill/>
          <a:ln w="9525">
            <a:noFill/>
            <a:round/>
            <a:headEnd/>
            <a:tailEnd/>
          </a:ln>
        </p:spPr>
        <p:txBody>
          <a:bodyPr lIns="90000" tIns="46800" rIns="90000" bIns="46800">
            <a:prstTxWarp prst="textNoShape">
              <a:avLst/>
            </a:prstTxWarp>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200">
              <a:solidFill>
                <a:srgbClr val="000000"/>
              </a:solidFill>
              <a:ea typeface="Arial" pitchFamily="-106" charset="-52"/>
              <a:cs typeface="Arial" pitchFamily="-106" charset="-52"/>
            </a:endParaRPr>
          </a:p>
        </p:txBody>
      </p:sp>
      <p:sp>
        <p:nvSpPr>
          <p:cNvPr id="33799" name="Text Box 5"/>
          <p:cNvSpPr>
            <a:spLocks noGrp="1" noChangeArrowheads="1"/>
          </p:cNvSpPr>
          <p:nvPr>
            <p:ph type="body"/>
          </p:nvPr>
        </p:nvSpPr>
        <p:spPr>
          <a:xfrm>
            <a:off x="914400" y="4415790"/>
            <a:ext cx="5029200" cy="4184994"/>
          </a:xfrm>
          <a:noFill/>
          <a:ln/>
        </p:spPr>
        <p:txBody>
          <a:bodyPr wrap="none" anchor="ctr"/>
          <a:lstStyle/>
          <a:p>
            <a:endParaRPr lang="en-US"/>
          </a:p>
        </p:txBody>
      </p:sp>
      <p:sp>
        <p:nvSpPr>
          <p:cNvPr id="33800" name="Text Box 6"/>
          <p:cNvSpPr txBox="1">
            <a:spLocks noChangeArrowheads="1"/>
          </p:cNvSpPr>
          <p:nvPr/>
        </p:nvSpPr>
        <p:spPr bwMode="auto">
          <a:xfrm>
            <a:off x="1157289" y="597165"/>
            <a:ext cx="4554537" cy="3473238"/>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0470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02E37170-5498-B24E-9706-B4B8C56484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74B4D26-410A-8E4E-A108-D005622C0472}" type="slidenum">
              <a:rPr lang="en-US" altLang="en-US" sz="1200"/>
              <a:pPr/>
              <a:t>10</a:t>
            </a:fld>
            <a:endParaRPr lang="en-US" altLang="en-US" sz="1200"/>
          </a:p>
        </p:txBody>
      </p:sp>
      <p:sp>
        <p:nvSpPr>
          <p:cNvPr id="12291" name="Rectangle 2">
            <a:extLst>
              <a:ext uri="{FF2B5EF4-FFF2-40B4-BE49-F238E27FC236}">
                <a16:creationId xmlns:a16="http://schemas.microsoft.com/office/drawing/2014/main" id="{C0D60D0B-10C5-C343-9480-F70139A51D44}"/>
              </a:ext>
            </a:extLst>
          </p:cNvPr>
          <p:cNvSpPr>
            <a:spLocks noGrp="1" noRot="1" noChangeAspect="1" noChangeArrowheads="1" noTextEdit="1"/>
          </p:cNvSpPr>
          <p:nvPr>
            <p:ph type="sldImg"/>
          </p:nvPr>
        </p:nvSpPr>
        <p:spPr>
          <a:solidFill>
            <a:srgbClr val="FFFFFF"/>
          </a:solidFill>
          <a:ln/>
        </p:spPr>
      </p:sp>
      <p:sp>
        <p:nvSpPr>
          <p:cNvPr id="12292" name="Rectangle 3">
            <a:extLst>
              <a:ext uri="{FF2B5EF4-FFF2-40B4-BE49-F238E27FC236}">
                <a16:creationId xmlns:a16="http://schemas.microsoft.com/office/drawing/2014/main" id="{FC8B316C-14EF-634B-9B31-F3ADED2A2482}"/>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935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E532C438-3CC3-804B-B6CA-F1228C3B2A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BA975BE-2B4F-DC4E-89DA-68C7904C1F7E}" type="slidenum">
              <a:rPr lang="en-US" altLang="en-US" sz="1200"/>
              <a:pPr/>
              <a:t>11</a:t>
            </a:fld>
            <a:endParaRPr lang="en-US" altLang="en-US" sz="1200"/>
          </a:p>
        </p:txBody>
      </p:sp>
      <p:sp>
        <p:nvSpPr>
          <p:cNvPr id="13315" name="Rectangle 2">
            <a:extLst>
              <a:ext uri="{FF2B5EF4-FFF2-40B4-BE49-F238E27FC236}">
                <a16:creationId xmlns:a16="http://schemas.microsoft.com/office/drawing/2014/main" id="{D0D56887-EF60-A747-AA9D-8EEA5050633B}"/>
              </a:ext>
            </a:extLst>
          </p:cNvPr>
          <p:cNvSpPr>
            <a:spLocks noGrp="1" noRot="1" noChangeAspect="1" noChangeArrowheads="1" noTextEdit="1"/>
          </p:cNvSpPr>
          <p:nvPr>
            <p:ph type="sldImg"/>
          </p:nvPr>
        </p:nvSpPr>
        <p:spPr>
          <a:solidFill>
            <a:srgbClr val="FFFFFF"/>
          </a:solidFill>
          <a:ln/>
        </p:spPr>
      </p:sp>
      <p:sp>
        <p:nvSpPr>
          <p:cNvPr id="13316" name="Rectangle 3">
            <a:extLst>
              <a:ext uri="{FF2B5EF4-FFF2-40B4-BE49-F238E27FC236}">
                <a16:creationId xmlns:a16="http://schemas.microsoft.com/office/drawing/2014/main" id="{E08BFE9F-0595-6042-94E8-CE70EA24017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7081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2F13BB3-C277-42C3-853D-18FD3F83863B}" type="slidenum">
              <a:rPr lang="en-US" smtClean="0"/>
              <a:pPr/>
              <a:t>19</a:t>
            </a:fld>
            <a:endParaRPr lang="en-US"/>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noFill/>
          <a:ln/>
        </p:spPr>
        <p:txBody>
          <a:bodyPr/>
          <a:lstStyle/>
          <a:p>
            <a:pPr defTabSz="457200" eaLnBrk="1" hangingPunct="1"/>
            <a:r>
              <a:rPr lang="en-US" dirty="0"/>
              <a:t>Shown kernel</a:t>
            </a:r>
            <a:r>
              <a:rPr lang="en-US" baseline="0" dirty="0"/>
              <a:t> code = </a:t>
            </a:r>
            <a:r>
              <a:rPr lang="en-US" dirty="0"/>
              <a:t>Parallel Reduction in CUDA</a:t>
            </a:r>
          </a:p>
          <a:p>
            <a:pPr defTabSz="457200" eaLnBrk="1" hangingPunct="1"/>
            <a:endParaRPr lang="en-US" dirty="0"/>
          </a:p>
        </p:txBody>
      </p:sp>
      <p:sp>
        <p:nvSpPr>
          <p:cNvPr id="2150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855D506-1A88-43CE-9D6F-D3577C037CBC}" type="slidenum">
              <a:rPr lang="en-US" sz="1200">
                <a:latin typeface="Calibri" pitchFamily="34" charset="0"/>
              </a:rPr>
              <a:pPr algn="r"/>
              <a:t>19</a:t>
            </a:fld>
            <a:endParaRPr lang="en-US" sz="1200">
              <a:latin typeface="Calibri" pitchFamily="34" charset="0"/>
            </a:endParaRPr>
          </a:p>
        </p:txBody>
      </p:sp>
    </p:spTree>
    <p:extLst>
      <p:ext uri="{BB962C8B-B14F-4D97-AF65-F5344CB8AC3E}">
        <p14:creationId xmlns:p14="http://schemas.microsoft.com/office/powerpoint/2010/main" val="2155916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B71A0B05-2A82-4716-9EA6-02D0221B8971}" type="slidenum">
              <a:rPr lang="en-US" smtClean="0"/>
              <a:pPr>
                <a:defRPr/>
              </a:pPr>
              <a:t>22</a:t>
            </a:fld>
            <a:endParaRPr lang="en-US"/>
          </a:p>
        </p:txBody>
      </p:sp>
    </p:spTree>
    <p:extLst>
      <p:ext uri="{BB962C8B-B14F-4D97-AF65-F5344CB8AC3E}">
        <p14:creationId xmlns:p14="http://schemas.microsoft.com/office/powerpoint/2010/main" val="425459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r>
              <a:rPr lang="en-CA" dirty="0"/>
              <a:t>Microarchitecture simulator strength: Visibility </a:t>
            </a:r>
            <a:r>
              <a:rPr lang="en-CA" dirty="0">
                <a:sym typeface="Wingdings" pitchFamily="2" charset="2"/>
              </a:rPr>
              <a:t> Allow deep understanding of performance</a:t>
            </a:r>
            <a:endParaRPr lang="en-CA" dirty="0"/>
          </a:p>
        </p:txBody>
      </p:sp>
      <p:sp>
        <p:nvSpPr>
          <p:cNvPr id="22532" name="Slide Number Placeholder 3"/>
          <p:cNvSpPr>
            <a:spLocks noGrp="1"/>
          </p:cNvSpPr>
          <p:nvPr>
            <p:ph type="sldNum" sz="quarter" idx="5"/>
          </p:nvPr>
        </p:nvSpPr>
        <p:spPr>
          <a:noFill/>
        </p:spPr>
        <p:txBody>
          <a:bodyPr/>
          <a:lstStyle/>
          <a:p>
            <a:fld id="{DACF8149-C715-429C-89A7-2EE47C22A300}" type="slidenum">
              <a:rPr lang="en-US" smtClean="0"/>
              <a:pPr/>
              <a:t>29</a:t>
            </a:fld>
            <a:endParaRPr lang="en-US"/>
          </a:p>
        </p:txBody>
      </p:sp>
    </p:spTree>
    <p:extLst>
      <p:ext uri="{BB962C8B-B14F-4D97-AF65-F5344CB8AC3E}">
        <p14:creationId xmlns:p14="http://schemas.microsoft.com/office/powerpoint/2010/main" val="335542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7CFB929-9AAC-40C5-B28B-054DD9662227}" type="slidenum">
              <a:rPr lang="en-US"/>
              <a:pPr/>
              <a:t>33</a:t>
            </a:fld>
            <a:endParaRPr lang="en-US"/>
          </a:p>
        </p:txBody>
      </p:sp>
      <p:sp>
        <p:nvSpPr>
          <p:cNvPr id="46083" name="Slide Image Placeholder 1"/>
          <p:cNvSpPr>
            <a:spLocks noGrp="1" noRot="1" noChangeAspect="1" noTextEdit="1"/>
          </p:cNvSpPr>
          <p:nvPr>
            <p:ph type="sldImg"/>
          </p:nvPr>
        </p:nvSpPr>
        <p:spPr>
          <a:ln/>
        </p:spPr>
      </p:sp>
      <p:sp>
        <p:nvSpPr>
          <p:cNvPr id="46084" name="Notes Placeholder 2"/>
          <p:cNvSpPr>
            <a:spLocks noGrp="1"/>
          </p:cNvSpPr>
          <p:nvPr>
            <p:ph type="body" idx="1"/>
          </p:nvPr>
        </p:nvSpPr>
        <p:spPr>
          <a:noFill/>
          <a:ln/>
        </p:spPr>
        <p:txBody>
          <a:bodyPr/>
          <a:lstStyle/>
          <a:p>
            <a:pPr defTabSz="457200" eaLnBrk="1" hangingPunct="1">
              <a:spcBef>
                <a:spcPct val="0"/>
              </a:spcBef>
            </a:pPr>
            <a:endParaRPr lang="en-CA" dirty="0"/>
          </a:p>
        </p:txBody>
      </p:sp>
      <p:sp>
        <p:nvSpPr>
          <p:cNvPr id="4608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C5C8985-1BB7-4793-8DE0-912ED75E2A62}" type="slidenum">
              <a:rPr lang="en-US" sz="1200">
                <a:latin typeface="Calibri" pitchFamily="34" charset="0"/>
              </a:rPr>
              <a:pPr algn="r"/>
              <a:t>33</a:t>
            </a:fld>
            <a:endParaRPr lang="en-US" sz="1200">
              <a:latin typeface="Calibri" pitchFamily="34" charset="0"/>
            </a:endParaRPr>
          </a:p>
        </p:txBody>
      </p:sp>
    </p:spTree>
    <p:extLst>
      <p:ext uri="{BB962C8B-B14F-4D97-AF65-F5344CB8AC3E}">
        <p14:creationId xmlns:p14="http://schemas.microsoft.com/office/powerpoint/2010/main" val="88982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anngoncalves\Desktop\UBC%20PPT%20Templates%20explore\graphic%20objects\shield.png" TargetMode="External"/><Relationship Id="rId7" Type="http://schemas.openxmlformats.org/officeDocument/2006/relationships/image" Target="file:///\\localhost\Users\anngoncalves\Desktop\UBC%20PPT%20Templates%20explore\graphic%20objects\theUofBC.png"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localhost\Users\anngoncalves\Desktop\UBC%20PPT%20Templates%20explore\graphic%20objects\POM.png" TargetMode="Externa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AF1F2783-5C50-674B-AF95-191566BD6EEC}" type="datetime1">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EC47D-D5CA-A042-A8D0-C217E3EA6E2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C7A4145F-70C5-CC4A-A6A3-1E0F4D777C33}" type="datetime1">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EC47D-D5CA-A042-A8D0-C217E3EA6E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929BF9E-6FCF-A741-8A26-7237B61A5B54}" type="datetime1">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EC47D-D5CA-A042-A8D0-C217E3EA6E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 - Copy W">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3175"/>
            <a:ext cx="9220200" cy="914400"/>
            <a:chOff x="0" y="-3175"/>
            <a:chExt cx="9220200" cy="915050"/>
          </a:xfrm>
        </p:grpSpPr>
        <p:sp>
          <p:nvSpPr>
            <p:cNvPr id="6" name="Rectangle 5"/>
            <p:cNvSpPr/>
            <p:nvPr userDrawn="1"/>
          </p:nvSpPr>
          <p:spPr>
            <a:xfrm>
              <a:off x="806450" y="-3175"/>
              <a:ext cx="15128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7" name="Rectangle 6"/>
            <p:cNvSpPr/>
            <p:nvPr userDrawn="1"/>
          </p:nvSpPr>
          <p:spPr>
            <a:xfrm>
              <a:off x="2365375" y="-3175"/>
              <a:ext cx="6854825"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sp>
          <p:nvSpPr>
            <p:cNvPr id="8" name="Rectangle 7"/>
            <p:cNvSpPr/>
            <p:nvPr userDrawn="1"/>
          </p:nvSpPr>
          <p:spPr>
            <a:xfrm>
              <a:off x="0" y="-3175"/>
              <a:ext cx="763588" cy="915050"/>
            </a:xfrm>
            <a:prstGeom prst="rect">
              <a:avLst/>
            </a:prstGeom>
            <a:solidFill>
              <a:srgbClr val="00204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a:solidFill>
                    <a:srgbClr val="FFFFFF"/>
                  </a:solidFill>
                  <a:ea typeface="ＭＳ Ｐゴシック" charset="-128"/>
                </a:rPr>
                <a:t>      </a:t>
              </a:r>
            </a:p>
          </p:txBody>
        </p:sp>
        <p:grpSp>
          <p:nvGrpSpPr>
            <p:cNvPr id="3" name="Group 17"/>
            <p:cNvGrpSpPr>
              <a:grpSpLocks/>
            </p:cNvGrpSpPr>
            <p:nvPr userDrawn="1"/>
          </p:nvGrpSpPr>
          <p:grpSpPr bwMode="auto">
            <a:xfrm>
              <a:off x="227160" y="185588"/>
              <a:ext cx="4527213" cy="428245"/>
              <a:chOff x="227160" y="185588"/>
              <a:chExt cx="4527213" cy="428245"/>
            </a:xfrm>
          </p:grpSpPr>
          <p:pic>
            <p:nvPicPr>
              <p:cNvPr id="10" name="shield.png" descr="/Users/anngoncalves/Desktop/UBC PPT Templates explore/graphic objects/shield.png"/>
              <p:cNvPicPr>
                <a:picLocks noChangeAspect="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227160" y="185588"/>
                <a:ext cx="314707" cy="428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OM.png" descr="/Users/anngoncalves/Desktop/UBC PPT Templates explore/graphic objects/POM.png"/>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1029631" y="215901"/>
                <a:ext cx="896112" cy="11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theUofBC.png" descr="/Users/anngoncalves/Desktop/UBC PPT Templates explore/graphic objects/theUofBC.png"/>
              <p:cNvPicPr>
                <a:picLocks noChangeAspect="1"/>
              </p:cNvPicPr>
              <p:nvPr userDrawn="1"/>
            </p:nvPicPr>
            <p:blipFill>
              <a:blip r:embed="rId6" r:link="rId7">
                <a:extLst>
                  <a:ext uri="{28A0092B-C50C-407E-A947-70E740481C1C}">
                    <a14:useLocalDpi xmlns:a14="http://schemas.microsoft.com/office/drawing/2010/main" val="0"/>
                  </a:ext>
                </a:extLst>
              </a:blip>
              <a:srcRect/>
              <a:stretch>
                <a:fillRect/>
              </a:stretch>
            </p:blipFill>
            <p:spPr bwMode="auto">
              <a:xfrm>
                <a:off x="2578101" y="241300"/>
                <a:ext cx="2176272" cy="63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7" name="Text Placeholder 11"/>
          <p:cNvSpPr>
            <a:spLocks noGrp="1"/>
          </p:cNvSpPr>
          <p:nvPr>
            <p:ph type="body" sz="quarter" idx="10"/>
          </p:nvPr>
        </p:nvSpPr>
        <p:spPr>
          <a:xfrm>
            <a:off x="814917" y="1608667"/>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a:ln>
                  <a:noFill/>
                </a:ln>
                <a:solidFill>
                  <a:schemeClr val="tx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a:t>Click to edit Master text styles</a:t>
            </a:r>
          </a:p>
        </p:txBody>
      </p:sp>
      <p:sp>
        <p:nvSpPr>
          <p:cNvPr id="18" name="Text Placeholder 11"/>
          <p:cNvSpPr>
            <a:spLocks noGrp="1"/>
          </p:cNvSpPr>
          <p:nvPr>
            <p:ph type="body" sz="quarter" idx="11"/>
          </p:nvPr>
        </p:nvSpPr>
        <p:spPr>
          <a:xfrm>
            <a:off x="814917" y="2290234"/>
            <a:ext cx="7562850" cy="543076"/>
          </a:xfrm>
          <a:prstGeom prst="rect">
            <a:avLst/>
          </a:prstGeom>
        </p:spPr>
        <p:txBody>
          <a:bodyPr>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a:t>Click to edit Master text styles</a:t>
            </a:r>
          </a:p>
        </p:txBody>
      </p:sp>
      <p:sp>
        <p:nvSpPr>
          <p:cNvPr id="19" name="Text Placeholder 11"/>
          <p:cNvSpPr>
            <a:spLocks noGrp="1"/>
          </p:cNvSpPr>
          <p:nvPr>
            <p:ph type="body" sz="quarter" idx="12"/>
          </p:nvPr>
        </p:nvSpPr>
        <p:spPr>
          <a:xfrm>
            <a:off x="814917" y="2979058"/>
            <a:ext cx="7562850" cy="1152676"/>
          </a:xfrm>
          <a:prstGeom prst="rect">
            <a:avLst/>
          </a:prstGeom>
        </p:spPr>
        <p:txBody>
          <a:bodyPr lIns="9144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0" lang="en-US" sz="1800" b="0" i="0" u="none" strike="noStrike" kern="1200" cap="none" spc="0" normalizeH="0" baseline="0" noProof="0">
                <a:ln>
                  <a:noFill/>
                </a:ln>
                <a:solidFill>
                  <a:schemeClr val="tx1"/>
                </a:solidFill>
                <a:effectLst/>
                <a:uLnTx/>
                <a:uFillTx/>
                <a:latin typeface="Verdana" pitchFamily="34" charset="0"/>
              </a:defRPr>
            </a:lvl1pPr>
            <a:lvl2pPr marL="457200" indent="0">
              <a:buNone/>
              <a:defRPr sz="1800" b="0" i="0">
                <a:latin typeface="Verdana"/>
                <a:cs typeface="Verdana"/>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dirty="0"/>
              <a:t>Click to edit Master text styles</a:t>
            </a:r>
          </a:p>
          <a:p>
            <a:pPr lvl="1"/>
            <a:r>
              <a:rPr lang="en-US" dirty="0"/>
              <a:t>Second Level</a:t>
            </a:r>
          </a:p>
        </p:txBody>
      </p:sp>
      <p:sp>
        <p:nvSpPr>
          <p:cNvPr id="13" name="TextBox 1"/>
          <p:cNvSpPr txBox="1"/>
          <p:nvPr userDrawn="1"/>
        </p:nvSpPr>
        <p:spPr>
          <a:xfrm>
            <a:off x="112823" y="6525345"/>
            <a:ext cx="1080120" cy="276999"/>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r>
              <a:rPr lang="en-US" sz="1200" i="0" dirty="0">
                <a:solidFill>
                  <a:schemeClr val="bg1">
                    <a:lumMod val="65000"/>
                  </a:schemeClr>
                </a:solidFill>
              </a:rPr>
              <a:t>Tim Rogers</a:t>
            </a:r>
          </a:p>
        </p:txBody>
      </p:sp>
      <p:sp>
        <p:nvSpPr>
          <p:cNvPr id="14" name="TextBox 13"/>
          <p:cNvSpPr txBox="1"/>
          <p:nvPr userDrawn="1"/>
        </p:nvSpPr>
        <p:spPr>
          <a:xfrm>
            <a:off x="2838487" y="6525344"/>
            <a:ext cx="3578075" cy="276999"/>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lgn="ctr"/>
            <a:r>
              <a:rPr lang="en-US" sz="1200" i="0" dirty="0">
                <a:solidFill>
                  <a:schemeClr val="bg1">
                    <a:lumMod val="65000"/>
                  </a:schemeClr>
                </a:solidFill>
              </a:rPr>
              <a:t>Divergence-Aware Warp Scheduling</a:t>
            </a:r>
          </a:p>
        </p:txBody>
      </p:sp>
      <p:sp>
        <p:nvSpPr>
          <p:cNvPr id="15" name="TextBox 2"/>
          <p:cNvSpPr txBox="1"/>
          <p:nvPr userDrawn="1"/>
        </p:nvSpPr>
        <p:spPr>
          <a:xfrm>
            <a:off x="8634623" y="6525342"/>
            <a:ext cx="396552" cy="276999"/>
          </a:xfrm>
          <a:prstGeom prst="rect">
            <a:avLst/>
          </a:prstGeom>
          <a:noFill/>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CAB59512-2ECC-48C6-9BCC-40F7B12FE10D}" type="slidenum">
              <a:rPr lang="en-US" sz="1200" smtClean="0">
                <a:solidFill>
                  <a:schemeClr val="bg1">
                    <a:lumMod val="65000"/>
                  </a:schemeClr>
                </a:solidFill>
              </a:rPr>
              <a:pPr/>
              <a:t>‹#›</a:t>
            </a:fld>
            <a:endParaRPr lang="en-US" sz="1200" dirty="0">
              <a:solidFill>
                <a:schemeClr val="bg1">
                  <a:lumMod val="65000"/>
                </a:schemeClr>
              </a:solidFill>
            </a:endParaRPr>
          </a:p>
        </p:txBody>
      </p:sp>
    </p:spTree>
    <p:extLst>
      <p:ext uri="{BB962C8B-B14F-4D97-AF65-F5344CB8AC3E}">
        <p14:creationId xmlns:p14="http://schemas.microsoft.com/office/powerpoint/2010/main" val="2457405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r>
              <a:rPr lang="en-US"/>
              <a:t>December 2012</a:t>
            </a:r>
          </a:p>
        </p:txBody>
      </p:sp>
      <p:sp>
        <p:nvSpPr>
          <p:cNvPr id="6" name="Rectangle 5"/>
          <p:cNvSpPr>
            <a:spLocks noGrp="1" noChangeArrowheads="1"/>
          </p:cNvSpPr>
          <p:nvPr>
            <p:ph type="ftr" sz="quarter" idx="11"/>
          </p:nvPr>
        </p:nvSpPr>
        <p:spPr>
          <a:ln/>
        </p:spPr>
        <p:txBody>
          <a:bodyPr/>
          <a:lstStyle>
            <a:lvl1pPr>
              <a:defRPr/>
            </a:lvl1pPr>
          </a:lstStyle>
          <a:p>
            <a:pPr>
              <a:defRPr/>
            </a:pPr>
            <a:r>
              <a:rPr lang="pt-BR"/>
              <a:t>GPGPU-Sim Tutorial (MICRO 2012)  5: Software Organization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5a &amp; b.</a:t>
            </a:r>
            <a:fld id="{A36D364C-C320-4C56-8796-7C071B9857F0}" type="slidenum">
              <a:rPr lang="en-US" smtClean="0"/>
              <a:pPr>
                <a:defRPr/>
              </a:pPr>
              <a:t>‹#›</a:t>
            </a:fld>
            <a:endParaRPr lang="en-US" dirty="0"/>
          </a:p>
        </p:txBody>
      </p:sp>
    </p:spTree>
    <p:extLst>
      <p:ext uri="{BB962C8B-B14F-4D97-AF65-F5344CB8AC3E}">
        <p14:creationId xmlns:p14="http://schemas.microsoft.com/office/powerpoint/2010/main" val="332388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3EDC358-D411-9944-B6A9-1703AC35C649}" type="datetime1">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EC47D-D5CA-A042-A8D0-C217E3EA6E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C95D34C-0A2A-DC45-83FF-E4FB93EDF84D}" type="datetime1">
              <a:rPr lang="en-US" smtClean="0"/>
              <a:t>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EC47D-D5CA-A042-A8D0-C217E3EA6E2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EC8CDF5-20F6-7B4B-A896-51216BE4BFCC}" type="datetime1">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EC47D-D5CA-A042-A8D0-C217E3EA6E2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3EED977C-3433-4F44-859E-117D07702512}" type="datetime1">
              <a:rPr lang="en-US" smtClean="0"/>
              <a:t>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3EC47D-D5CA-A042-A8D0-C217E3EA6E2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38BD88A9-49F6-BE42-A21D-507E2C2495A2}" type="datetime1">
              <a:rPr lang="en-US" smtClean="0"/>
              <a:t>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3EC47D-D5CA-A042-A8D0-C217E3EA6E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9D2C4-5E8C-994E-ABB9-8AC628B702F5}" type="datetime1">
              <a:rPr lang="en-US" smtClean="0"/>
              <a:t>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3EC47D-D5CA-A042-A8D0-C217E3EA6E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6141112-E2FA-2D43-B08E-BC1D6D25DB4A}" type="datetime1">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EC47D-D5CA-A042-A8D0-C217E3EA6E2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77F8914D-DA1F-184A-A0A6-FE03FA814B54}" type="datetime1">
              <a:rPr lang="en-US" smtClean="0"/>
              <a:t>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3EC47D-D5CA-A042-A8D0-C217E3EA6E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7BD6C-F0B7-4848-96E2-6F0CAC4809CA}" type="datetime1">
              <a:rPr lang="en-US" smtClean="0"/>
              <a:t>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EC47D-D5CA-A042-A8D0-C217E3EA6E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gpgpu-sim.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github.com/gem5-graphic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95800" y="-1486680"/>
            <a:ext cx="17221200" cy="10685280"/>
          </a:xfrm>
          <a:prstGeom prst="rect">
            <a:avLst/>
          </a:prstGeom>
        </p:spPr>
      </p:pic>
      <p:sp>
        <p:nvSpPr>
          <p:cNvPr id="4" name="Slide Number Placeholder 3"/>
          <p:cNvSpPr>
            <a:spLocks noGrp="1"/>
          </p:cNvSpPr>
          <p:nvPr>
            <p:ph type="sldNum" sz="quarter" idx="12"/>
          </p:nvPr>
        </p:nvSpPr>
        <p:spPr/>
        <p:txBody>
          <a:bodyPr/>
          <a:lstStyle/>
          <a:p>
            <a:fld id="{F23EC47D-D5CA-A042-A8D0-C217E3EA6E2F}" type="slidenum">
              <a:rPr lang="en-US" smtClean="0"/>
              <a:t>1</a:t>
            </a:fld>
            <a:endParaRPr lang="en-US"/>
          </a:p>
        </p:txBody>
      </p:sp>
      <p:sp>
        <p:nvSpPr>
          <p:cNvPr id="8" name="TextBox 7"/>
          <p:cNvSpPr txBox="1"/>
          <p:nvPr/>
        </p:nvSpPr>
        <p:spPr>
          <a:xfrm>
            <a:off x="457200" y="6321623"/>
            <a:ext cx="2126691" cy="307777"/>
          </a:xfrm>
          <a:prstGeom prst="rect">
            <a:avLst/>
          </a:prstGeom>
          <a:noFill/>
        </p:spPr>
        <p:txBody>
          <a:bodyPr wrap="none" rtlCol="0">
            <a:spAutoFit/>
          </a:bodyPr>
          <a:lstStyle/>
          <a:p>
            <a:r>
              <a:rPr lang="en-US" sz="1400" dirty="0">
                <a:solidFill>
                  <a:schemeClr val="bg1">
                    <a:lumMod val="75000"/>
                  </a:schemeClr>
                </a:solidFill>
              </a:rPr>
              <a:t>NVIDIA </a:t>
            </a:r>
            <a:r>
              <a:rPr lang="en-US" sz="1400" dirty="0" err="1">
                <a:solidFill>
                  <a:schemeClr val="bg1">
                    <a:lumMod val="75000"/>
                  </a:schemeClr>
                </a:solidFill>
              </a:rPr>
              <a:t>Tegra</a:t>
            </a:r>
            <a:r>
              <a:rPr lang="en-US" sz="1400" dirty="0">
                <a:solidFill>
                  <a:schemeClr val="bg1">
                    <a:lumMod val="75000"/>
                  </a:schemeClr>
                </a:solidFill>
              </a:rPr>
              <a:t> X1 die photo</a:t>
            </a:r>
          </a:p>
        </p:txBody>
      </p:sp>
      <p:sp>
        <p:nvSpPr>
          <p:cNvPr id="9" name="TextBox 8"/>
          <p:cNvSpPr txBox="1"/>
          <p:nvPr/>
        </p:nvSpPr>
        <p:spPr>
          <a:xfrm>
            <a:off x="8686800" y="133290"/>
            <a:ext cx="287258" cy="400110"/>
          </a:xfrm>
          <a:prstGeom prst="rect">
            <a:avLst/>
          </a:prstGeom>
          <a:noFill/>
        </p:spPr>
        <p:txBody>
          <a:bodyPr wrap="none" rtlCol="0">
            <a:spAutoFit/>
          </a:bodyPr>
          <a:lstStyle/>
          <a:p>
            <a:r>
              <a:rPr lang="en-US" sz="2000" dirty="0">
                <a:solidFill>
                  <a:schemeClr val="bg1">
                    <a:lumMod val="75000"/>
                  </a:schemeClr>
                </a:solidFill>
              </a:rPr>
              <a:t>/</a:t>
            </a:r>
          </a:p>
        </p:txBody>
      </p:sp>
      <p:sp>
        <p:nvSpPr>
          <p:cNvPr id="13" name="Rectangle 12">
            <a:extLst>
              <a:ext uri="{FF2B5EF4-FFF2-40B4-BE49-F238E27FC236}">
                <a16:creationId xmlns:a16="http://schemas.microsoft.com/office/drawing/2014/main" id="{E45D609E-7431-CD4A-879A-B85A993B1C5F}"/>
              </a:ext>
            </a:extLst>
          </p:cNvPr>
          <p:cNvSpPr/>
          <p:nvPr/>
        </p:nvSpPr>
        <p:spPr bwMode="auto">
          <a:xfrm>
            <a:off x="787400" y="1001485"/>
            <a:ext cx="7810500" cy="4653643"/>
          </a:xfrm>
          <a:prstGeom prst="rect">
            <a:avLst/>
          </a:prstGeom>
          <a:solidFill>
            <a:schemeClr val="bg1">
              <a:alpha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93000"/>
              </a:lnSpc>
              <a:spcBef>
                <a:spcPct val="0"/>
              </a:spcBef>
              <a:spcAft>
                <a:spcPct val="0"/>
              </a:spcAft>
              <a:buClr>
                <a:srgbClr val="000000"/>
              </a:buClr>
              <a:buSzPct val="100000"/>
              <a:buFont typeface="Times New Roman" pitchFamily="-106" charset="-52"/>
              <a:buNone/>
              <a:tabLst/>
            </a:pPr>
            <a:endParaRPr kumimoji="0" lang="en-US" sz="2400" b="0" i="0" u="none" strike="noStrike" cap="none" normalizeH="0" baseline="0">
              <a:ln>
                <a:noFill/>
              </a:ln>
              <a:solidFill>
                <a:schemeClr val="bg1"/>
              </a:solidFill>
              <a:effectLst/>
              <a:latin typeface="Times New Roman" pitchFamily="-106" charset="-52"/>
            </a:endParaRPr>
          </a:p>
        </p:txBody>
      </p:sp>
      <p:sp>
        <p:nvSpPr>
          <p:cNvPr id="14" name="Title 1">
            <a:extLst>
              <a:ext uri="{FF2B5EF4-FFF2-40B4-BE49-F238E27FC236}">
                <a16:creationId xmlns:a16="http://schemas.microsoft.com/office/drawing/2014/main" id="{C7448E54-98C7-2E40-80DF-79D0D0A30B52}"/>
              </a:ext>
            </a:extLst>
          </p:cNvPr>
          <p:cNvSpPr>
            <a:spLocks noGrp="1"/>
          </p:cNvSpPr>
          <p:nvPr>
            <p:ph type="ctrTitle"/>
          </p:nvPr>
        </p:nvSpPr>
        <p:spPr>
          <a:xfrm>
            <a:off x="876300" y="1206500"/>
            <a:ext cx="7607300" cy="2603500"/>
          </a:xfrm>
          <a:noFill/>
        </p:spPr>
        <p:txBody>
          <a:bodyPr>
            <a:normAutofit fontScale="90000"/>
          </a:bodyPr>
          <a:lstStyle/>
          <a:p>
            <a:r>
              <a:rPr lang="en-US" b="1" dirty="0">
                <a:solidFill>
                  <a:srgbClr val="0000FF"/>
                </a:solidFill>
              </a:rPr>
              <a:t>EECE 571T: Compute Accelerator Architectures</a:t>
            </a:r>
            <a:br>
              <a:rPr lang="en-US" sz="2800" b="1" dirty="0">
                <a:solidFill>
                  <a:srgbClr val="0000FF"/>
                </a:solidFill>
              </a:rPr>
            </a:br>
            <a:r>
              <a:rPr lang="en-US" sz="2800" b="1" dirty="0">
                <a:solidFill>
                  <a:srgbClr val="0000FF"/>
                </a:solidFill>
              </a:rPr>
              <a:t>Spring 2019</a:t>
            </a:r>
            <a:br>
              <a:rPr lang="en-US" sz="2800" b="1" dirty="0">
                <a:solidFill>
                  <a:srgbClr val="0000FF"/>
                </a:solidFill>
              </a:rPr>
            </a:br>
            <a:br>
              <a:rPr lang="en-US" sz="4000" b="1" dirty="0">
                <a:solidFill>
                  <a:srgbClr val="0000FF"/>
                </a:solidFill>
              </a:rPr>
            </a:br>
            <a:r>
              <a:rPr lang="en-US" sz="3200" b="1" dirty="0">
                <a:solidFill>
                  <a:srgbClr val="0000FF"/>
                </a:solidFill>
              </a:rPr>
              <a:t>Slide Set #4: GPGPU-Sim</a:t>
            </a:r>
          </a:p>
        </p:txBody>
      </p:sp>
      <p:sp>
        <p:nvSpPr>
          <p:cNvPr id="15" name="Subtitle 2">
            <a:extLst>
              <a:ext uri="{FF2B5EF4-FFF2-40B4-BE49-F238E27FC236}">
                <a16:creationId xmlns:a16="http://schemas.microsoft.com/office/drawing/2014/main" id="{191F72AE-4F62-8941-96B6-C799DB0003B6}"/>
              </a:ext>
            </a:extLst>
          </p:cNvPr>
          <p:cNvSpPr>
            <a:spLocks noGrp="1"/>
          </p:cNvSpPr>
          <p:nvPr>
            <p:ph type="subTitle" idx="1"/>
          </p:nvPr>
        </p:nvSpPr>
        <p:spPr>
          <a:xfrm>
            <a:off x="1917700" y="4445000"/>
            <a:ext cx="5435600" cy="990600"/>
          </a:xfrm>
          <a:noFill/>
        </p:spPr>
        <p:txBody>
          <a:bodyPr>
            <a:normAutofit lnSpcReduction="10000"/>
          </a:bodyPr>
          <a:lstStyle/>
          <a:p>
            <a:r>
              <a:rPr lang="en-US" sz="2800" b="1" dirty="0">
                <a:solidFill>
                  <a:srgbClr val="0000FF"/>
                </a:solidFill>
              </a:rPr>
              <a:t>Instructor: Dr. Tor M. Aamodt</a:t>
            </a:r>
          </a:p>
          <a:p>
            <a:r>
              <a:rPr lang="en-US" sz="2800" b="1" dirty="0" err="1">
                <a:solidFill>
                  <a:srgbClr val="0000FF"/>
                </a:solidFill>
              </a:rPr>
              <a:t>aamodt@ece.ubc.ca</a:t>
            </a:r>
            <a:endParaRPr lang="en-US" sz="2800" b="1" dirty="0">
              <a:solidFill>
                <a:srgbClr val="0000FF"/>
              </a:solidFill>
            </a:endParaRPr>
          </a:p>
        </p:txBody>
      </p:sp>
    </p:spTree>
    <p:extLst>
      <p:ext uri="{BB962C8B-B14F-4D97-AF65-F5344CB8AC3E}">
        <p14:creationId xmlns:p14="http://schemas.microsoft.com/office/powerpoint/2010/main" val="3329981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530D79DF-6EC0-CE44-B8B2-2644BB84F4F8}"/>
              </a:ext>
            </a:extLst>
          </p:cNvPr>
          <p:cNvSpPr>
            <a:spLocks noGrp="1" noChangeArrowheads="1"/>
          </p:cNvSpPr>
          <p:nvPr>
            <p:ph type="body" idx="1"/>
          </p:nvPr>
        </p:nvSpPr>
        <p:spPr>
          <a:xfrm>
            <a:off x="533400" y="889000"/>
            <a:ext cx="8204200" cy="4686300"/>
          </a:xfrm>
        </p:spPr>
        <p:txBody>
          <a:bodyPr/>
          <a:lstStyle/>
          <a:p>
            <a:pPr lvl="1">
              <a:lnSpc>
                <a:spcPct val="90000"/>
              </a:lnSpc>
            </a:pPr>
            <a:r>
              <a:rPr lang="en-US" altLang="en-US" sz="1600" dirty="0"/>
              <a:t>Functional simulator + event based timing simulation. </a:t>
            </a:r>
          </a:p>
          <a:p>
            <a:pPr lvl="1">
              <a:lnSpc>
                <a:spcPct val="90000"/>
              </a:lnSpc>
            </a:pPr>
            <a:r>
              <a:rPr lang="en-US" altLang="en-US" sz="1600" dirty="0"/>
              <a:t>Measures total cycles it takes to run a benchmark.</a:t>
            </a:r>
          </a:p>
          <a:p>
            <a:pPr lvl="1">
              <a:lnSpc>
                <a:spcPct val="90000"/>
              </a:lnSpc>
            </a:pPr>
            <a:r>
              <a:rPr lang="en-US" altLang="en-US" sz="1600" dirty="0"/>
              <a:t>Does not measure clock frequency or area</a:t>
            </a:r>
          </a:p>
          <a:p>
            <a:pPr lvl="1">
              <a:lnSpc>
                <a:spcPct val="90000"/>
              </a:lnSpc>
            </a:pPr>
            <a:endParaRPr lang="en-US" altLang="en-US" sz="1400" dirty="0"/>
          </a:p>
          <a:p>
            <a:pPr lvl="1">
              <a:lnSpc>
                <a:spcPct val="90000"/>
              </a:lnSpc>
            </a:pPr>
            <a:endParaRPr lang="en-US" altLang="en-US" sz="1400" dirty="0"/>
          </a:p>
          <a:p>
            <a:pPr lvl="1">
              <a:lnSpc>
                <a:spcPct val="90000"/>
              </a:lnSpc>
            </a:pPr>
            <a:endParaRPr lang="en-US" altLang="en-US" sz="1400" dirty="0"/>
          </a:p>
          <a:p>
            <a:pPr>
              <a:lnSpc>
                <a:spcPct val="90000"/>
              </a:lnSpc>
            </a:pPr>
            <a:endParaRPr lang="en-US" altLang="en-US" sz="1600" dirty="0"/>
          </a:p>
          <a:p>
            <a:pPr lvl="1">
              <a:lnSpc>
                <a:spcPct val="90000"/>
              </a:lnSpc>
            </a:pPr>
            <a:endParaRPr lang="en-US" altLang="en-US" sz="1600" dirty="0"/>
          </a:p>
        </p:txBody>
      </p:sp>
      <p:sp>
        <p:nvSpPr>
          <p:cNvPr id="38918" name="Rectangle 4">
            <a:extLst>
              <a:ext uri="{FF2B5EF4-FFF2-40B4-BE49-F238E27FC236}">
                <a16:creationId xmlns:a16="http://schemas.microsoft.com/office/drawing/2014/main" id="{684AEDBB-D467-9547-B3E4-6F3EAF7CF68A}"/>
              </a:ext>
            </a:extLst>
          </p:cNvPr>
          <p:cNvSpPr>
            <a:spLocks noChangeArrowheads="1"/>
          </p:cNvSpPr>
          <p:nvPr/>
        </p:nvSpPr>
        <p:spPr bwMode="auto">
          <a:xfrm>
            <a:off x="3143250" y="3810000"/>
            <a:ext cx="1530350" cy="520700"/>
          </a:xfrm>
          <a:prstGeom prst="rect">
            <a:avLst/>
          </a:prstGeom>
          <a:solidFill>
            <a:schemeClr val="accent3">
              <a:lumMod val="85000"/>
            </a:schemeClr>
          </a:solidFill>
          <a:ln w="9525">
            <a:solidFill>
              <a:schemeClr val="tx1"/>
            </a:solidFill>
            <a:miter lim="800000"/>
            <a:headEnd/>
            <a:tailEnd/>
          </a:ln>
        </p:spPr>
        <p:txBody>
          <a:bodyPr wrap="none" anchor="ctr"/>
          <a:lstStyle/>
          <a:p>
            <a:pPr algn="ctr">
              <a:defRPr/>
            </a:pPr>
            <a:r>
              <a:rPr lang="en-US" sz="1600"/>
              <a:t>Functional </a:t>
            </a:r>
          </a:p>
          <a:p>
            <a:pPr algn="ctr">
              <a:defRPr/>
            </a:pPr>
            <a:r>
              <a:rPr lang="en-US" sz="1600"/>
              <a:t>Simulation</a:t>
            </a:r>
          </a:p>
        </p:txBody>
      </p:sp>
      <p:sp>
        <p:nvSpPr>
          <p:cNvPr id="38919" name="Rectangle 5">
            <a:extLst>
              <a:ext uri="{FF2B5EF4-FFF2-40B4-BE49-F238E27FC236}">
                <a16:creationId xmlns:a16="http://schemas.microsoft.com/office/drawing/2014/main" id="{EDB50423-204F-6748-8512-960C0860AE19}"/>
              </a:ext>
            </a:extLst>
          </p:cNvPr>
          <p:cNvSpPr>
            <a:spLocks noChangeArrowheads="1"/>
          </p:cNvSpPr>
          <p:nvPr/>
        </p:nvSpPr>
        <p:spPr bwMode="auto">
          <a:xfrm>
            <a:off x="5765800" y="3810000"/>
            <a:ext cx="2451100" cy="520700"/>
          </a:xfrm>
          <a:prstGeom prst="rect">
            <a:avLst/>
          </a:prstGeom>
          <a:solidFill>
            <a:schemeClr val="accent2">
              <a:lumMod val="40000"/>
              <a:lumOff val="60000"/>
            </a:schemeClr>
          </a:solidFill>
          <a:ln w="9525">
            <a:solidFill>
              <a:schemeClr val="tx1"/>
            </a:solidFill>
            <a:miter lim="800000"/>
            <a:headEnd/>
            <a:tailEnd/>
          </a:ln>
        </p:spPr>
        <p:txBody>
          <a:bodyPr wrap="none" anchor="ctr"/>
          <a:lstStyle/>
          <a:p>
            <a:pPr algn="ctr">
              <a:defRPr/>
            </a:pPr>
            <a:r>
              <a:rPr lang="en-US" sz="1600"/>
              <a:t>Event Timing Model</a:t>
            </a:r>
          </a:p>
          <a:p>
            <a:pPr algn="ctr">
              <a:defRPr/>
            </a:pPr>
            <a:r>
              <a:rPr lang="en-US" sz="1600"/>
              <a:t>(Microarchitecture)</a:t>
            </a:r>
          </a:p>
        </p:txBody>
      </p:sp>
      <p:sp>
        <p:nvSpPr>
          <p:cNvPr id="6149" name="Rectangle 6">
            <a:extLst>
              <a:ext uri="{FF2B5EF4-FFF2-40B4-BE49-F238E27FC236}">
                <a16:creationId xmlns:a16="http://schemas.microsoft.com/office/drawing/2014/main" id="{26602DDB-F7D2-8645-A254-CD7DE48CB78D}"/>
              </a:ext>
            </a:extLst>
          </p:cNvPr>
          <p:cNvSpPr>
            <a:spLocks noChangeArrowheads="1"/>
          </p:cNvSpPr>
          <p:nvPr/>
        </p:nvSpPr>
        <p:spPr bwMode="auto">
          <a:xfrm>
            <a:off x="152400" y="3670300"/>
            <a:ext cx="2387600" cy="7747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dirty="0">
                <a:cs typeface="Arial" panose="020B0604020202020204" pitchFamily="34" charset="0"/>
              </a:rPr>
              <a:t>Benchmark Program</a:t>
            </a:r>
          </a:p>
          <a:p>
            <a:pPr algn="ctr"/>
            <a:r>
              <a:rPr lang="en-US" altLang="en-US" sz="1600" dirty="0">
                <a:cs typeface="Arial" panose="020B0604020202020204" pitchFamily="34" charset="0"/>
              </a:rPr>
              <a:t>(e.g., written in CUDA)</a:t>
            </a:r>
          </a:p>
        </p:txBody>
      </p:sp>
      <p:sp>
        <p:nvSpPr>
          <p:cNvPr id="6150" name="Line 7">
            <a:extLst>
              <a:ext uri="{FF2B5EF4-FFF2-40B4-BE49-F238E27FC236}">
                <a16:creationId xmlns:a16="http://schemas.microsoft.com/office/drawing/2014/main" id="{EA251D76-8FA9-D442-982D-55E81239DDA3}"/>
              </a:ext>
            </a:extLst>
          </p:cNvPr>
          <p:cNvSpPr>
            <a:spLocks noChangeShapeType="1"/>
          </p:cNvSpPr>
          <p:nvPr/>
        </p:nvSpPr>
        <p:spPr bwMode="auto">
          <a:xfrm>
            <a:off x="2527300" y="4064000"/>
            <a:ext cx="6159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1" name="Line 10">
            <a:extLst>
              <a:ext uri="{FF2B5EF4-FFF2-40B4-BE49-F238E27FC236}">
                <a16:creationId xmlns:a16="http://schemas.microsoft.com/office/drawing/2014/main" id="{AAF40E0E-308D-9D4F-9D1D-A09E0AC6F2D5}"/>
              </a:ext>
            </a:extLst>
          </p:cNvPr>
          <p:cNvSpPr>
            <a:spLocks noChangeShapeType="1"/>
          </p:cNvSpPr>
          <p:nvPr/>
        </p:nvSpPr>
        <p:spPr bwMode="auto">
          <a:xfrm flipH="1">
            <a:off x="2273300" y="4356100"/>
            <a:ext cx="1231900" cy="876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2" name="Line 11">
            <a:extLst>
              <a:ext uri="{FF2B5EF4-FFF2-40B4-BE49-F238E27FC236}">
                <a16:creationId xmlns:a16="http://schemas.microsoft.com/office/drawing/2014/main" id="{30672ED4-6343-304F-93FD-48AF9CAE548B}"/>
              </a:ext>
            </a:extLst>
          </p:cNvPr>
          <p:cNvSpPr>
            <a:spLocks noChangeShapeType="1"/>
          </p:cNvSpPr>
          <p:nvPr/>
        </p:nvSpPr>
        <p:spPr bwMode="auto">
          <a:xfrm>
            <a:off x="3873500" y="3517900"/>
            <a:ext cx="0" cy="292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3" name="Line 12">
            <a:extLst>
              <a:ext uri="{FF2B5EF4-FFF2-40B4-BE49-F238E27FC236}">
                <a16:creationId xmlns:a16="http://schemas.microsoft.com/office/drawing/2014/main" id="{24A58BDF-3BAC-EF49-83CF-73BA57B2F809}"/>
              </a:ext>
            </a:extLst>
          </p:cNvPr>
          <p:cNvSpPr>
            <a:spLocks noChangeShapeType="1"/>
          </p:cNvSpPr>
          <p:nvPr/>
        </p:nvSpPr>
        <p:spPr bwMode="auto">
          <a:xfrm>
            <a:off x="6985000" y="4343400"/>
            <a:ext cx="0" cy="2921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4" name="Text Box 13">
            <a:extLst>
              <a:ext uri="{FF2B5EF4-FFF2-40B4-BE49-F238E27FC236}">
                <a16:creationId xmlns:a16="http://schemas.microsoft.com/office/drawing/2014/main" id="{C628B95D-3CD1-1D4E-B2F0-7131456E381E}"/>
              </a:ext>
            </a:extLst>
          </p:cNvPr>
          <p:cNvSpPr txBox="1">
            <a:spLocks noChangeArrowheads="1"/>
          </p:cNvSpPr>
          <p:nvPr/>
        </p:nvSpPr>
        <p:spPr bwMode="auto">
          <a:xfrm>
            <a:off x="3079750" y="3151188"/>
            <a:ext cx="1662113"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Comic Sans MS" panose="030F0902030302020204" pitchFamily="66" charset="0"/>
              </a:rPr>
              <a:t>program input</a:t>
            </a:r>
            <a:endParaRPr lang="en-US" altLang="en-US" dirty="0"/>
          </a:p>
        </p:txBody>
      </p:sp>
      <p:sp>
        <p:nvSpPr>
          <p:cNvPr id="6155" name="Text Box 14">
            <a:extLst>
              <a:ext uri="{FF2B5EF4-FFF2-40B4-BE49-F238E27FC236}">
                <a16:creationId xmlns:a16="http://schemas.microsoft.com/office/drawing/2014/main" id="{E8C13676-7426-914E-B00C-C693262EBC6E}"/>
              </a:ext>
            </a:extLst>
          </p:cNvPr>
          <p:cNvSpPr txBox="1">
            <a:spLocks noChangeArrowheads="1"/>
          </p:cNvSpPr>
          <p:nvPr/>
        </p:nvSpPr>
        <p:spPr bwMode="auto">
          <a:xfrm>
            <a:off x="0" y="5219700"/>
            <a:ext cx="23648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cs typeface="Arial" panose="020B0604020202020204" pitchFamily="34" charset="0"/>
              </a:rPr>
              <a:t>Normal output from</a:t>
            </a:r>
          </a:p>
          <a:p>
            <a:r>
              <a:rPr lang="en-US" altLang="en-US" sz="1800" dirty="0">
                <a:cs typeface="Arial" panose="020B0604020202020204" pitchFamily="34" charset="0"/>
              </a:rPr>
              <a:t>CUDA program when</a:t>
            </a:r>
          </a:p>
          <a:p>
            <a:r>
              <a:rPr lang="en-US" altLang="en-US" sz="1800" dirty="0">
                <a:cs typeface="Arial" panose="020B0604020202020204" pitchFamily="34" charset="0"/>
              </a:rPr>
              <a:t>run on real GPU</a:t>
            </a:r>
            <a:endParaRPr lang="en-US" altLang="en-US" dirty="0">
              <a:cs typeface="Arial" panose="020B0604020202020204" pitchFamily="34" charset="0"/>
            </a:endParaRPr>
          </a:p>
        </p:txBody>
      </p:sp>
      <p:sp>
        <p:nvSpPr>
          <p:cNvPr id="6156" name="Text Box 15">
            <a:extLst>
              <a:ext uri="{FF2B5EF4-FFF2-40B4-BE49-F238E27FC236}">
                <a16:creationId xmlns:a16="http://schemas.microsoft.com/office/drawing/2014/main" id="{5DF89AAF-E533-0844-8712-3351352F4C16}"/>
              </a:ext>
            </a:extLst>
          </p:cNvPr>
          <p:cNvSpPr txBox="1">
            <a:spLocks noChangeArrowheads="1"/>
          </p:cNvSpPr>
          <p:nvPr/>
        </p:nvSpPr>
        <p:spPr bwMode="auto">
          <a:xfrm>
            <a:off x="6319838" y="4826000"/>
            <a:ext cx="250666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u="sng" dirty="0">
                <a:cs typeface="Arial" panose="020B0604020202020204" pitchFamily="34" charset="0"/>
              </a:rPr>
              <a:t>Microarchitecture statistics:</a:t>
            </a:r>
          </a:p>
          <a:p>
            <a:pPr>
              <a:buFontTx/>
              <a:buChar char="-"/>
            </a:pPr>
            <a:r>
              <a:rPr lang="en-US" altLang="en-US" sz="1600" b="1" dirty="0">
                <a:cs typeface="Arial" panose="020B0604020202020204" pitchFamily="34" charset="0"/>
              </a:rPr>
              <a:t> # of cycles</a:t>
            </a:r>
          </a:p>
          <a:p>
            <a:pPr>
              <a:buFontTx/>
              <a:buChar char="-"/>
            </a:pPr>
            <a:r>
              <a:rPr lang="en-US" altLang="en-US" sz="1600" dirty="0">
                <a:cs typeface="Arial" panose="020B0604020202020204" pitchFamily="34" charset="0"/>
              </a:rPr>
              <a:t> # of stalls</a:t>
            </a:r>
          </a:p>
          <a:p>
            <a:pPr>
              <a:buFontTx/>
              <a:buChar char="-"/>
            </a:pPr>
            <a:r>
              <a:rPr lang="en-US" altLang="en-US" sz="1600" dirty="0">
                <a:cs typeface="Arial" panose="020B0604020202020204" pitchFamily="34" charset="0"/>
              </a:rPr>
              <a:t> # of cache misses</a:t>
            </a:r>
          </a:p>
          <a:p>
            <a:pPr>
              <a:buFontTx/>
              <a:buChar char="-"/>
            </a:pPr>
            <a:r>
              <a:rPr lang="en-US" altLang="en-US" sz="1600" dirty="0">
                <a:cs typeface="Arial" panose="020B0604020202020204" pitchFamily="34" charset="0"/>
              </a:rPr>
              <a:t>  SIMD utilization</a:t>
            </a:r>
          </a:p>
          <a:p>
            <a:pPr>
              <a:buFontTx/>
              <a:buChar char="-"/>
            </a:pPr>
            <a:endParaRPr lang="en-US" altLang="en-US" sz="1600" dirty="0">
              <a:cs typeface="Arial" panose="020B0604020202020204" pitchFamily="34" charset="0"/>
            </a:endParaRPr>
          </a:p>
          <a:p>
            <a:endParaRPr lang="en-US" altLang="en-US" sz="2000" dirty="0">
              <a:cs typeface="Arial" panose="020B0604020202020204" pitchFamily="34" charset="0"/>
            </a:endParaRPr>
          </a:p>
        </p:txBody>
      </p:sp>
      <p:sp>
        <p:nvSpPr>
          <p:cNvPr id="6157" name="Slide Number Placeholder 20">
            <a:extLst>
              <a:ext uri="{FF2B5EF4-FFF2-40B4-BE49-F238E27FC236}">
                <a16:creationId xmlns:a16="http://schemas.microsoft.com/office/drawing/2014/main" id="{8C1AA3A8-4ABA-814B-A6CD-09BADD62A8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24E289-8D83-3F45-9C6C-CD99C99D24E2}" type="slidenum">
              <a:rPr lang="en-US" altLang="en-US" sz="1400"/>
              <a:pPr/>
              <a:t>10</a:t>
            </a:fld>
            <a:r>
              <a:rPr lang="en-US" altLang="en-US" sz="1400"/>
              <a:t> </a:t>
            </a:r>
          </a:p>
        </p:txBody>
      </p:sp>
      <p:sp>
        <p:nvSpPr>
          <p:cNvPr id="6158" name="Title 1">
            <a:extLst>
              <a:ext uri="{FF2B5EF4-FFF2-40B4-BE49-F238E27FC236}">
                <a16:creationId xmlns:a16="http://schemas.microsoft.com/office/drawing/2014/main" id="{05134912-DC69-094A-A415-D4516A06792A}"/>
              </a:ext>
            </a:extLst>
          </p:cNvPr>
          <p:cNvSpPr>
            <a:spLocks noGrp="1"/>
          </p:cNvSpPr>
          <p:nvPr>
            <p:ph type="title"/>
          </p:nvPr>
        </p:nvSpPr>
        <p:spPr>
          <a:xfrm>
            <a:off x="762000" y="0"/>
            <a:ext cx="8153400" cy="1117600"/>
          </a:xfrm>
        </p:spPr>
        <p:txBody>
          <a:bodyPr/>
          <a:lstStyle/>
          <a:p>
            <a:r>
              <a:rPr lang="en-US" altLang="en-US" sz="3600"/>
              <a:t>What is a “Performance Simulator”?</a:t>
            </a:r>
          </a:p>
        </p:txBody>
      </p:sp>
      <p:sp>
        <p:nvSpPr>
          <p:cNvPr id="6159" name="Text Box 15">
            <a:extLst>
              <a:ext uri="{FF2B5EF4-FFF2-40B4-BE49-F238E27FC236}">
                <a16:creationId xmlns:a16="http://schemas.microsoft.com/office/drawing/2014/main" id="{F226D455-CCB2-9744-8F64-86124F2CF1D4}"/>
              </a:ext>
            </a:extLst>
          </p:cNvPr>
          <p:cNvSpPr txBox="1">
            <a:spLocks noChangeArrowheads="1"/>
          </p:cNvSpPr>
          <p:nvPr/>
        </p:nvSpPr>
        <p:spPr bwMode="auto">
          <a:xfrm>
            <a:off x="2725738" y="4953000"/>
            <a:ext cx="319510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u="sng" dirty="0">
                <a:cs typeface="Arial" panose="020B0604020202020204" pitchFamily="34" charset="0"/>
              </a:rPr>
              <a:t>Basic statistics (</a:t>
            </a:r>
            <a:r>
              <a:rPr lang="en-US" altLang="en-US" sz="1600" u="sng" dirty="0" err="1">
                <a:cs typeface="Arial" panose="020B0604020202020204" pitchFamily="34" charset="0"/>
              </a:rPr>
              <a:t>uarch</a:t>
            </a:r>
            <a:r>
              <a:rPr lang="en-US" altLang="en-US" sz="1600" u="sng" dirty="0">
                <a:cs typeface="Arial" panose="020B0604020202020204" pitchFamily="34" charset="0"/>
              </a:rPr>
              <a:t> </a:t>
            </a:r>
            <a:r>
              <a:rPr lang="en-US" altLang="en-US" sz="1600" u="sng" dirty="0" err="1">
                <a:cs typeface="Arial" panose="020B0604020202020204" pitchFamily="34" charset="0"/>
              </a:rPr>
              <a:t>indepdent</a:t>
            </a:r>
            <a:r>
              <a:rPr lang="en-US" altLang="en-US" sz="1600" u="sng" dirty="0">
                <a:cs typeface="Arial" panose="020B0604020202020204" pitchFamily="34" charset="0"/>
              </a:rPr>
              <a:t>)</a:t>
            </a:r>
          </a:p>
          <a:p>
            <a:r>
              <a:rPr lang="en-US" altLang="en-US" sz="1600" dirty="0">
                <a:cs typeface="Arial" panose="020B0604020202020204" pitchFamily="34" charset="0"/>
              </a:rPr>
              <a:t>- # of branch instructions</a:t>
            </a:r>
          </a:p>
          <a:p>
            <a:pPr>
              <a:buFontTx/>
              <a:buChar char="-"/>
            </a:pPr>
            <a:r>
              <a:rPr lang="en-US" altLang="en-US" sz="1600" dirty="0">
                <a:cs typeface="Arial" panose="020B0604020202020204" pitchFamily="34" charset="0"/>
              </a:rPr>
              <a:t> # of load instructions</a:t>
            </a:r>
          </a:p>
          <a:p>
            <a:pPr>
              <a:buFontTx/>
              <a:buChar char="-"/>
            </a:pPr>
            <a:r>
              <a:rPr lang="en-US" altLang="en-US" sz="1600" dirty="0">
                <a:cs typeface="Arial" panose="020B0604020202020204" pitchFamily="34" charset="0"/>
              </a:rPr>
              <a:t> # of ALU operations</a:t>
            </a:r>
          </a:p>
        </p:txBody>
      </p:sp>
      <p:sp>
        <p:nvSpPr>
          <p:cNvPr id="6160" name="Line 10">
            <a:extLst>
              <a:ext uri="{FF2B5EF4-FFF2-40B4-BE49-F238E27FC236}">
                <a16:creationId xmlns:a16="http://schemas.microsoft.com/office/drawing/2014/main" id="{11A7F3AB-350D-2648-9977-BC08AEC047CA}"/>
              </a:ext>
            </a:extLst>
          </p:cNvPr>
          <p:cNvSpPr>
            <a:spLocks noChangeShapeType="1"/>
          </p:cNvSpPr>
          <p:nvPr/>
        </p:nvSpPr>
        <p:spPr bwMode="auto">
          <a:xfrm flipH="1">
            <a:off x="3810000" y="4368800"/>
            <a:ext cx="50800" cy="55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6161" name="Straight Arrow Connector 33">
            <a:extLst>
              <a:ext uri="{FF2B5EF4-FFF2-40B4-BE49-F238E27FC236}">
                <a16:creationId xmlns:a16="http://schemas.microsoft.com/office/drawing/2014/main" id="{C9D11943-21EF-6A4C-90B3-FA3CC0B61622}"/>
              </a:ext>
            </a:extLst>
          </p:cNvPr>
          <p:cNvCxnSpPr>
            <a:cxnSpLocks noChangeShapeType="1"/>
          </p:cNvCxnSpPr>
          <p:nvPr/>
        </p:nvCxnSpPr>
        <p:spPr bwMode="auto">
          <a:xfrm flipV="1">
            <a:off x="4686300" y="3892550"/>
            <a:ext cx="1092200" cy="6350"/>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162" name="Straight Arrow Connector 35">
            <a:extLst>
              <a:ext uri="{FF2B5EF4-FFF2-40B4-BE49-F238E27FC236}">
                <a16:creationId xmlns:a16="http://schemas.microsoft.com/office/drawing/2014/main" id="{DAEDEC73-8E65-D743-AD76-896D0EA4C16D}"/>
              </a:ext>
            </a:extLst>
          </p:cNvPr>
          <p:cNvCxnSpPr>
            <a:cxnSpLocks noChangeShapeType="1"/>
          </p:cNvCxnSpPr>
          <p:nvPr/>
        </p:nvCxnSpPr>
        <p:spPr bwMode="auto">
          <a:xfrm rot="10800000">
            <a:off x="4654550" y="4210050"/>
            <a:ext cx="1111250" cy="6350"/>
          </a:xfrm>
          <a:prstGeom prst="straightConnector1">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6163" name="Straight Arrow Connector 37">
            <a:extLst>
              <a:ext uri="{FF2B5EF4-FFF2-40B4-BE49-F238E27FC236}">
                <a16:creationId xmlns:a16="http://schemas.microsoft.com/office/drawing/2014/main" id="{86F5FA6D-7F15-B849-B469-DB75CAB3B392}"/>
              </a:ext>
            </a:extLst>
          </p:cNvPr>
          <p:cNvCxnSpPr>
            <a:cxnSpLocks noChangeShapeType="1"/>
          </p:cNvCxnSpPr>
          <p:nvPr/>
        </p:nvCxnSpPr>
        <p:spPr bwMode="auto">
          <a:xfrm rot="5400000">
            <a:off x="4425950" y="2736850"/>
            <a:ext cx="1612900" cy="584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6164" name="TextBox 38">
            <a:extLst>
              <a:ext uri="{FF2B5EF4-FFF2-40B4-BE49-F238E27FC236}">
                <a16:creationId xmlns:a16="http://schemas.microsoft.com/office/drawing/2014/main" id="{6781B15E-93F9-A34C-981C-25938870B244}"/>
              </a:ext>
            </a:extLst>
          </p:cNvPr>
          <p:cNvSpPr txBox="1">
            <a:spLocks noChangeArrowheads="1"/>
          </p:cNvSpPr>
          <p:nvPr/>
        </p:nvSpPr>
        <p:spPr bwMode="auto">
          <a:xfrm>
            <a:off x="5613400" y="1676400"/>
            <a:ext cx="2832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dirty="0">
                <a:cs typeface="Arial" panose="020B0604020202020204" pitchFamily="34" charset="0"/>
              </a:rPr>
              <a:t>Functional simulator tells timing model the next instruction, (correct) next PC, dependencies.</a:t>
            </a:r>
          </a:p>
          <a:p>
            <a:endParaRPr lang="en-US" altLang="en-US" sz="1400" dirty="0">
              <a:cs typeface="Arial" panose="020B0604020202020204" pitchFamily="34" charset="0"/>
            </a:endParaRPr>
          </a:p>
          <a:p>
            <a:endParaRPr lang="en-US" altLang="en-US" sz="1400" dirty="0">
              <a:cs typeface="Arial" panose="020B0604020202020204" pitchFamily="34" charset="0"/>
            </a:endParaRPr>
          </a:p>
          <a:p>
            <a:r>
              <a:rPr lang="en-US" altLang="en-US" sz="1400" dirty="0">
                <a:cs typeface="Arial" panose="020B0604020202020204" pitchFamily="34" charset="0"/>
              </a:rPr>
              <a:t>Event timing model “asks” functional simulator for next instruction to execute on “correct path”</a:t>
            </a:r>
          </a:p>
        </p:txBody>
      </p:sp>
      <p:cxnSp>
        <p:nvCxnSpPr>
          <p:cNvPr id="6165" name="Straight Arrow Connector 41">
            <a:extLst>
              <a:ext uri="{FF2B5EF4-FFF2-40B4-BE49-F238E27FC236}">
                <a16:creationId xmlns:a16="http://schemas.microsoft.com/office/drawing/2014/main" id="{C1E565A7-5343-044D-B1AA-F7158328DF52}"/>
              </a:ext>
            </a:extLst>
          </p:cNvPr>
          <p:cNvCxnSpPr>
            <a:cxnSpLocks noChangeShapeType="1"/>
          </p:cNvCxnSpPr>
          <p:nvPr/>
        </p:nvCxnSpPr>
        <p:spPr bwMode="auto">
          <a:xfrm rot="5400000">
            <a:off x="4876800" y="3517900"/>
            <a:ext cx="990600" cy="3810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213837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DRAM Model</a:t>
            </a:r>
          </a:p>
        </p:txBody>
      </p:sp>
      <p:sp>
        <p:nvSpPr>
          <p:cNvPr id="3" name="Vertical Text Placeholder 2"/>
          <p:cNvSpPr>
            <a:spLocks noGrp="1"/>
          </p:cNvSpPr>
          <p:nvPr>
            <p:ph idx="1"/>
          </p:nvPr>
        </p:nvSpPr>
        <p:spPr/>
        <p:txBody>
          <a:bodyPr>
            <a:normAutofit/>
          </a:bodyPr>
          <a:lstStyle/>
          <a:p>
            <a:pPr>
              <a:buNone/>
            </a:pPr>
            <a:r>
              <a:rPr lang="en-CA" b="1" dirty="0"/>
              <a:t>Modeling Detail GDDR3/GDDR5 Timing: </a:t>
            </a:r>
          </a:p>
          <a:p>
            <a:r>
              <a:rPr lang="en-CA" dirty="0"/>
              <a:t>Set of Constraints </a:t>
            </a:r>
            <a:r>
              <a:rPr lang="en-CA" dirty="0">
                <a:sym typeface="Wingdings" pitchFamily="2" charset="2"/>
              </a:rPr>
              <a:t> </a:t>
            </a:r>
            <a:r>
              <a:rPr lang="en-CA" dirty="0"/>
              <a:t>Counters</a:t>
            </a:r>
          </a:p>
          <a:p>
            <a:r>
              <a:rPr lang="en-CA" dirty="0"/>
              <a:t>Each action has a set of constraints</a:t>
            </a:r>
          </a:p>
          <a:p>
            <a:pPr lvl="1"/>
            <a:r>
              <a:rPr lang="en-CA" dirty="0"/>
              <a:t>Delay action until all constraints met </a:t>
            </a:r>
            <a:br>
              <a:rPr lang="en-CA" dirty="0"/>
            </a:br>
            <a:r>
              <a:rPr lang="en-CA" dirty="0"/>
              <a:t>(i.e. all corresponding counters == 0)</a:t>
            </a:r>
          </a:p>
          <a:p>
            <a:pPr lvl="1"/>
            <a:r>
              <a:rPr lang="en-CA" dirty="0"/>
              <a:t>Action creates new constraints for other actions </a:t>
            </a:r>
            <a:br>
              <a:rPr lang="en-CA" dirty="0"/>
            </a:br>
            <a:r>
              <a:rPr lang="en-CA" dirty="0"/>
              <a:t>(i.e. reset counters to timing parameter)</a:t>
            </a:r>
          </a:p>
          <a:p>
            <a:r>
              <a:rPr lang="en-CA" dirty="0"/>
              <a:t>All counters are decremented every cycle</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100</a:t>
            </a:fld>
            <a:endParaRPr lang="en-US" dirty="0"/>
          </a:p>
        </p:txBody>
      </p:sp>
    </p:spTree>
    <p:extLst>
      <p:ext uri="{BB962C8B-B14F-4D97-AF65-F5344CB8AC3E}">
        <p14:creationId xmlns:p14="http://schemas.microsoft.com/office/powerpoint/2010/main" val="32205432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DRAM Model</a:t>
            </a:r>
          </a:p>
        </p:txBody>
      </p:sp>
      <p:sp>
        <p:nvSpPr>
          <p:cNvPr id="36" name="Vertical Text Placeholder 2"/>
          <p:cNvSpPr>
            <a:spLocks noGrp="1"/>
          </p:cNvSpPr>
          <p:nvPr>
            <p:ph idx="1"/>
          </p:nvPr>
        </p:nvSpPr>
        <p:spPr/>
        <p:txBody>
          <a:bodyPr>
            <a:normAutofit/>
          </a:bodyPr>
          <a:lstStyle/>
          <a:p>
            <a:pPr>
              <a:buNone/>
            </a:pPr>
            <a:r>
              <a:rPr lang="en-CA" b="1" dirty="0"/>
              <a:t>Inside </a:t>
            </a:r>
            <a:r>
              <a:rPr lang="en-CA" b="1" dirty="0" err="1"/>
              <a:t>dram_t</a:t>
            </a:r>
            <a:r>
              <a:rPr lang="en-CA" b="1" dirty="0"/>
              <a:t>::cycle()</a:t>
            </a:r>
            <a:endParaRPr lang="en-CA" dirty="0"/>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12" name="Slide Number Placeholder 11"/>
          <p:cNvSpPr>
            <a:spLocks noGrp="1"/>
          </p:cNvSpPr>
          <p:nvPr>
            <p:ph type="sldNum" sz="quarter" idx="12"/>
          </p:nvPr>
        </p:nvSpPr>
        <p:spPr/>
        <p:txBody>
          <a:bodyPr/>
          <a:lstStyle/>
          <a:p>
            <a:pPr>
              <a:defRPr/>
            </a:pPr>
            <a:r>
              <a:rPr lang="en-US"/>
              <a:t>5a &amp; b.</a:t>
            </a:r>
            <a:fld id="{FAEB207C-A15D-4741-A675-3E2F6474249C}" type="slidenum">
              <a:rPr lang="en-US" smtClean="0"/>
              <a:pPr>
                <a:defRPr/>
              </a:pPr>
              <a:t>101</a:t>
            </a:fld>
            <a:endParaRPr lang="en-US" dirty="0"/>
          </a:p>
        </p:txBody>
      </p:sp>
      <p:sp>
        <p:nvSpPr>
          <p:cNvPr id="33" name="TextBox 32"/>
          <p:cNvSpPr txBox="1"/>
          <p:nvPr/>
        </p:nvSpPr>
        <p:spPr>
          <a:xfrm>
            <a:off x="533400" y="2133600"/>
            <a:ext cx="5867400" cy="4267200"/>
          </a:xfrm>
          <a:prstGeom prst="rect">
            <a:avLst/>
          </a:prstGeom>
          <a:noFill/>
        </p:spPr>
        <p:txBody>
          <a:bodyPr wrap="square" rtlCol="0">
            <a:normAutofit fontScale="92500" lnSpcReduction="20000"/>
          </a:bodyPr>
          <a:lstStyle/>
          <a:p>
            <a:r>
              <a:rPr lang="en-CA" sz="2000" b="1" dirty="0">
                <a:latin typeface="Courier New" pitchFamily="49" charset="0"/>
                <a:cs typeface="Courier New" pitchFamily="49" charset="0"/>
              </a:rPr>
              <a:t>...</a:t>
            </a:r>
          </a:p>
          <a:p>
            <a:r>
              <a:rPr lang="en-CA" sz="2000" b="1" dirty="0">
                <a:latin typeface="Courier New" pitchFamily="49" charset="0"/>
                <a:cs typeface="Courier New" pitchFamily="49" charset="0"/>
              </a:rPr>
              <a:t>if (</a:t>
            </a:r>
            <a:r>
              <a:rPr lang="en-CA" sz="2000" b="1" dirty="0" err="1">
                <a:solidFill>
                  <a:srgbClr val="0070C0"/>
                </a:solidFill>
                <a:latin typeface="Courier New" pitchFamily="49" charset="0"/>
                <a:cs typeface="Courier New" pitchFamily="49" charset="0"/>
              </a:rPr>
              <a:t>RRDc</a:t>
            </a:r>
            <a:r>
              <a:rPr lang="en-CA" sz="2000" b="1" dirty="0">
                <a:solidFill>
                  <a:srgbClr val="0070C0"/>
                </a:solidFill>
                <a:latin typeface="Courier New" pitchFamily="49" charset="0"/>
                <a:cs typeface="Courier New" pitchFamily="49" charset="0"/>
              </a:rPr>
              <a:t> == 0 </a:t>
            </a:r>
            <a:r>
              <a:rPr lang="en-CA" sz="2000" b="1" dirty="0">
                <a:latin typeface="Courier New" pitchFamily="49" charset="0"/>
                <a:cs typeface="Courier New" pitchFamily="49" charset="0"/>
              </a:rPr>
              <a:t>and </a:t>
            </a:r>
          </a:p>
          <a:p>
            <a:r>
              <a:rPr lang="en-CA" sz="2000" b="1" dirty="0">
                <a:solidFill>
                  <a:srgbClr val="0070C0"/>
                </a:solidFill>
                <a:latin typeface="Courier New" pitchFamily="49" charset="0"/>
                <a:cs typeface="Courier New" pitchFamily="49" charset="0"/>
              </a:rPr>
              <a:t>    </a:t>
            </a:r>
            <a:r>
              <a:rPr lang="en-CA" sz="2000" b="1" dirty="0">
                <a:latin typeface="Courier New" pitchFamily="49" charset="0"/>
                <a:cs typeface="Courier New" pitchFamily="49" charset="0"/>
              </a:rPr>
              <a:t>bank[j]-&gt;state == BANK_IDLE and </a:t>
            </a:r>
          </a:p>
          <a:p>
            <a:r>
              <a:rPr lang="en-CA" sz="2000" b="1" dirty="0">
                <a:solidFill>
                  <a:srgbClr val="0070C0"/>
                </a:solidFill>
                <a:latin typeface="Courier New" pitchFamily="49" charset="0"/>
                <a:cs typeface="Courier New" pitchFamily="49" charset="0"/>
              </a:rPr>
              <a:t>    bank[j]-&gt;</a:t>
            </a:r>
            <a:r>
              <a:rPr lang="en-CA" sz="2000" b="1" dirty="0" err="1">
                <a:solidFill>
                  <a:srgbClr val="0070C0"/>
                </a:solidFill>
                <a:latin typeface="Courier New" pitchFamily="49" charset="0"/>
                <a:cs typeface="Courier New" pitchFamily="49" charset="0"/>
              </a:rPr>
              <a:t>RPc</a:t>
            </a:r>
            <a:r>
              <a:rPr lang="en-CA" sz="2000" b="1" dirty="0">
                <a:solidFill>
                  <a:srgbClr val="0070C0"/>
                </a:solidFill>
                <a:latin typeface="Courier New" pitchFamily="49" charset="0"/>
                <a:cs typeface="Courier New" pitchFamily="49" charset="0"/>
              </a:rPr>
              <a:t> == 0 </a:t>
            </a:r>
            <a:r>
              <a:rPr lang="en-CA" sz="2000" b="1" dirty="0">
                <a:latin typeface="Courier New" pitchFamily="49" charset="0"/>
                <a:cs typeface="Courier New" pitchFamily="49" charset="0"/>
              </a:rPr>
              <a:t>and</a:t>
            </a:r>
          </a:p>
          <a:p>
            <a:r>
              <a:rPr lang="en-CA" sz="2000" b="1" dirty="0">
                <a:solidFill>
                  <a:srgbClr val="0070C0"/>
                </a:solidFill>
                <a:latin typeface="Courier New" pitchFamily="49" charset="0"/>
                <a:cs typeface="Courier New" pitchFamily="49" charset="0"/>
              </a:rPr>
              <a:t>    bank[j]-&gt;</a:t>
            </a:r>
            <a:r>
              <a:rPr lang="en-CA" sz="2000" b="1" dirty="0" err="1">
                <a:solidFill>
                  <a:srgbClr val="0070C0"/>
                </a:solidFill>
                <a:latin typeface="Courier New" pitchFamily="49" charset="0"/>
                <a:cs typeface="Courier New" pitchFamily="49" charset="0"/>
              </a:rPr>
              <a:t>RCc</a:t>
            </a:r>
            <a:r>
              <a:rPr lang="en-CA" sz="2000" b="1" dirty="0">
                <a:solidFill>
                  <a:srgbClr val="0070C0"/>
                </a:solidFill>
                <a:latin typeface="Courier New" pitchFamily="49" charset="0"/>
                <a:cs typeface="Courier New" pitchFamily="49" charset="0"/>
              </a:rPr>
              <a:t> == 0</a:t>
            </a:r>
            <a:r>
              <a:rPr lang="en-CA" sz="2000" b="1" dirty="0">
                <a:latin typeface="Courier New" pitchFamily="49" charset="0"/>
                <a:cs typeface="Courier New" pitchFamily="49" charset="0"/>
              </a:rPr>
              <a:t>) </a:t>
            </a:r>
          </a:p>
          <a:p>
            <a:r>
              <a:rPr lang="en-CA" sz="2000" b="1" dirty="0">
                <a:latin typeface="Courier New" pitchFamily="49" charset="0"/>
                <a:cs typeface="Courier New" pitchFamily="49" charset="0"/>
              </a:rPr>
              <a:t>{</a:t>
            </a:r>
          </a:p>
          <a:p>
            <a:r>
              <a:rPr lang="en-CA" sz="2000" b="1" dirty="0">
                <a:latin typeface="Courier New" pitchFamily="49" charset="0"/>
                <a:cs typeface="Courier New" pitchFamily="49" charset="0"/>
              </a:rPr>
              <a:t>    Activate Row for bank[j]; </a:t>
            </a:r>
          </a:p>
          <a:p>
            <a:r>
              <a:rPr lang="en-CA" sz="2000" b="1" dirty="0">
                <a:solidFill>
                  <a:srgbClr val="FF0000"/>
                </a:solidFill>
                <a:latin typeface="Courier New" pitchFamily="49" charset="0"/>
                <a:cs typeface="Courier New" pitchFamily="49" charset="0"/>
              </a:rPr>
              <a:t>    </a:t>
            </a:r>
            <a:r>
              <a:rPr lang="en-CA" sz="2000" b="1" dirty="0" err="1">
                <a:solidFill>
                  <a:srgbClr val="FF0000"/>
                </a:solidFill>
                <a:latin typeface="Courier New" pitchFamily="49" charset="0"/>
                <a:cs typeface="Courier New" pitchFamily="49" charset="0"/>
              </a:rPr>
              <a:t>RRDc</a:t>
            </a:r>
            <a:r>
              <a:rPr lang="en-CA" sz="2000" b="1" dirty="0">
                <a:solidFill>
                  <a:srgbClr val="FF0000"/>
                </a:solidFill>
                <a:latin typeface="Courier New" pitchFamily="49" charset="0"/>
                <a:cs typeface="Courier New" pitchFamily="49" charset="0"/>
              </a:rPr>
              <a:t> = </a:t>
            </a:r>
            <a:r>
              <a:rPr lang="en-CA" sz="2000" b="1" dirty="0" err="1">
                <a:solidFill>
                  <a:srgbClr val="FF0000"/>
                </a:solidFill>
                <a:latin typeface="Courier New" pitchFamily="49" charset="0"/>
                <a:cs typeface="Courier New" pitchFamily="49" charset="0"/>
              </a:rPr>
              <a:t>m_config</a:t>
            </a:r>
            <a:r>
              <a:rPr lang="en-CA" sz="2000" b="1" dirty="0">
                <a:solidFill>
                  <a:srgbClr val="FF0000"/>
                </a:solidFill>
                <a:latin typeface="Courier New" pitchFamily="49" charset="0"/>
                <a:cs typeface="Courier New" pitchFamily="49" charset="0"/>
              </a:rPr>
              <a:t>-&gt;</a:t>
            </a:r>
            <a:r>
              <a:rPr lang="en-CA" sz="2000" b="1" dirty="0" err="1">
                <a:solidFill>
                  <a:srgbClr val="FF0000"/>
                </a:solidFill>
                <a:latin typeface="Courier New" pitchFamily="49" charset="0"/>
                <a:cs typeface="Courier New" pitchFamily="49" charset="0"/>
              </a:rPr>
              <a:t>tRRD</a:t>
            </a:r>
            <a:r>
              <a:rPr lang="en-CA" sz="2000" b="1" dirty="0">
                <a:solidFill>
                  <a:srgbClr val="FF0000"/>
                </a:solidFill>
                <a:latin typeface="Courier New" pitchFamily="49" charset="0"/>
                <a:cs typeface="Courier New" pitchFamily="49" charset="0"/>
              </a:rPr>
              <a:t>; </a:t>
            </a:r>
          </a:p>
          <a:p>
            <a:r>
              <a:rPr lang="en-CA" sz="2000" b="1" dirty="0">
                <a:solidFill>
                  <a:srgbClr val="FF0000"/>
                </a:solidFill>
                <a:latin typeface="Courier New" pitchFamily="49" charset="0"/>
                <a:cs typeface="Courier New" pitchFamily="49" charset="0"/>
              </a:rPr>
              <a:t>    bank[j]-&gt;</a:t>
            </a:r>
            <a:r>
              <a:rPr lang="en-CA" sz="2000" b="1" dirty="0" err="1">
                <a:solidFill>
                  <a:srgbClr val="FF0000"/>
                </a:solidFill>
                <a:latin typeface="Courier New" pitchFamily="49" charset="0"/>
                <a:cs typeface="Courier New" pitchFamily="49" charset="0"/>
              </a:rPr>
              <a:t>RCDc</a:t>
            </a:r>
            <a:r>
              <a:rPr lang="en-CA" sz="2000" b="1" dirty="0">
                <a:solidFill>
                  <a:srgbClr val="FF0000"/>
                </a:solidFill>
                <a:latin typeface="Courier New" pitchFamily="49" charset="0"/>
                <a:cs typeface="Courier New" pitchFamily="49" charset="0"/>
              </a:rPr>
              <a:t> = </a:t>
            </a:r>
            <a:r>
              <a:rPr lang="en-CA" sz="2000" b="1" dirty="0" err="1">
                <a:solidFill>
                  <a:srgbClr val="FF0000"/>
                </a:solidFill>
                <a:latin typeface="Courier New" pitchFamily="49" charset="0"/>
                <a:cs typeface="Courier New" pitchFamily="49" charset="0"/>
              </a:rPr>
              <a:t>m_config</a:t>
            </a:r>
            <a:r>
              <a:rPr lang="en-CA" sz="2000" b="1" dirty="0">
                <a:solidFill>
                  <a:srgbClr val="FF0000"/>
                </a:solidFill>
                <a:latin typeface="Courier New" pitchFamily="49" charset="0"/>
                <a:cs typeface="Courier New" pitchFamily="49" charset="0"/>
              </a:rPr>
              <a:t>-&gt;</a:t>
            </a:r>
            <a:r>
              <a:rPr lang="en-CA" sz="2000" b="1" dirty="0" err="1">
                <a:solidFill>
                  <a:srgbClr val="FF0000"/>
                </a:solidFill>
                <a:latin typeface="Courier New" pitchFamily="49" charset="0"/>
                <a:cs typeface="Courier New" pitchFamily="49" charset="0"/>
              </a:rPr>
              <a:t>tRCD</a:t>
            </a:r>
            <a:r>
              <a:rPr lang="en-CA" sz="2000" b="1" dirty="0">
                <a:solidFill>
                  <a:srgbClr val="FF0000"/>
                </a:solidFill>
                <a:latin typeface="Courier New" pitchFamily="49" charset="0"/>
                <a:cs typeface="Courier New" pitchFamily="49" charset="0"/>
              </a:rPr>
              <a:t>; </a:t>
            </a:r>
          </a:p>
          <a:p>
            <a:r>
              <a:rPr lang="en-CA" sz="2000" b="1" dirty="0">
                <a:solidFill>
                  <a:srgbClr val="FF0000"/>
                </a:solidFill>
                <a:latin typeface="Courier New" pitchFamily="49" charset="0"/>
                <a:cs typeface="Courier New" pitchFamily="49" charset="0"/>
              </a:rPr>
              <a:t>    bank[j]-&gt;</a:t>
            </a:r>
            <a:r>
              <a:rPr lang="en-CA" sz="2000" b="1" dirty="0" err="1">
                <a:solidFill>
                  <a:srgbClr val="FF0000"/>
                </a:solidFill>
                <a:latin typeface="Courier New" pitchFamily="49" charset="0"/>
                <a:cs typeface="Courier New" pitchFamily="49" charset="0"/>
              </a:rPr>
              <a:t>RASc</a:t>
            </a:r>
            <a:r>
              <a:rPr lang="en-CA" sz="2000" b="1" dirty="0">
                <a:solidFill>
                  <a:srgbClr val="FF0000"/>
                </a:solidFill>
                <a:latin typeface="Courier New" pitchFamily="49" charset="0"/>
                <a:cs typeface="Courier New" pitchFamily="49" charset="0"/>
              </a:rPr>
              <a:t> = </a:t>
            </a:r>
            <a:r>
              <a:rPr lang="en-CA" sz="2000" b="1" dirty="0" err="1">
                <a:solidFill>
                  <a:srgbClr val="FF0000"/>
                </a:solidFill>
                <a:latin typeface="Courier New" pitchFamily="49" charset="0"/>
                <a:cs typeface="Courier New" pitchFamily="49" charset="0"/>
              </a:rPr>
              <a:t>m_config</a:t>
            </a:r>
            <a:r>
              <a:rPr lang="en-CA" sz="2000" b="1" dirty="0">
                <a:solidFill>
                  <a:srgbClr val="FF0000"/>
                </a:solidFill>
                <a:latin typeface="Courier New" pitchFamily="49" charset="0"/>
                <a:cs typeface="Courier New" pitchFamily="49" charset="0"/>
              </a:rPr>
              <a:t>-&gt;</a:t>
            </a:r>
            <a:r>
              <a:rPr lang="en-CA" sz="2000" b="1" dirty="0" err="1">
                <a:solidFill>
                  <a:srgbClr val="FF0000"/>
                </a:solidFill>
                <a:latin typeface="Courier New" pitchFamily="49" charset="0"/>
                <a:cs typeface="Courier New" pitchFamily="49" charset="0"/>
              </a:rPr>
              <a:t>tRAS</a:t>
            </a:r>
            <a:r>
              <a:rPr lang="en-CA" sz="2000" b="1" dirty="0">
                <a:solidFill>
                  <a:srgbClr val="FF0000"/>
                </a:solidFill>
                <a:latin typeface="Courier New" pitchFamily="49" charset="0"/>
                <a:cs typeface="Courier New" pitchFamily="49" charset="0"/>
              </a:rPr>
              <a:t>; </a:t>
            </a:r>
          </a:p>
          <a:p>
            <a:r>
              <a:rPr lang="en-CA" sz="2000" b="1" dirty="0">
                <a:solidFill>
                  <a:srgbClr val="FF0000"/>
                </a:solidFill>
                <a:latin typeface="Courier New" pitchFamily="49" charset="0"/>
                <a:cs typeface="Courier New" pitchFamily="49" charset="0"/>
              </a:rPr>
              <a:t>    bank[j]-&gt;</a:t>
            </a:r>
            <a:r>
              <a:rPr lang="en-CA" sz="2000" b="1" dirty="0" err="1">
                <a:solidFill>
                  <a:srgbClr val="FF0000"/>
                </a:solidFill>
                <a:latin typeface="Courier New" pitchFamily="49" charset="0"/>
                <a:cs typeface="Courier New" pitchFamily="49" charset="0"/>
              </a:rPr>
              <a:t>RCc</a:t>
            </a:r>
            <a:r>
              <a:rPr lang="en-CA" sz="2000" b="1" dirty="0">
                <a:solidFill>
                  <a:srgbClr val="FF0000"/>
                </a:solidFill>
                <a:latin typeface="Courier New" pitchFamily="49" charset="0"/>
                <a:cs typeface="Courier New" pitchFamily="49" charset="0"/>
              </a:rPr>
              <a:t> = </a:t>
            </a:r>
            <a:r>
              <a:rPr lang="en-CA" sz="2000" b="1" dirty="0" err="1">
                <a:solidFill>
                  <a:srgbClr val="FF0000"/>
                </a:solidFill>
                <a:latin typeface="Courier New" pitchFamily="49" charset="0"/>
                <a:cs typeface="Courier New" pitchFamily="49" charset="0"/>
              </a:rPr>
              <a:t>m_config</a:t>
            </a:r>
            <a:r>
              <a:rPr lang="en-CA" sz="2000" b="1" dirty="0">
                <a:solidFill>
                  <a:srgbClr val="FF0000"/>
                </a:solidFill>
                <a:latin typeface="Courier New" pitchFamily="49" charset="0"/>
                <a:cs typeface="Courier New" pitchFamily="49" charset="0"/>
              </a:rPr>
              <a:t>-&gt;</a:t>
            </a:r>
            <a:r>
              <a:rPr lang="en-CA" sz="2000" b="1" dirty="0" err="1">
                <a:solidFill>
                  <a:srgbClr val="FF0000"/>
                </a:solidFill>
                <a:latin typeface="Courier New" pitchFamily="49" charset="0"/>
                <a:cs typeface="Courier New" pitchFamily="49" charset="0"/>
              </a:rPr>
              <a:t>tRC</a:t>
            </a:r>
            <a:r>
              <a:rPr lang="en-CA" sz="2000" b="1" dirty="0">
                <a:solidFill>
                  <a:srgbClr val="FF0000"/>
                </a:solidFill>
                <a:latin typeface="Courier New" pitchFamily="49" charset="0"/>
                <a:cs typeface="Courier New" pitchFamily="49" charset="0"/>
              </a:rPr>
              <a:t>; </a:t>
            </a:r>
          </a:p>
          <a:p>
            <a:r>
              <a:rPr lang="en-CA" sz="2000" b="1" dirty="0">
                <a:latin typeface="Courier New" pitchFamily="49" charset="0"/>
                <a:cs typeface="Courier New" pitchFamily="49" charset="0"/>
              </a:rPr>
              <a:t>}</a:t>
            </a:r>
          </a:p>
          <a:p>
            <a:r>
              <a:rPr lang="en-CA" sz="2000" b="1" dirty="0">
                <a:latin typeface="Courier New" pitchFamily="49" charset="0"/>
                <a:cs typeface="Courier New" pitchFamily="49" charset="0"/>
              </a:rPr>
              <a:t>...</a:t>
            </a:r>
          </a:p>
          <a:p>
            <a:r>
              <a:rPr lang="en-CA" sz="2000" b="1" dirty="0">
                <a:solidFill>
                  <a:srgbClr val="00B050"/>
                </a:solidFill>
                <a:latin typeface="Courier New" pitchFamily="49" charset="0"/>
                <a:cs typeface="Courier New" pitchFamily="49" charset="0"/>
              </a:rPr>
              <a:t>if (</a:t>
            </a:r>
            <a:r>
              <a:rPr lang="en-CA" sz="2000" b="1" dirty="0" err="1">
                <a:solidFill>
                  <a:srgbClr val="00B050"/>
                </a:solidFill>
                <a:latin typeface="Courier New" pitchFamily="49" charset="0"/>
                <a:cs typeface="Courier New" pitchFamily="49" charset="0"/>
              </a:rPr>
              <a:t>RRDc</a:t>
            </a:r>
            <a:r>
              <a:rPr lang="en-CA" sz="2000" b="1" dirty="0">
                <a:solidFill>
                  <a:srgbClr val="00B050"/>
                </a:solidFill>
                <a:latin typeface="Courier New" pitchFamily="49" charset="0"/>
                <a:cs typeface="Courier New" pitchFamily="49" charset="0"/>
              </a:rPr>
              <a:t> &gt; 0) </a:t>
            </a:r>
            <a:r>
              <a:rPr lang="en-CA" sz="2000" b="1" dirty="0" err="1">
                <a:solidFill>
                  <a:srgbClr val="00B050"/>
                </a:solidFill>
                <a:latin typeface="Courier New" pitchFamily="49" charset="0"/>
                <a:cs typeface="Courier New" pitchFamily="49" charset="0"/>
              </a:rPr>
              <a:t>RRDc</a:t>
            </a:r>
            <a:r>
              <a:rPr lang="en-CA" sz="2000" b="1" dirty="0">
                <a:solidFill>
                  <a:srgbClr val="00B050"/>
                </a:solidFill>
                <a:latin typeface="Courier New" pitchFamily="49" charset="0"/>
                <a:cs typeface="Courier New" pitchFamily="49" charset="0"/>
              </a:rPr>
              <a:t>--;</a:t>
            </a:r>
          </a:p>
          <a:p>
            <a:r>
              <a:rPr lang="en-CA" sz="2000" b="1" dirty="0">
                <a:solidFill>
                  <a:srgbClr val="00B050"/>
                </a:solidFill>
                <a:latin typeface="Courier New" pitchFamily="49" charset="0"/>
                <a:cs typeface="Courier New" pitchFamily="49" charset="0"/>
              </a:rPr>
              <a:t>if (bank[j]-&gt;</a:t>
            </a:r>
            <a:r>
              <a:rPr lang="en-CA" sz="2000" b="1" dirty="0" err="1">
                <a:solidFill>
                  <a:srgbClr val="00B050"/>
                </a:solidFill>
                <a:latin typeface="Courier New" pitchFamily="49" charset="0"/>
                <a:cs typeface="Courier New" pitchFamily="49" charset="0"/>
              </a:rPr>
              <a:t>RCDc</a:t>
            </a:r>
            <a:r>
              <a:rPr lang="en-CA" sz="2000" b="1" dirty="0">
                <a:solidFill>
                  <a:srgbClr val="00B050"/>
                </a:solidFill>
                <a:latin typeface="Courier New" pitchFamily="49" charset="0"/>
                <a:cs typeface="Courier New" pitchFamily="49" charset="0"/>
              </a:rPr>
              <a:t> &gt; 0) bank[j]-&gt;</a:t>
            </a:r>
            <a:r>
              <a:rPr lang="en-CA" sz="2000" b="1" dirty="0" err="1">
                <a:solidFill>
                  <a:srgbClr val="00B050"/>
                </a:solidFill>
                <a:latin typeface="Courier New" pitchFamily="49" charset="0"/>
                <a:cs typeface="Courier New" pitchFamily="49" charset="0"/>
              </a:rPr>
              <a:t>RCDc</a:t>
            </a:r>
            <a:r>
              <a:rPr lang="en-CA" sz="2000" b="1" dirty="0">
                <a:solidFill>
                  <a:srgbClr val="00B050"/>
                </a:solidFill>
                <a:latin typeface="Courier New" pitchFamily="49" charset="0"/>
                <a:cs typeface="Courier New" pitchFamily="49" charset="0"/>
              </a:rPr>
              <a:t>--;</a:t>
            </a:r>
            <a:r>
              <a:rPr lang="en-CA" sz="2000" b="1" dirty="0">
                <a:latin typeface="Courier New" pitchFamily="49" charset="0"/>
                <a:cs typeface="Courier New" pitchFamily="49" charset="0"/>
              </a:rPr>
              <a:t> </a:t>
            </a:r>
          </a:p>
          <a:p>
            <a:r>
              <a:rPr lang="en-CA" sz="2000" b="1" dirty="0">
                <a:latin typeface="Courier New" pitchFamily="49" charset="0"/>
                <a:cs typeface="Courier New" pitchFamily="49" charset="0"/>
              </a:rPr>
              <a:t>...</a:t>
            </a:r>
          </a:p>
        </p:txBody>
      </p:sp>
      <p:sp>
        <p:nvSpPr>
          <p:cNvPr id="34" name="TextBox 33"/>
          <p:cNvSpPr txBox="1"/>
          <p:nvPr/>
        </p:nvSpPr>
        <p:spPr>
          <a:xfrm>
            <a:off x="6324600" y="2209800"/>
            <a:ext cx="2082621" cy="1384995"/>
          </a:xfrm>
          <a:prstGeom prst="rect">
            <a:avLst/>
          </a:prstGeom>
          <a:noFill/>
        </p:spPr>
        <p:txBody>
          <a:bodyPr wrap="none" rtlCol="0">
            <a:spAutoFit/>
          </a:bodyPr>
          <a:lstStyle/>
          <a:p>
            <a:r>
              <a:rPr lang="en-CA" sz="2800" b="1" dirty="0">
                <a:solidFill>
                  <a:srgbClr val="0070C0"/>
                </a:solidFill>
              </a:rPr>
              <a:t>Check</a:t>
            </a:r>
          </a:p>
          <a:p>
            <a:r>
              <a:rPr lang="en-CA" sz="2800" b="1" dirty="0">
                <a:solidFill>
                  <a:srgbClr val="0070C0"/>
                </a:solidFill>
              </a:rPr>
              <a:t>Timing </a:t>
            </a:r>
          </a:p>
          <a:p>
            <a:r>
              <a:rPr lang="en-CA" sz="2800" b="1" dirty="0">
                <a:solidFill>
                  <a:srgbClr val="0070C0"/>
                </a:solidFill>
              </a:rPr>
              <a:t>Constraint </a:t>
            </a:r>
          </a:p>
        </p:txBody>
      </p:sp>
      <p:sp>
        <p:nvSpPr>
          <p:cNvPr id="35" name="TextBox 34"/>
          <p:cNvSpPr txBox="1"/>
          <p:nvPr/>
        </p:nvSpPr>
        <p:spPr>
          <a:xfrm>
            <a:off x="6324600" y="3810000"/>
            <a:ext cx="2082621" cy="1384995"/>
          </a:xfrm>
          <a:prstGeom prst="rect">
            <a:avLst/>
          </a:prstGeom>
          <a:noFill/>
        </p:spPr>
        <p:txBody>
          <a:bodyPr wrap="none" rtlCol="0">
            <a:spAutoFit/>
          </a:bodyPr>
          <a:lstStyle/>
          <a:p>
            <a:r>
              <a:rPr lang="en-CA" sz="2800" b="1" dirty="0">
                <a:solidFill>
                  <a:srgbClr val="FF0000"/>
                </a:solidFill>
              </a:rPr>
              <a:t>Update</a:t>
            </a:r>
          </a:p>
          <a:p>
            <a:r>
              <a:rPr lang="en-CA" sz="2800" b="1" dirty="0">
                <a:solidFill>
                  <a:srgbClr val="FF0000"/>
                </a:solidFill>
              </a:rPr>
              <a:t>Timing </a:t>
            </a:r>
          </a:p>
          <a:p>
            <a:r>
              <a:rPr lang="en-CA" sz="2800" b="1" dirty="0">
                <a:solidFill>
                  <a:srgbClr val="FF0000"/>
                </a:solidFill>
              </a:rPr>
              <a:t>Constraint </a:t>
            </a:r>
          </a:p>
        </p:txBody>
      </p:sp>
      <p:sp>
        <p:nvSpPr>
          <p:cNvPr id="37" name="TextBox 36"/>
          <p:cNvSpPr txBox="1"/>
          <p:nvPr/>
        </p:nvSpPr>
        <p:spPr>
          <a:xfrm>
            <a:off x="4876800" y="5334000"/>
            <a:ext cx="3722494" cy="523220"/>
          </a:xfrm>
          <a:prstGeom prst="rect">
            <a:avLst/>
          </a:prstGeom>
          <a:noFill/>
        </p:spPr>
        <p:txBody>
          <a:bodyPr wrap="none" rtlCol="0">
            <a:spAutoFit/>
          </a:bodyPr>
          <a:lstStyle/>
          <a:p>
            <a:r>
              <a:rPr lang="en-CA" sz="2800" b="1" dirty="0">
                <a:solidFill>
                  <a:srgbClr val="00B050"/>
                </a:solidFill>
              </a:rPr>
              <a:t>Decrement Counters</a:t>
            </a:r>
          </a:p>
        </p:txBody>
      </p:sp>
    </p:spTree>
    <p:extLst>
      <p:ext uri="{BB962C8B-B14F-4D97-AF65-F5344CB8AC3E}">
        <p14:creationId xmlns:p14="http://schemas.microsoft.com/office/powerpoint/2010/main" val="24592835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CA"/>
              <a:t>Configuration Organization</a:t>
            </a:r>
          </a:p>
        </p:txBody>
      </p:sp>
      <p:sp>
        <p:nvSpPr>
          <p:cNvPr id="43011" name="Vertical Text Placeholder 2"/>
          <p:cNvSpPr>
            <a:spLocks noGrp="1"/>
          </p:cNvSpPr>
          <p:nvPr>
            <p:ph type="body" orient="vert" idx="1"/>
          </p:nvPr>
        </p:nvSpPr>
        <p:spPr>
          <a:xfrm>
            <a:off x="457200" y="1600200"/>
            <a:ext cx="8229600" cy="1600200"/>
          </a:xfrm>
        </p:spPr>
        <p:txBody>
          <a:bodyPr vert="horz"/>
          <a:lstStyle/>
          <a:p>
            <a:pPr eaLnBrk="1" hangingPunct="1"/>
            <a:r>
              <a:rPr lang="en-CA" dirty="0"/>
              <a:t>Each major module has its own configuration structure</a:t>
            </a:r>
          </a:p>
          <a:p>
            <a:pPr lvl="1" eaLnBrk="1" hangingPunct="1"/>
            <a:r>
              <a:rPr lang="en-CA" dirty="0"/>
              <a:t>Hooked up to the global option parser</a:t>
            </a:r>
          </a:p>
        </p:txBody>
      </p:sp>
      <p:sp>
        <p:nvSpPr>
          <p:cNvPr id="43012" name="Date Placeholder 3"/>
          <p:cNvSpPr>
            <a:spLocks noGrp="1"/>
          </p:cNvSpPr>
          <p:nvPr>
            <p:ph type="dt" sz="quarter" idx="10"/>
          </p:nvPr>
        </p:nvSpPr>
        <p:spPr>
          <a:xfrm>
            <a:off x="457200" y="6381750"/>
            <a:ext cx="2133600" cy="476250"/>
          </a:xfrm>
          <a:noFill/>
        </p:spPr>
        <p:txBody>
          <a:bodyPr/>
          <a:lstStyle/>
          <a:p>
            <a:r>
              <a:rPr lang="en-US"/>
              <a:t>December 2012</a:t>
            </a:r>
          </a:p>
        </p:txBody>
      </p:sp>
      <p:sp>
        <p:nvSpPr>
          <p:cNvPr id="43013" name="Footer Placeholder 4"/>
          <p:cNvSpPr>
            <a:spLocks noGrp="1"/>
          </p:cNvSpPr>
          <p:nvPr>
            <p:ph type="ftr" sz="quarter" idx="11"/>
          </p:nvPr>
        </p:nvSpPr>
        <p:spPr>
          <a:xfrm>
            <a:off x="3124200" y="6381750"/>
            <a:ext cx="2895600" cy="476250"/>
          </a:xfrm>
          <a:noFill/>
        </p:spPr>
        <p:txBody>
          <a:bodyPr/>
          <a:lstStyle/>
          <a:p>
            <a:r>
              <a:rPr lang="pt-BR"/>
              <a:t>GPGPU-Sim Tutorial (MICRO 2012)  5: Software Organization</a:t>
            </a:r>
            <a:endParaRPr lang="en-US"/>
          </a:p>
        </p:txBody>
      </p:sp>
      <p:sp>
        <p:nvSpPr>
          <p:cNvPr id="7" name="Rectangle 6"/>
          <p:cNvSpPr/>
          <p:nvPr/>
        </p:nvSpPr>
        <p:spPr>
          <a:xfrm>
            <a:off x="914400" y="4114800"/>
            <a:ext cx="2438400" cy="533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b="1" dirty="0" err="1"/>
              <a:t>gpgpu_sim</a:t>
            </a:r>
            <a:endParaRPr lang="en-CA" sz="2000" b="1" dirty="0"/>
          </a:p>
        </p:txBody>
      </p:sp>
      <p:sp>
        <p:nvSpPr>
          <p:cNvPr id="8" name="Rectangle 7"/>
          <p:cNvSpPr/>
          <p:nvPr/>
        </p:nvSpPr>
        <p:spPr>
          <a:xfrm>
            <a:off x="4419600" y="4114800"/>
            <a:ext cx="3886200" cy="533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b="1" dirty="0" err="1"/>
              <a:t>gpgpu_sim_config</a:t>
            </a:r>
            <a:endParaRPr lang="en-CA" sz="2000" b="1" dirty="0"/>
          </a:p>
        </p:txBody>
      </p:sp>
      <p:sp>
        <p:nvSpPr>
          <p:cNvPr id="9" name="Rectangle 8"/>
          <p:cNvSpPr/>
          <p:nvPr/>
        </p:nvSpPr>
        <p:spPr>
          <a:xfrm>
            <a:off x="914400" y="4876800"/>
            <a:ext cx="2438400" cy="533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b="1" dirty="0" err="1"/>
              <a:t>shader_core_ctx</a:t>
            </a:r>
            <a:endParaRPr lang="en-CA" sz="2000" b="1" dirty="0"/>
          </a:p>
        </p:txBody>
      </p:sp>
      <p:sp>
        <p:nvSpPr>
          <p:cNvPr id="10" name="Rectangle 9"/>
          <p:cNvSpPr/>
          <p:nvPr/>
        </p:nvSpPr>
        <p:spPr>
          <a:xfrm>
            <a:off x="4419600" y="4876800"/>
            <a:ext cx="3886200" cy="533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b="1" dirty="0" err="1"/>
              <a:t>shader_core_config</a:t>
            </a:r>
            <a:endParaRPr lang="en-CA" sz="2000" b="1" dirty="0"/>
          </a:p>
        </p:txBody>
      </p:sp>
      <p:sp>
        <p:nvSpPr>
          <p:cNvPr id="11" name="Rectangle 10"/>
          <p:cNvSpPr/>
          <p:nvPr/>
        </p:nvSpPr>
        <p:spPr>
          <a:xfrm>
            <a:off x="914400" y="5638800"/>
            <a:ext cx="2438400" cy="533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b="1" dirty="0" err="1"/>
              <a:t>memory_partition</a:t>
            </a:r>
            <a:endParaRPr lang="en-CA" sz="2000" b="1" dirty="0"/>
          </a:p>
        </p:txBody>
      </p:sp>
      <p:sp>
        <p:nvSpPr>
          <p:cNvPr id="12" name="Rectangle 11"/>
          <p:cNvSpPr/>
          <p:nvPr/>
        </p:nvSpPr>
        <p:spPr>
          <a:xfrm>
            <a:off x="4419600" y="5638800"/>
            <a:ext cx="3886200" cy="533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b="1" dirty="0" err="1"/>
              <a:t>memory_config</a:t>
            </a:r>
            <a:endParaRPr lang="en-CA" sz="2000" b="1" dirty="0"/>
          </a:p>
        </p:txBody>
      </p:sp>
      <p:cxnSp>
        <p:nvCxnSpPr>
          <p:cNvPr id="14" name="Straight Arrow Connector 13"/>
          <p:cNvCxnSpPr>
            <a:stCxn id="7" idx="3"/>
            <a:endCxn id="8" idx="1"/>
          </p:cNvCxnSpPr>
          <p:nvPr/>
        </p:nvCxnSpPr>
        <p:spPr>
          <a:xfrm>
            <a:off x="3352800" y="4381500"/>
            <a:ext cx="1066800" cy="0"/>
          </a:xfrm>
          <a:prstGeom prst="straightConnector1">
            <a:avLst/>
          </a:prstGeom>
          <a:ln w="38100">
            <a:solidFill>
              <a:schemeClr val="accent2">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0" idx="1"/>
          </p:cNvCxnSpPr>
          <p:nvPr/>
        </p:nvCxnSpPr>
        <p:spPr>
          <a:xfrm>
            <a:off x="3352800" y="5143500"/>
            <a:ext cx="1066800" cy="0"/>
          </a:xfrm>
          <a:prstGeom prst="straightConnector1">
            <a:avLst/>
          </a:prstGeom>
          <a:ln w="38100">
            <a:solidFill>
              <a:schemeClr val="accent2">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2" idx="1"/>
          </p:cNvCxnSpPr>
          <p:nvPr/>
        </p:nvCxnSpPr>
        <p:spPr>
          <a:xfrm>
            <a:off x="3352800" y="5905500"/>
            <a:ext cx="1066800" cy="0"/>
          </a:xfrm>
          <a:prstGeom prst="straightConnector1">
            <a:avLst/>
          </a:prstGeom>
          <a:ln w="38100">
            <a:solidFill>
              <a:schemeClr val="accent2">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14400" y="3352800"/>
            <a:ext cx="2438400" cy="533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b="1" dirty="0" err="1"/>
              <a:t>gpgpu_t</a:t>
            </a:r>
            <a:endParaRPr lang="en-CA" sz="2000" b="1" dirty="0"/>
          </a:p>
        </p:txBody>
      </p:sp>
      <p:sp>
        <p:nvSpPr>
          <p:cNvPr id="24" name="Rectangle 23"/>
          <p:cNvSpPr/>
          <p:nvPr/>
        </p:nvSpPr>
        <p:spPr>
          <a:xfrm>
            <a:off x="4419600" y="3352800"/>
            <a:ext cx="3886200" cy="5334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2000" b="1" dirty="0" err="1"/>
              <a:t>gpgpu_functional_sim_config</a:t>
            </a:r>
            <a:endParaRPr lang="en-CA" sz="2000" b="1" dirty="0"/>
          </a:p>
        </p:txBody>
      </p:sp>
      <p:cxnSp>
        <p:nvCxnSpPr>
          <p:cNvPr id="25" name="Straight Arrow Connector 24"/>
          <p:cNvCxnSpPr>
            <a:stCxn id="23" idx="3"/>
            <a:endCxn id="24" idx="1"/>
          </p:cNvCxnSpPr>
          <p:nvPr/>
        </p:nvCxnSpPr>
        <p:spPr>
          <a:xfrm>
            <a:off x="3352800" y="3619500"/>
            <a:ext cx="1066800" cy="0"/>
          </a:xfrm>
          <a:prstGeom prst="straightConnector1">
            <a:avLst/>
          </a:prstGeom>
          <a:ln w="38100">
            <a:solidFill>
              <a:schemeClr val="accent2">
                <a:lumMod val="60000"/>
                <a:lumOff val="4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2"/>
          </p:nvPr>
        </p:nvSpPr>
        <p:spPr/>
        <p:txBody>
          <a:bodyPr/>
          <a:lstStyle/>
          <a:p>
            <a:pPr>
              <a:defRPr/>
            </a:pPr>
            <a:r>
              <a:rPr lang="en-US"/>
              <a:t>5a &amp; b.</a:t>
            </a:r>
            <a:fld id="{FAEB207C-A15D-4741-A675-3E2F6474249C}" type="slidenum">
              <a:rPr lang="en-US" smtClean="0"/>
              <a:pPr>
                <a:defRPr/>
              </a:pPr>
              <a:t>102</a:t>
            </a:fld>
            <a:endParaRPr lang="en-US" dirty="0"/>
          </a:p>
        </p:txBody>
      </p:sp>
    </p:spTree>
    <p:extLst>
      <p:ext uri="{BB962C8B-B14F-4D97-AF65-F5344CB8AC3E}">
        <p14:creationId xmlns:p14="http://schemas.microsoft.com/office/powerpoint/2010/main" val="30171969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1"/>
          <p:cNvSpPr>
            <a:spLocks noGrp="1"/>
          </p:cNvSpPr>
          <p:nvPr>
            <p:ph type="dt" sz="quarter" idx="10"/>
          </p:nvPr>
        </p:nvSpPr>
        <p:spPr>
          <a:noFill/>
        </p:spPr>
        <p:txBody>
          <a:bodyPr/>
          <a:lstStyle/>
          <a:p>
            <a:r>
              <a:rPr lang="en-US"/>
              <a:t>December 2012</a:t>
            </a:r>
          </a:p>
        </p:txBody>
      </p:sp>
      <p:sp>
        <p:nvSpPr>
          <p:cNvPr id="44035"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44037" name="Title 1"/>
          <p:cNvSpPr>
            <a:spLocks noGrp="1"/>
          </p:cNvSpPr>
          <p:nvPr>
            <p:ph type="title" idx="4294967295"/>
          </p:nvPr>
        </p:nvSpPr>
        <p:spPr/>
        <p:txBody>
          <a:bodyPr/>
          <a:lstStyle/>
          <a:p>
            <a:pPr eaLnBrk="1" hangingPunct="1"/>
            <a:r>
              <a:rPr lang="en-US">
                <a:solidFill>
                  <a:schemeClr val="tx1"/>
                </a:solidFill>
              </a:rPr>
              <a:t>Adding Configuration Options</a:t>
            </a:r>
            <a:endParaRPr lang="en-US">
              <a:solidFill>
                <a:schemeClr val="tx1"/>
              </a:solidFill>
              <a:latin typeface="Times New Roman" pitchFamily="18" charset="0"/>
            </a:endParaRPr>
          </a:p>
        </p:txBody>
      </p:sp>
      <p:sp>
        <p:nvSpPr>
          <p:cNvPr id="44038" name="Text Placeholder 2"/>
          <p:cNvSpPr>
            <a:spLocks noGrp="1"/>
          </p:cNvSpPr>
          <p:nvPr>
            <p:ph type="body" idx="4294967295"/>
          </p:nvPr>
        </p:nvSpPr>
        <p:spPr/>
        <p:txBody>
          <a:bodyPr/>
          <a:lstStyle/>
          <a:p>
            <a:pPr eaLnBrk="1" hangingPunct="1"/>
            <a:r>
              <a:rPr lang="en-CA" dirty="0"/>
              <a:t>Use</a:t>
            </a:r>
            <a:r>
              <a:rPr lang="en-CA" b="1" dirty="0"/>
              <a:t> </a:t>
            </a:r>
            <a:r>
              <a:rPr lang="en-CA" b="1" dirty="0" err="1">
                <a:solidFill>
                  <a:srgbClr val="0070C0"/>
                </a:solidFill>
              </a:rPr>
              <a:t>option_parser</a:t>
            </a:r>
            <a:r>
              <a:rPr lang="en-CA" b="1" dirty="0"/>
              <a:t> </a:t>
            </a:r>
            <a:r>
              <a:rPr lang="en-CA" dirty="0"/>
              <a:t>module </a:t>
            </a:r>
          </a:p>
          <a:p>
            <a:pPr lvl="1" eaLnBrk="1" hangingPunct="1"/>
            <a:r>
              <a:rPr lang="en-CA" dirty="0"/>
              <a:t>Automatically parses options to linked variables</a:t>
            </a:r>
          </a:p>
          <a:p>
            <a:pPr lvl="1" eaLnBrk="1" hangingPunct="1"/>
            <a:r>
              <a:rPr lang="en-CA" b="1" dirty="0" err="1"/>
              <a:t>option_parser_register</a:t>
            </a:r>
            <a:r>
              <a:rPr lang="en-CA" b="1" dirty="0"/>
              <a:t>(</a:t>
            </a:r>
            <a:r>
              <a:rPr lang="en-CA" b="1" dirty="0" err="1"/>
              <a:t>opp</a:t>
            </a:r>
            <a:r>
              <a:rPr lang="en-CA" b="1" dirty="0"/>
              <a:t>, …) </a:t>
            </a:r>
            <a:br>
              <a:rPr lang="en-CA" b="1" dirty="0"/>
            </a:br>
            <a:r>
              <a:rPr lang="en-CA" dirty="0"/>
              <a:t>link options to variables</a:t>
            </a:r>
          </a:p>
          <a:p>
            <a:pPr eaLnBrk="1" hangingPunct="1"/>
            <a:r>
              <a:rPr lang="en-CA" dirty="0"/>
              <a:t>See</a:t>
            </a:r>
            <a:r>
              <a:rPr lang="en-CA" b="1" dirty="0"/>
              <a:t> </a:t>
            </a:r>
            <a:r>
              <a:rPr lang="en-CA" b="1" dirty="0" err="1"/>
              <a:t>gpgpu_sim_config</a:t>
            </a:r>
            <a:r>
              <a:rPr lang="en-CA" b="1" dirty="0"/>
              <a:t>::</a:t>
            </a:r>
            <a:r>
              <a:rPr lang="en-CA" b="1" dirty="0" err="1"/>
              <a:t>reg_options</a:t>
            </a:r>
            <a:r>
              <a:rPr lang="en-CA" b="1" dirty="0"/>
              <a:t>() </a:t>
            </a:r>
            <a:r>
              <a:rPr lang="en-CA" dirty="0"/>
              <a:t>in gpu-sim.cc for examples</a:t>
            </a:r>
          </a:p>
          <a:p>
            <a:pPr eaLnBrk="1" hangingPunct="1"/>
            <a:endParaRPr lang="en-CA" b="1" dirty="0"/>
          </a:p>
        </p:txBody>
      </p:sp>
      <p:sp>
        <p:nvSpPr>
          <p:cNvPr id="8" name="Slide Number Placeholder 7"/>
          <p:cNvSpPr>
            <a:spLocks noGrp="1"/>
          </p:cNvSpPr>
          <p:nvPr>
            <p:ph type="sldNum" sz="quarter" idx="12"/>
          </p:nvPr>
        </p:nvSpPr>
        <p:spPr/>
        <p:txBody>
          <a:bodyPr/>
          <a:lstStyle/>
          <a:p>
            <a:pPr>
              <a:defRPr/>
            </a:pPr>
            <a:r>
              <a:rPr lang="en-US"/>
              <a:t>5a &amp; b.</a:t>
            </a:r>
            <a:fld id="{0D578D01-9146-4CD7-BED0-D052C5B38378}" type="slidenum">
              <a:rPr lang="en-US" smtClean="0"/>
              <a:pPr>
                <a:defRPr/>
              </a:pPr>
              <a:t>103</a:t>
            </a:fld>
            <a:endParaRPr lang="en-US" dirty="0"/>
          </a:p>
        </p:txBody>
      </p:sp>
    </p:spTree>
    <p:extLst>
      <p:ext uri="{BB962C8B-B14F-4D97-AF65-F5344CB8AC3E}">
        <p14:creationId xmlns:p14="http://schemas.microsoft.com/office/powerpoint/2010/main" val="16416427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A93035-176C-6F4C-B1D5-237658F81BA2}"/>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DB4A1D8A-94FB-DE4F-9BCC-80BA2B4A7228}"/>
              </a:ext>
            </a:extLst>
          </p:cNvPr>
          <p:cNvSpPr>
            <a:spLocks noGrp="1"/>
          </p:cNvSpPr>
          <p:nvPr>
            <p:ph idx="1"/>
          </p:nvPr>
        </p:nvSpPr>
        <p:spPr/>
        <p:txBody>
          <a:bodyPr/>
          <a:lstStyle/>
          <a:p>
            <a:r>
              <a:rPr lang="en-US" dirty="0"/>
              <a:t>In this slide set we discussed the internal software design of GPGPU-Sim. </a:t>
            </a:r>
          </a:p>
          <a:p>
            <a:r>
              <a:rPr lang="en-US" dirty="0"/>
              <a:t>GPGPU-Sim has been used in 100’s of research papers in the past 10 years.   It is evolving to keep up with changes </a:t>
            </a:r>
            <a:r>
              <a:rPr lang="en-US"/>
              <a:t>to GPUs.</a:t>
            </a:r>
            <a:endParaRPr lang="en-US" dirty="0"/>
          </a:p>
          <a:p>
            <a:endParaRPr lang="en-US" dirty="0"/>
          </a:p>
        </p:txBody>
      </p:sp>
      <p:sp>
        <p:nvSpPr>
          <p:cNvPr id="2" name="Slide Number Placeholder 1">
            <a:extLst>
              <a:ext uri="{FF2B5EF4-FFF2-40B4-BE49-F238E27FC236}">
                <a16:creationId xmlns:a16="http://schemas.microsoft.com/office/drawing/2014/main" id="{383BAB6C-1797-E545-9AC7-BF3E37C72A58}"/>
              </a:ext>
            </a:extLst>
          </p:cNvPr>
          <p:cNvSpPr>
            <a:spLocks noGrp="1"/>
          </p:cNvSpPr>
          <p:nvPr>
            <p:ph type="sldNum" sz="quarter" idx="12"/>
          </p:nvPr>
        </p:nvSpPr>
        <p:spPr/>
        <p:txBody>
          <a:bodyPr/>
          <a:lstStyle/>
          <a:p>
            <a:fld id="{F23EC47D-D5CA-A042-A8D0-C217E3EA6E2F}" type="slidenum">
              <a:rPr lang="en-US" smtClean="0"/>
              <a:t>104</a:t>
            </a:fld>
            <a:endParaRPr lang="en-US"/>
          </a:p>
        </p:txBody>
      </p:sp>
    </p:spTree>
    <p:extLst>
      <p:ext uri="{BB962C8B-B14F-4D97-AF65-F5344CB8AC3E}">
        <p14:creationId xmlns:p14="http://schemas.microsoft.com/office/powerpoint/2010/main" val="391702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67BE134-D45C-2946-AD9D-2DA552085E3A}"/>
              </a:ext>
            </a:extLst>
          </p:cNvPr>
          <p:cNvSpPr>
            <a:spLocks noGrp="1" noChangeArrowheads="1"/>
          </p:cNvSpPr>
          <p:nvPr>
            <p:ph type="title"/>
          </p:nvPr>
        </p:nvSpPr>
        <p:spPr/>
        <p:txBody>
          <a:bodyPr/>
          <a:lstStyle/>
          <a:p>
            <a:pPr eaLnBrk="1" hangingPunct="1"/>
            <a:r>
              <a:rPr lang="en-US" altLang="en-US" sz="3600" dirty="0"/>
              <a:t>Example: Simulate five stage pipeline</a:t>
            </a:r>
            <a:endParaRPr lang="en-US" altLang="en-US" dirty="0"/>
          </a:p>
        </p:txBody>
      </p:sp>
      <p:graphicFrame>
        <p:nvGraphicFramePr>
          <p:cNvPr id="214201" name="Group 185">
            <a:extLst>
              <a:ext uri="{FF2B5EF4-FFF2-40B4-BE49-F238E27FC236}">
                <a16:creationId xmlns:a16="http://schemas.microsoft.com/office/drawing/2014/main" id="{3A85814C-A3FE-1F41-93ED-4C850000359B}"/>
              </a:ext>
            </a:extLst>
          </p:cNvPr>
          <p:cNvGraphicFramePr>
            <a:graphicFrameLocks noGrp="1"/>
          </p:cNvGraphicFramePr>
          <p:nvPr>
            <p:extLst>
              <p:ext uri="{D42A27DB-BD31-4B8C-83A1-F6EECF244321}">
                <p14:modId xmlns:p14="http://schemas.microsoft.com/office/powerpoint/2010/main" val="3828513046"/>
              </p:ext>
            </p:extLst>
          </p:nvPr>
        </p:nvGraphicFramePr>
        <p:xfrm>
          <a:off x="749300" y="2286000"/>
          <a:ext cx="7924800" cy="2108346"/>
        </p:xfrm>
        <a:graphic>
          <a:graphicData uri="http://schemas.openxmlformats.org/drawingml/2006/table">
            <a:tbl>
              <a:tblPr/>
              <a:tblGrid>
                <a:gridCol w="17526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85800">
                  <a:extLst>
                    <a:ext uri="{9D8B030D-6E8A-4147-A177-3AD203B41FA5}">
                      <a16:colId xmlns:a16="http://schemas.microsoft.com/office/drawing/2014/main" val="20007"/>
                    </a:ext>
                  </a:extLst>
                </a:gridCol>
                <a:gridCol w="685800">
                  <a:extLst>
                    <a:ext uri="{9D8B030D-6E8A-4147-A177-3AD203B41FA5}">
                      <a16:colId xmlns:a16="http://schemas.microsoft.com/office/drawing/2014/main" val="20008"/>
                    </a:ext>
                  </a:extLst>
                </a:gridCol>
                <a:gridCol w="685800">
                  <a:extLst>
                    <a:ext uri="{9D8B030D-6E8A-4147-A177-3AD203B41FA5}">
                      <a16:colId xmlns:a16="http://schemas.microsoft.com/office/drawing/2014/main" val="20009"/>
                    </a:ext>
                  </a:extLst>
                </a:gridCol>
              </a:tblGrid>
              <a:tr h="35549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9">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Clock Number</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000"/>
                  </a:ext>
                </a:extLst>
              </a:tr>
              <a:tr h="335179">
                <a:tc vMerge="1">
                  <a:txBody>
                    <a:bodyPr/>
                    <a:lstStyle/>
                    <a:p>
                      <a:endParaRPr lang="en-CA"/>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1</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2</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3</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4</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5</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6</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7</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8</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9</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LD      R1,0(R2)</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IF</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ID</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EX</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MEM</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WB</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1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DSUB R4,R1,R5</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IF</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FF0000"/>
                          </a:solidFill>
                          <a:effectLst/>
                          <a:latin typeface="Comic Sans MS" pitchFamily="66" charset="0"/>
                          <a:ea typeface="ＭＳ Ｐゴシック" pitchFamily="34" charset="-128"/>
                        </a:rPr>
                        <a:t>stall</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rgbClr val="000000"/>
                          </a:solidFill>
                          <a:effectLst/>
                          <a:latin typeface="Comic Sans MS" pitchFamily="66" charset="0"/>
                          <a:ea typeface="ＭＳ Ｐゴシック" pitchFamily="34" charset="-128"/>
                        </a:rPr>
                        <a:t>ID</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EX</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MEM</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WB</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7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AND   R6,R8,R7</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IF</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ID</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EX</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MEM</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WB</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08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OR     R8,R2,R9</a:t>
                      </a:r>
                    </a:p>
                  </a:txBody>
                  <a:tcPr marT="45706" marB="4570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a typeface="ＭＳ Ｐゴシック" pitchFamily="34" charset="-128"/>
                      </a:endParaRP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IF</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ID</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EX</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MEM</a:t>
                      </a:r>
                    </a:p>
                  </a:txBody>
                  <a:tcPr marT="45706" marB="457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Comic Sans MS" pitchFamily="66" charset="0"/>
                          <a:ea typeface="ＭＳ Ｐゴシック" pitchFamily="34" charset="-128"/>
                        </a:rPr>
                        <a:t>WB</a:t>
                      </a:r>
                    </a:p>
                  </a:txBody>
                  <a:tcPr marT="45706" marB="457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65" name="Line 180">
            <a:extLst>
              <a:ext uri="{FF2B5EF4-FFF2-40B4-BE49-F238E27FC236}">
                <a16:creationId xmlns:a16="http://schemas.microsoft.com/office/drawing/2014/main" id="{9C6815F2-5AF6-BA46-BD74-C729DBF7E4B0}"/>
              </a:ext>
            </a:extLst>
          </p:cNvPr>
          <p:cNvSpPr>
            <a:spLocks noChangeShapeType="1"/>
          </p:cNvSpPr>
          <p:nvPr/>
        </p:nvSpPr>
        <p:spPr bwMode="auto">
          <a:xfrm>
            <a:off x="1663700" y="3289300"/>
            <a:ext cx="109538" cy="131763"/>
          </a:xfrm>
          <a:prstGeom prst="line">
            <a:avLst/>
          </a:prstGeom>
          <a:noFill/>
          <a:ln w="28575">
            <a:solidFill>
              <a:srgbClr val="FF0000"/>
            </a:solidFill>
            <a:round/>
            <a:headEnd/>
            <a:tailEnd type="triangle" w="med" len="sm"/>
          </a:ln>
          <a:extLst>
            <a:ext uri="{909E8E84-426E-40DD-AFC4-6F175D3DCCD1}">
              <a14:hiddenFill xmlns:a14="http://schemas.microsoft.com/office/drawing/2010/main">
                <a:noFill/>
              </a14:hiddenFill>
            </a:ext>
          </a:extLst>
        </p:spPr>
        <p:txBody>
          <a:bodyPr wrap="none" anchor="ctr"/>
          <a:lstStyle/>
          <a:p>
            <a:endParaRPr lang="en-US"/>
          </a:p>
        </p:txBody>
      </p:sp>
      <p:sp>
        <p:nvSpPr>
          <p:cNvPr id="8266" name="Oval 181">
            <a:extLst>
              <a:ext uri="{FF2B5EF4-FFF2-40B4-BE49-F238E27FC236}">
                <a16:creationId xmlns:a16="http://schemas.microsoft.com/office/drawing/2014/main" id="{381DFD3E-072D-E741-BC23-F1202677BFC2}"/>
              </a:ext>
            </a:extLst>
          </p:cNvPr>
          <p:cNvSpPr>
            <a:spLocks noChangeArrowheads="1"/>
          </p:cNvSpPr>
          <p:nvPr/>
        </p:nvSpPr>
        <p:spPr bwMode="auto">
          <a:xfrm>
            <a:off x="1397000" y="3048000"/>
            <a:ext cx="317500" cy="279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67" name="Oval 182">
            <a:extLst>
              <a:ext uri="{FF2B5EF4-FFF2-40B4-BE49-F238E27FC236}">
                <a16:creationId xmlns:a16="http://schemas.microsoft.com/office/drawing/2014/main" id="{54F61918-4A8D-C54B-8ECF-3C10316301AF}"/>
              </a:ext>
            </a:extLst>
          </p:cNvPr>
          <p:cNvSpPr>
            <a:spLocks noChangeArrowheads="1"/>
          </p:cNvSpPr>
          <p:nvPr/>
        </p:nvSpPr>
        <p:spPr bwMode="auto">
          <a:xfrm>
            <a:off x="1722438" y="3386138"/>
            <a:ext cx="317500" cy="2794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268" name="Line 183">
            <a:extLst>
              <a:ext uri="{FF2B5EF4-FFF2-40B4-BE49-F238E27FC236}">
                <a16:creationId xmlns:a16="http://schemas.microsoft.com/office/drawing/2014/main" id="{44D2C372-CAEE-8446-AEF5-AD825E23C924}"/>
              </a:ext>
            </a:extLst>
          </p:cNvPr>
          <p:cNvSpPr>
            <a:spLocks noChangeShapeType="1"/>
          </p:cNvSpPr>
          <p:nvPr/>
        </p:nvSpPr>
        <p:spPr bwMode="auto">
          <a:xfrm>
            <a:off x="5168900" y="3263900"/>
            <a:ext cx="203200" cy="2667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69" name="Slide Number Placeholder 154">
            <a:extLst>
              <a:ext uri="{FF2B5EF4-FFF2-40B4-BE49-F238E27FC236}">
                <a16:creationId xmlns:a16="http://schemas.microsoft.com/office/drawing/2014/main" id="{A43B7CB4-3C59-FA4E-B7E5-9E6741061E8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5B977D-C015-0247-946C-FE7DB50DE8CD}" type="slidenum">
              <a:rPr lang="en-US" altLang="en-US" sz="1400"/>
              <a:pPr/>
              <a:t>11</a:t>
            </a:fld>
            <a:r>
              <a:rPr lang="en-US" altLang="en-US" sz="1400"/>
              <a:t> </a:t>
            </a:r>
          </a:p>
        </p:txBody>
      </p:sp>
    </p:spTree>
    <p:extLst>
      <p:ext uri="{BB962C8B-B14F-4D97-AF65-F5344CB8AC3E}">
        <p14:creationId xmlns:p14="http://schemas.microsoft.com/office/powerpoint/2010/main" val="57771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a2-slides-fig2.jpg">
            <a:extLst>
              <a:ext uri="{FF2B5EF4-FFF2-40B4-BE49-F238E27FC236}">
                <a16:creationId xmlns:a16="http://schemas.microsoft.com/office/drawing/2014/main" id="{85D4DAFD-54DE-FC45-A13B-AFECBA171F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420938"/>
            <a:ext cx="666273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a:extLst>
              <a:ext uri="{FF2B5EF4-FFF2-40B4-BE49-F238E27FC236}">
                <a16:creationId xmlns:a16="http://schemas.microsoft.com/office/drawing/2014/main" id="{25738E5F-7AE3-3743-AF15-14C9A704FF8F}"/>
              </a:ext>
            </a:extLst>
          </p:cNvPr>
          <p:cNvSpPr>
            <a:spLocks noGrp="1"/>
          </p:cNvSpPr>
          <p:nvPr>
            <p:ph type="title"/>
          </p:nvPr>
        </p:nvSpPr>
        <p:spPr>
          <a:xfrm>
            <a:off x="787400" y="0"/>
            <a:ext cx="7772400" cy="1143000"/>
          </a:xfrm>
        </p:spPr>
        <p:txBody>
          <a:bodyPr>
            <a:normAutofit fontScale="90000"/>
          </a:bodyPr>
          <a:lstStyle/>
          <a:p>
            <a:r>
              <a:rPr lang="en-US" altLang="en-US" sz="3600" dirty="0"/>
              <a:t>Simulator for five stage pipeline</a:t>
            </a:r>
            <a:br>
              <a:rPr lang="en-US" altLang="en-US" sz="3600" dirty="0"/>
            </a:br>
            <a:r>
              <a:rPr lang="en-US" altLang="en-US" sz="3600" dirty="0"/>
              <a:t>(NOTE: this is </a:t>
            </a:r>
            <a:r>
              <a:rPr lang="en-US" altLang="en-US" sz="3600" b="1" dirty="0"/>
              <a:t>not</a:t>
            </a:r>
            <a:r>
              <a:rPr lang="en-US" altLang="en-US" sz="3600" dirty="0"/>
              <a:t> GPGPU-Sim)</a:t>
            </a:r>
          </a:p>
        </p:txBody>
      </p:sp>
      <p:sp>
        <p:nvSpPr>
          <p:cNvPr id="9220" name="Content Placeholder 2">
            <a:extLst>
              <a:ext uri="{FF2B5EF4-FFF2-40B4-BE49-F238E27FC236}">
                <a16:creationId xmlns:a16="http://schemas.microsoft.com/office/drawing/2014/main" id="{2D3C9C55-91AB-3045-98B1-31E3BDE228FF}"/>
              </a:ext>
            </a:extLst>
          </p:cNvPr>
          <p:cNvSpPr>
            <a:spLocks noGrp="1"/>
          </p:cNvSpPr>
          <p:nvPr>
            <p:ph idx="1"/>
          </p:nvPr>
        </p:nvSpPr>
        <p:spPr>
          <a:xfrm>
            <a:off x="736600" y="1003300"/>
            <a:ext cx="7772400" cy="1422400"/>
          </a:xfrm>
        </p:spPr>
        <p:txBody>
          <a:bodyPr/>
          <a:lstStyle/>
          <a:p>
            <a:endParaRPr lang="en-US" altLang="en-US"/>
          </a:p>
          <a:p>
            <a:endParaRPr lang="en-US" altLang="en-US"/>
          </a:p>
        </p:txBody>
      </p:sp>
      <p:sp>
        <p:nvSpPr>
          <p:cNvPr id="9221" name="Slide Number Placeholder 5">
            <a:extLst>
              <a:ext uri="{FF2B5EF4-FFF2-40B4-BE49-F238E27FC236}">
                <a16:creationId xmlns:a16="http://schemas.microsoft.com/office/drawing/2014/main" id="{3CAC0EA6-9D43-1B4C-86DE-1045EAF435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8793DB7-DFF4-1C40-9433-8E0CD6B3C011}" type="slidenum">
              <a:rPr lang="en-US" altLang="en-US" sz="1400"/>
              <a:pPr/>
              <a:t>12</a:t>
            </a:fld>
            <a:r>
              <a:rPr lang="en-US" altLang="en-US" sz="1400"/>
              <a:t> </a:t>
            </a:r>
          </a:p>
        </p:txBody>
      </p:sp>
      <p:graphicFrame>
        <p:nvGraphicFramePr>
          <p:cNvPr id="7" name="Table 6">
            <a:extLst>
              <a:ext uri="{FF2B5EF4-FFF2-40B4-BE49-F238E27FC236}">
                <a16:creationId xmlns:a16="http://schemas.microsoft.com/office/drawing/2014/main" id="{EDC8D567-AC6E-254C-B324-8320E5F1F05C}"/>
              </a:ext>
            </a:extLst>
          </p:cNvPr>
          <p:cNvGraphicFramePr>
            <a:graphicFrameLocks noGrp="1"/>
          </p:cNvGraphicFramePr>
          <p:nvPr/>
        </p:nvGraphicFramePr>
        <p:xfrm>
          <a:off x="7167563" y="2222500"/>
          <a:ext cx="1298575" cy="1485900"/>
        </p:xfrm>
        <a:graphic>
          <a:graphicData uri="http://schemas.openxmlformats.org/drawingml/2006/table">
            <a:tbl>
              <a:tblPr/>
              <a:tblGrid>
                <a:gridCol w="1298575">
                  <a:extLst>
                    <a:ext uri="{9D8B030D-6E8A-4147-A177-3AD203B41FA5}">
                      <a16:colId xmlns:a16="http://schemas.microsoft.com/office/drawing/2014/main" val="20000"/>
                    </a:ext>
                  </a:extLst>
                </a:gridCol>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mic Sans MS" pitchFamily="66" charset="0"/>
                          <a:ea typeface="ＭＳ Ｐゴシック" pitchFamily="34" charset="-128"/>
                        </a:rPr>
                        <a:t>MEM/WB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mic Sans MS" pitchFamily="66" charset="0"/>
                          <a:ea typeface="ＭＳ Ｐゴシック" pitchFamily="34" charset="-128"/>
                        </a:rPr>
                        <a:t>EX/MEM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mic Sans MS" pitchFamily="66" charset="0"/>
                          <a:ea typeface="ＭＳ Ｐゴシック" pitchFamily="34" charset="-128"/>
                        </a:rPr>
                        <a:t>ID/EX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omic Sans MS" pitchFamily="66" charset="0"/>
                          <a:ea typeface="ＭＳ Ｐゴシック" pitchFamily="34" charset="-128"/>
                        </a:rPr>
                        <a:t>IF/ID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bl>
          </a:graphicData>
        </a:graphic>
      </p:graphicFrame>
      <p:sp>
        <p:nvSpPr>
          <p:cNvPr id="9234" name="TextBox 8">
            <a:extLst>
              <a:ext uri="{FF2B5EF4-FFF2-40B4-BE49-F238E27FC236}">
                <a16:creationId xmlns:a16="http://schemas.microsoft.com/office/drawing/2014/main" id="{4EA998EE-185D-3743-9156-B62813D79C52}"/>
              </a:ext>
            </a:extLst>
          </p:cNvPr>
          <p:cNvSpPr txBox="1">
            <a:spLocks noChangeArrowheads="1"/>
          </p:cNvSpPr>
          <p:nvPr/>
        </p:nvSpPr>
        <p:spPr bwMode="auto">
          <a:xfrm>
            <a:off x="5162550" y="1371600"/>
            <a:ext cx="398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t>inst_t   *g_piperegister[PIPEDEPTH];</a:t>
            </a:r>
          </a:p>
        </p:txBody>
      </p:sp>
      <p:sp>
        <p:nvSpPr>
          <p:cNvPr id="10" name="Cloud 9">
            <a:extLst>
              <a:ext uri="{FF2B5EF4-FFF2-40B4-BE49-F238E27FC236}">
                <a16:creationId xmlns:a16="http://schemas.microsoft.com/office/drawing/2014/main" id="{42C966CE-1F0D-0B46-872D-9D657089F837}"/>
              </a:ext>
            </a:extLst>
          </p:cNvPr>
          <p:cNvSpPr/>
          <p:nvPr/>
        </p:nvSpPr>
        <p:spPr bwMode="auto">
          <a:xfrm>
            <a:off x="5283200" y="2420938"/>
            <a:ext cx="846138" cy="6096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US" sz="2000"/>
              <a:t>LD</a:t>
            </a:r>
          </a:p>
        </p:txBody>
      </p:sp>
      <p:cxnSp>
        <p:nvCxnSpPr>
          <p:cNvPr id="9236" name="Straight Arrow Connector 11">
            <a:extLst>
              <a:ext uri="{FF2B5EF4-FFF2-40B4-BE49-F238E27FC236}">
                <a16:creationId xmlns:a16="http://schemas.microsoft.com/office/drawing/2014/main" id="{E95E89AC-CD02-BB40-B3A1-D0522644347F}"/>
              </a:ext>
            </a:extLst>
          </p:cNvPr>
          <p:cNvCxnSpPr>
            <a:cxnSpLocks noChangeShapeType="1"/>
            <a:endCxn id="10" idx="0"/>
          </p:cNvCxnSpPr>
          <p:nvPr/>
        </p:nvCxnSpPr>
        <p:spPr bwMode="auto">
          <a:xfrm rot="10800000">
            <a:off x="6129338" y="2725738"/>
            <a:ext cx="1066800" cy="365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3" name="Cloud 12">
            <a:extLst>
              <a:ext uri="{FF2B5EF4-FFF2-40B4-BE49-F238E27FC236}">
                <a16:creationId xmlns:a16="http://schemas.microsoft.com/office/drawing/2014/main" id="{F4E51A57-A2C0-4947-89A7-51293DD884F4}"/>
              </a:ext>
            </a:extLst>
          </p:cNvPr>
          <p:cNvSpPr/>
          <p:nvPr/>
        </p:nvSpPr>
        <p:spPr bwMode="auto">
          <a:xfrm>
            <a:off x="4792663" y="3538538"/>
            <a:ext cx="1590675" cy="6096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US" sz="2000"/>
              <a:t>DSUB</a:t>
            </a:r>
          </a:p>
        </p:txBody>
      </p:sp>
      <p:cxnSp>
        <p:nvCxnSpPr>
          <p:cNvPr id="9238" name="Straight Arrow Connector 14">
            <a:extLst>
              <a:ext uri="{FF2B5EF4-FFF2-40B4-BE49-F238E27FC236}">
                <a16:creationId xmlns:a16="http://schemas.microsoft.com/office/drawing/2014/main" id="{665B4424-3918-B043-9592-B850B08B1639}"/>
              </a:ext>
            </a:extLst>
          </p:cNvPr>
          <p:cNvCxnSpPr>
            <a:cxnSpLocks noChangeShapeType="1"/>
          </p:cNvCxnSpPr>
          <p:nvPr/>
        </p:nvCxnSpPr>
        <p:spPr bwMode="auto">
          <a:xfrm rot="10800000" flipV="1">
            <a:off x="6399213" y="3538538"/>
            <a:ext cx="746125" cy="203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0" name="Cloud 19">
            <a:extLst>
              <a:ext uri="{FF2B5EF4-FFF2-40B4-BE49-F238E27FC236}">
                <a16:creationId xmlns:a16="http://schemas.microsoft.com/office/drawing/2014/main" id="{90C97E94-DE0D-5446-8B34-E495F78B4311}"/>
              </a:ext>
            </a:extLst>
          </p:cNvPr>
          <p:cNvSpPr/>
          <p:nvPr/>
        </p:nvSpPr>
        <p:spPr bwMode="auto">
          <a:xfrm>
            <a:off x="5486400" y="1862138"/>
            <a:ext cx="846138" cy="609600"/>
          </a:xfrm>
          <a:prstGeom prst="cloud">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r>
              <a:rPr lang="en-US" sz="2000"/>
              <a:t>…</a:t>
            </a:r>
          </a:p>
        </p:txBody>
      </p:sp>
      <p:cxnSp>
        <p:nvCxnSpPr>
          <p:cNvPr id="9240" name="Straight Arrow Connector 20">
            <a:extLst>
              <a:ext uri="{FF2B5EF4-FFF2-40B4-BE49-F238E27FC236}">
                <a16:creationId xmlns:a16="http://schemas.microsoft.com/office/drawing/2014/main" id="{D5F639D5-CC2C-6747-9E2D-18189D605B3D}"/>
              </a:ext>
            </a:extLst>
          </p:cNvPr>
          <p:cNvCxnSpPr>
            <a:cxnSpLocks noChangeShapeType="1"/>
          </p:cNvCxnSpPr>
          <p:nvPr/>
        </p:nvCxnSpPr>
        <p:spPr bwMode="auto">
          <a:xfrm rot="10800000">
            <a:off x="6332538" y="2303463"/>
            <a:ext cx="830262" cy="1031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9241" name="TextBox 25">
            <a:extLst>
              <a:ext uri="{FF2B5EF4-FFF2-40B4-BE49-F238E27FC236}">
                <a16:creationId xmlns:a16="http://schemas.microsoft.com/office/drawing/2014/main" id="{F77F7889-8A08-4346-9757-60BC8523AF3D}"/>
              </a:ext>
            </a:extLst>
          </p:cNvPr>
          <p:cNvSpPr txBox="1">
            <a:spLocks noChangeArrowheads="1"/>
          </p:cNvSpPr>
          <p:nvPr/>
        </p:nvSpPr>
        <p:spPr bwMode="auto">
          <a:xfrm>
            <a:off x="5808663" y="3014663"/>
            <a:ext cx="701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t>NULL</a:t>
            </a:r>
          </a:p>
        </p:txBody>
      </p:sp>
      <p:cxnSp>
        <p:nvCxnSpPr>
          <p:cNvPr id="9242" name="Straight Arrow Connector 28">
            <a:extLst>
              <a:ext uri="{FF2B5EF4-FFF2-40B4-BE49-F238E27FC236}">
                <a16:creationId xmlns:a16="http://schemas.microsoft.com/office/drawing/2014/main" id="{97F492E2-2574-2E48-B543-5AB250835F2F}"/>
              </a:ext>
            </a:extLst>
          </p:cNvPr>
          <p:cNvCxnSpPr>
            <a:cxnSpLocks noChangeShapeType="1"/>
            <a:endCxn id="9241" idx="3"/>
          </p:cNvCxnSpPr>
          <p:nvPr/>
        </p:nvCxnSpPr>
        <p:spPr bwMode="auto">
          <a:xfrm rot="10800000" flipV="1">
            <a:off x="6510338" y="3149600"/>
            <a:ext cx="669925" cy="333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7A6B42F0-950A-2646-B74C-159ECE452B17}"/>
              </a:ext>
            </a:extLst>
          </p:cNvPr>
          <p:cNvSpPr txBox="1"/>
          <p:nvPr/>
        </p:nvSpPr>
        <p:spPr>
          <a:xfrm>
            <a:off x="146461" y="5789682"/>
            <a:ext cx="8851077" cy="707886"/>
          </a:xfrm>
          <a:prstGeom prst="rect">
            <a:avLst/>
          </a:prstGeom>
          <a:noFill/>
        </p:spPr>
        <p:txBody>
          <a:bodyPr wrap="none" rtlCol="0">
            <a:spAutoFit/>
          </a:bodyPr>
          <a:lstStyle/>
          <a:p>
            <a:r>
              <a:rPr lang="en-US" sz="2000" dirty="0"/>
              <a:t>Simulate stages “backwards”!   </a:t>
            </a:r>
          </a:p>
          <a:p>
            <a:r>
              <a:rPr lang="en-US" sz="2000" dirty="0"/>
              <a:t>Code for functional simulation is often entirely in “decode()”; sometimes “fetch()”.  </a:t>
            </a:r>
          </a:p>
        </p:txBody>
      </p:sp>
    </p:spTree>
    <p:extLst>
      <p:ext uri="{BB962C8B-B14F-4D97-AF65-F5344CB8AC3E}">
        <p14:creationId xmlns:p14="http://schemas.microsoft.com/office/powerpoint/2010/main" val="140561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6F615-9201-BD45-A6C8-8F3EDB232153}"/>
              </a:ext>
            </a:extLst>
          </p:cNvPr>
          <p:cNvSpPr>
            <a:spLocks noGrp="1"/>
          </p:cNvSpPr>
          <p:nvPr>
            <p:ph type="title"/>
          </p:nvPr>
        </p:nvSpPr>
        <p:spPr>
          <a:xfrm>
            <a:off x="304800" y="1905000"/>
            <a:ext cx="8229600" cy="1143000"/>
          </a:xfrm>
        </p:spPr>
        <p:txBody>
          <a:bodyPr/>
          <a:lstStyle/>
          <a:p>
            <a:r>
              <a:rPr lang="en-US" dirty="0"/>
              <a:t>GPGPU-Sim</a:t>
            </a:r>
          </a:p>
        </p:txBody>
      </p:sp>
      <p:sp>
        <p:nvSpPr>
          <p:cNvPr id="3" name="Content Placeholder 2">
            <a:extLst>
              <a:ext uri="{FF2B5EF4-FFF2-40B4-BE49-F238E27FC236}">
                <a16:creationId xmlns:a16="http://schemas.microsoft.com/office/drawing/2014/main" id="{E17F39BE-7842-7244-8463-66E19ECBD7D5}"/>
              </a:ext>
            </a:extLst>
          </p:cNvPr>
          <p:cNvSpPr>
            <a:spLocks noGrp="1"/>
          </p:cNvSpPr>
          <p:nvPr>
            <p:ph idx="1"/>
          </p:nvPr>
        </p:nvSpPr>
        <p:spPr>
          <a:xfrm>
            <a:off x="2133600" y="3454400"/>
            <a:ext cx="6858000" cy="3078163"/>
          </a:xfrm>
        </p:spPr>
        <p:txBody>
          <a:bodyPr/>
          <a:lstStyle/>
          <a:p>
            <a:pPr marL="0" indent="0">
              <a:buNone/>
            </a:pPr>
            <a:r>
              <a:rPr lang="en-US" dirty="0">
                <a:hlinkClick r:id="rId2"/>
              </a:rPr>
              <a:t>http://www.gpgpu-sim.org</a:t>
            </a:r>
            <a:r>
              <a:rPr lang="en-US" dirty="0"/>
              <a:t> </a:t>
            </a:r>
          </a:p>
        </p:txBody>
      </p:sp>
      <p:sp>
        <p:nvSpPr>
          <p:cNvPr id="4" name="Slide Number Placeholder 3">
            <a:extLst>
              <a:ext uri="{FF2B5EF4-FFF2-40B4-BE49-F238E27FC236}">
                <a16:creationId xmlns:a16="http://schemas.microsoft.com/office/drawing/2014/main" id="{D4A5BC29-38F7-AD4D-9D5B-760C8860E246}"/>
              </a:ext>
            </a:extLst>
          </p:cNvPr>
          <p:cNvSpPr>
            <a:spLocks noGrp="1"/>
          </p:cNvSpPr>
          <p:nvPr>
            <p:ph type="sldNum" sz="quarter" idx="12"/>
          </p:nvPr>
        </p:nvSpPr>
        <p:spPr/>
        <p:txBody>
          <a:bodyPr/>
          <a:lstStyle/>
          <a:p>
            <a:fld id="{F23EC47D-D5CA-A042-A8D0-C217E3EA6E2F}" type="slidenum">
              <a:rPr lang="en-US" smtClean="0"/>
              <a:t>13</a:t>
            </a:fld>
            <a:endParaRPr lang="en-US"/>
          </a:p>
        </p:txBody>
      </p:sp>
    </p:spTree>
    <p:extLst>
      <p:ext uri="{BB962C8B-B14F-4D97-AF65-F5344CB8AC3E}">
        <p14:creationId xmlns:p14="http://schemas.microsoft.com/office/powerpoint/2010/main" val="175092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dirty="0"/>
              <a:t>What GPGPU-</a:t>
            </a:r>
            <a:r>
              <a:rPr lang="en-US" dirty="0" err="1"/>
              <a:t>Sim</a:t>
            </a:r>
            <a:r>
              <a:rPr lang="en-US" dirty="0"/>
              <a:t> Simulates</a:t>
            </a:r>
          </a:p>
        </p:txBody>
      </p:sp>
      <p:sp>
        <p:nvSpPr>
          <p:cNvPr id="5126" name="Rectangle 3"/>
          <p:cNvSpPr>
            <a:spLocks noGrp="1" noChangeArrowheads="1"/>
          </p:cNvSpPr>
          <p:nvPr>
            <p:ph type="body" idx="1"/>
          </p:nvPr>
        </p:nvSpPr>
        <p:spPr>
          <a:xfrm>
            <a:off x="457200" y="1371600"/>
            <a:ext cx="8382000" cy="4953000"/>
          </a:xfrm>
        </p:spPr>
        <p:txBody>
          <a:bodyPr>
            <a:normAutofit fontScale="92500" lnSpcReduction="10000"/>
          </a:bodyPr>
          <a:lstStyle/>
          <a:p>
            <a:pPr marL="514350" indent="-514350" eaLnBrk="1" hangingPunct="1">
              <a:lnSpc>
                <a:spcPct val="80000"/>
              </a:lnSpc>
              <a:buFont typeface="+mj-lt"/>
              <a:buAutoNum type="arabicPeriod"/>
            </a:pPr>
            <a:r>
              <a:rPr lang="en-CA" sz="2800" b="1" dirty="0">
                <a:solidFill>
                  <a:srgbClr val="000000"/>
                </a:solidFill>
              </a:rPr>
              <a:t>Functional model for PTX/SASS</a:t>
            </a:r>
          </a:p>
          <a:p>
            <a:pPr lvl="1" eaLnBrk="1" hangingPunct="1">
              <a:lnSpc>
                <a:spcPct val="80000"/>
              </a:lnSpc>
            </a:pPr>
            <a:r>
              <a:rPr lang="en-CA" sz="2400" dirty="0">
                <a:solidFill>
                  <a:srgbClr val="000000"/>
                </a:solidFill>
              </a:rPr>
              <a:t>PTX = </a:t>
            </a:r>
            <a:r>
              <a:rPr lang="en-CA" sz="2400" u="sng" dirty="0">
                <a:solidFill>
                  <a:srgbClr val="000000"/>
                </a:solidFill>
              </a:rPr>
              <a:t>P</a:t>
            </a:r>
            <a:r>
              <a:rPr lang="en-CA" sz="2400" dirty="0">
                <a:solidFill>
                  <a:srgbClr val="000000"/>
                </a:solidFill>
              </a:rPr>
              <a:t>arallel </a:t>
            </a:r>
            <a:r>
              <a:rPr lang="en-CA" sz="2400" u="sng" dirty="0">
                <a:solidFill>
                  <a:srgbClr val="000000"/>
                </a:solidFill>
              </a:rPr>
              <a:t>T</a:t>
            </a:r>
            <a:r>
              <a:rPr lang="en-CA" sz="2400" dirty="0">
                <a:solidFill>
                  <a:srgbClr val="000000"/>
                </a:solidFill>
              </a:rPr>
              <a:t>hread </a:t>
            </a:r>
            <a:r>
              <a:rPr lang="en-CA" sz="2400" dirty="0" err="1">
                <a:solidFill>
                  <a:srgbClr val="000000"/>
                </a:solidFill>
              </a:rPr>
              <a:t>e</a:t>
            </a:r>
            <a:r>
              <a:rPr lang="en-CA" sz="2400" u="sng" dirty="0" err="1">
                <a:solidFill>
                  <a:srgbClr val="000000"/>
                </a:solidFill>
              </a:rPr>
              <a:t>X</a:t>
            </a:r>
            <a:r>
              <a:rPr lang="en-CA" sz="2400" dirty="0" err="1">
                <a:solidFill>
                  <a:srgbClr val="000000"/>
                </a:solidFill>
              </a:rPr>
              <a:t>ecution</a:t>
            </a:r>
            <a:endParaRPr lang="en-CA" sz="2400" dirty="0">
              <a:solidFill>
                <a:srgbClr val="000000"/>
              </a:solidFill>
            </a:endParaRPr>
          </a:p>
          <a:p>
            <a:pPr lvl="2" eaLnBrk="1" hangingPunct="1">
              <a:lnSpc>
                <a:spcPct val="80000"/>
              </a:lnSpc>
            </a:pPr>
            <a:r>
              <a:rPr lang="en-CA" sz="2000" dirty="0">
                <a:solidFill>
                  <a:srgbClr val="000000"/>
                </a:solidFill>
              </a:rPr>
              <a:t>A scalar low-level, data-parallel virtual ISA defined by </a:t>
            </a:r>
            <a:r>
              <a:rPr lang="en-CA" sz="2000" dirty="0" err="1">
                <a:solidFill>
                  <a:srgbClr val="000000"/>
                </a:solidFill>
              </a:rPr>
              <a:t>Nvidia</a:t>
            </a:r>
            <a:endParaRPr lang="en-CA" sz="2000" dirty="0">
              <a:solidFill>
                <a:srgbClr val="000000"/>
              </a:solidFill>
            </a:endParaRPr>
          </a:p>
          <a:p>
            <a:pPr lvl="1" eaLnBrk="1" hangingPunct="1">
              <a:lnSpc>
                <a:spcPct val="80000"/>
              </a:lnSpc>
            </a:pPr>
            <a:r>
              <a:rPr lang="en-CA" sz="2400" dirty="0">
                <a:solidFill>
                  <a:srgbClr val="000000"/>
                </a:solidFill>
              </a:rPr>
              <a:t>SASS = Native ISA for </a:t>
            </a:r>
            <a:r>
              <a:rPr lang="en-CA" sz="2400" dirty="0" err="1">
                <a:solidFill>
                  <a:srgbClr val="000000"/>
                </a:solidFill>
              </a:rPr>
              <a:t>Nvidia</a:t>
            </a:r>
            <a:r>
              <a:rPr lang="en-CA" sz="2400" dirty="0">
                <a:solidFill>
                  <a:srgbClr val="000000"/>
                </a:solidFill>
              </a:rPr>
              <a:t> GPUs</a:t>
            </a:r>
          </a:p>
          <a:p>
            <a:pPr lvl="1" eaLnBrk="1" hangingPunct="1">
              <a:lnSpc>
                <a:spcPct val="80000"/>
              </a:lnSpc>
            </a:pPr>
            <a:r>
              <a:rPr lang="en-CA" sz="2400" dirty="0">
                <a:solidFill>
                  <a:srgbClr val="000000"/>
                </a:solidFill>
              </a:rPr>
              <a:t>Not DirectX, Not </a:t>
            </a:r>
            <a:r>
              <a:rPr lang="en-CA" sz="2400" dirty="0" err="1">
                <a:solidFill>
                  <a:srgbClr val="000000"/>
                </a:solidFill>
              </a:rPr>
              <a:t>shader</a:t>
            </a:r>
            <a:r>
              <a:rPr lang="en-CA" sz="2400" dirty="0">
                <a:solidFill>
                  <a:srgbClr val="000000"/>
                </a:solidFill>
              </a:rPr>
              <a:t> model N, Not AMD’s ISA, </a:t>
            </a:r>
            <a:br>
              <a:rPr lang="en-CA" sz="2400" dirty="0">
                <a:solidFill>
                  <a:srgbClr val="000000"/>
                </a:solidFill>
              </a:rPr>
            </a:br>
            <a:r>
              <a:rPr lang="en-CA" sz="2400" dirty="0">
                <a:solidFill>
                  <a:srgbClr val="000000"/>
                </a:solidFill>
              </a:rPr>
              <a:t>Not x86, Not </a:t>
            </a:r>
            <a:r>
              <a:rPr lang="en-CA" sz="2400" dirty="0" err="1">
                <a:solidFill>
                  <a:srgbClr val="000000"/>
                </a:solidFill>
              </a:rPr>
              <a:t>Larrabee</a:t>
            </a:r>
            <a:r>
              <a:rPr lang="en-CA" sz="2400" dirty="0">
                <a:solidFill>
                  <a:srgbClr val="000000"/>
                </a:solidFill>
              </a:rPr>
              <a:t>. </a:t>
            </a:r>
            <a:r>
              <a:rPr lang="en-CA" sz="2400" u="sng" dirty="0">
                <a:solidFill>
                  <a:srgbClr val="000000"/>
                </a:solidFill>
              </a:rPr>
              <a:t>Only PTX or SASS</a:t>
            </a:r>
            <a:r>
              <a:rPr lang="en-CA" sz="2400" dirty="0">
                <a:solidFill>
                  <a:srgbClr val="000000"/>
                </a:solidFill>
              </a:rPr>
              <a:t>.</a:t>
            </a:r>
          </a:p>
          <a:p>
            <a:pPr lvl="1">
              <a:lnSpc>
                <a:spcPct val="80000"/>
              </a:lnSpc>
            </a:pPr>
            <a:r>
              <a:rPr lang="en-CA" sz="2400" dirty="0">
                <a:solidFill>
                  <a:srgbClr val="000000"/>
                </a:solidFill>
              </a:rPr>
              <a:t>We are developing a simulator called Emerald that supports OpenGL and is based upon GPGPU-Sim: </a:t>
            </a:r>
            <a:r>
              <a:rPr lang="en-CA" sz="2400" dirty="0">
                <a:solidFill>
                  <a:srgbClr val="000000"/>
                </a:solidFill>
                <a:hlinkClick r:id="rId2"/>
              </a:rPr>
              <a:t>https://github.com/gem5-graphics</a:t>
            </a:r>
            <a:r>
              <a:rPr lang="en-CA" sz="2400" dirty="0">
                <a:solidFill>
                  <a:srgbClr val="000000"/>
                </a:solidFill>
              </a:rPr>
              <a:t> </a:t>
            </a:r>
          </a:p>
          <a:p>
            <a:pPr marL="514350" indent="-514350" eaLnBrk="1" hangingPunct="1">
              <a:lnSpc>
                <a:spcPct val="150000"/>
              </a:lnSpc>
              <a:buFont typeface="+mj-lt"/>
              <a:buAutoNum type="arabicPeriod" startAt="2"/>
            </a:pPr>
            <a:r>
              <a:rPr lang="en-CA" sz="2800" b="1" dirty="0">
                <a:solidFill>
                  <a:srgbClr val="000000"/>
                </a:solidFill>
              </a:rPr>
              <a:t>Timing model for the compute part of a GPU</a:t>
            </a:r>
          </a:p>
          <a:p>
            <a:pPr lvl="1" eaLnBrk="1" hangingPunct="1">
              <a:lnSpc>
                <a:spcPct val="80000"/>
              </a:lnSpc>
            </a:pPr>
            <a:r>
              <a:rPr lang="en-CA" sz="2400" dirty="0">
                <a:solidFill>
                  <a:srgbClr val="000000"/>
                </a:solidFill>
              </a:rPr>
              <a:t>Not for CPU or </a:t>
            </a:r>
            <a:r>
              <a:rPr lang="en-CA" sz="2400" dirty="0" err="1">
                <a:solidFill>
                  <a:srgbClr val="000000"/>
                </a:solidFill>
              </a:rPr>
              <a:t>PCIe</a:t>
            </a:r>
            <a:r>
              <a:rPr lang="en-CA" sz="2400" dirty="0">
                <a:solidFill>
                  <a:srgbClr val="000000"/>
                </a:solidFill>
              </a:rPr>
              <a:t> </a:t>
            </a:r>
          </a:p>
          <a:p>
            <a:pPr lvl="1" eaLnBrk="1" hangingPunct="1">
              <a:lnSpc>
                <a:spcPct val="80000"/>
              </a:lnSpc>
            </a:pPr>
            <a:r>
              <a:rPr lang="en-CA" sz="2400" dirty="0">
                <a:solidFill>
                  <a:srgbClr val="000000"/>
                </a:solidFill>
              </a:rPr>
              <a:t>Only model </a:t>
            </a:r>
            <a:r>
              <a:rPr lang="en-CA" sz="2400" dirty="0" err="1">
                <a:solidFill>
                  <a:srgbClr val="000000"/>
                </a:solidFill>
              </a:rPr>
              <a:t>microarchitecture</a:t>
            </a:r>
            <a:r>
              <a:rPr lang="en-CA" sz="2400" dirty="0">
                <a:solidFill>
                  <a:srgbClr val="000000"/>
                </a:solidFill>
              </a:rPr>
              <a:t> timing relevant to </a:t>
            </a:r>
            <a:br>
              <a:rPr lang="en-CA" sz="2400" dirty="0">
                <a:solidFill>
                  <a:srgbClr val="000000"/>
                </a:solidFill>
              </a:rPr>
            </a:br>
            <a:r>
              <a:rPr lang="en-CA" sz="2400" dirty="0">
                <a:solidFill>
                  <a:srgbClr val="000000"/>
                </a:solidFill>
              </a:rPr>
              <a:t>GPU compute</a:t>
            </a:r>
          </a:p>
          <a:p>
            <a:pPr marL="514350" indent="-514350" eaLnBrk="1" hangingPunct="1">
              <a:lnSpc>
                <a:spcPct val="150000"/>
              </a:lnSpc>
              <a:buFont typeface="+mj-lt"/>
              <a:buAutoNum type="arabicPeriod" startAt="2"/>
            </a:pPr>
            <a:r>
              <a:rPr lang="en-CA" sz="2800" b="1" dirty="0">
                <a:solidFill>
                  <a:srgbClr val="000000"/>
                </a:solidFill>
              </a:rPr>
              <a:t>Power model for the compute parts</a:t>
            </a:r>
          </a:p>
          <a:p>
            <a:pPr lvl="1" eaLnBrk="1" hangingPunct="1">
              <a:lnSpc>
                <a:spcPct val="80000"/>
              </a:lnSpc>
            </a:pPr>
            <a:r>
              <a:rPr lang="en-CA" sz="2400" dirty="0">
                <a:solidFill>
                  <a:srgbClr val="000000"/>
                </a:solidFill>
              </a:rPr>
              <a:t>Other parts idle when GPU is running compute kernels</a:t>
            </a:r>
          </a:p>
          <a:p>
            <a:pPr lvl="1" eaLnBrk="1" hangingPunct="1">
              <a:lnSpc>
                <a:spcPct val="80000"/>
              </a:lnSpc>
            </a:pPr>
            <a:endParaRPr lang="en-CA" sz="2400" dirty="0">
              <a:solidFill>
                <a:srgbClr val="000000"/>
              </a:solidFill>
            </a:endParaRPr>
          </a:p>
        </p:txBody>
      </p:sp>
      <p:sp>
        <p:nvSpPr>
          <p:cNvPr id="7" name="Date Placeholder 6"/>
          <p:cNvSpPr>
            <a:spLocks noGrp="1"/>
          </p:cNvSpPr>
          <p:nvPr>
            <p:ph type="dt" sz="half" idx="10"/>
          </p:nvPr>
        </p:nvSpPr>
        <p:spPr/>
        <p:txBody>
          <a:bodyPr/>
          <a:lstStyle/>
          <a:p>
            <a:pPr>
              <a:defRPr/>
            </a:pPr>
            <a:r>
              <a:rPr lang="en-US" dirty="0"/>
              <a:t>December 2012</a:t>
            </a:r>
          </a:p>
        </p:txBody>
      </p:sp>
      <p:sp>
        <p:nvSpPr>
          <p:cNvPr id="8" name="Slide Number Placeholder 7"/>
          <p:cNvSpPr>
            <a:spLocks noGrp="1"/>
          </p:cNvSpPr>
          <p:nvPr>
            <p:ph type="sldNum" sz="quarter" idx="12"/>
          </p:nvPr>
        </p:nvSpPr>
        <p:spPr/>
        <p:txBody>
          <a:bodyPr/>
          <a:lstStyle/>
          <a:p>
            <a:pPr>
              <a:defRPr/>
            </a:pPr>
            <a:r>
              <a:rPr lang="en-US"/>
              <a:t>2.</a:t>
            </a:r>
            <a:fld id="{6C398207-447F-4747-951E-70F846834FCE}" type="slidenum">
              <a:rPr lang="en-US" smtClean="0"/>
              <a:pPr>
                <a:defRPr/>
              </a:pPr>
              <a:t>14</a:t>
            </a:fld>
            <a:endParaRPr lang="en-US" dirty="0"/>
          </a:p>
        </p:txBody>
      </p:sp>
      <p:sp>
        <p:nvSpPr>
          <p:cNvPr id="9" name="Footer Placeholder 8"/>
          <p:cNvSpPr>
            <a:spLocks noGrp="1"/>
          </p:cNvSpPr>
          <p:nvPr>
            <p:ph type="ftr" sz="quarter" idx="11"/>
          </p:nvPr>
        </p:nvSpPr>
        <p:spPr/>
        <p:txBody>
          <a:bodyPr/>
          <a:lstStyle/>
          <a:p>
            <a:pPr>
              <a:defRPr/>
            </a:pPr>
            <a:r>
              <a:rPr lang="pt-BR" dirty="0"/>
              <a:t>GPGPU-Sim Tutorial (MICRO 2012) 2: GPGPU-Sim Overview</a:t>
            </a:r>
            <a:endParaRPr lang="en-US" dirty="0"/>
          </a:p>
        </p:txBody>
      </p:sp>
    </p:spTree>
    <p:extLst>
      <p:ext uri="{BB962C8B-B14F-4D97-AF65-F5344CB8AC3E}">
        <p14:creationId xmlns:p14="http://schemas.microsoft.com/office/powerpoint/2010/main" val="107343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Why should you learn about functional simulation?</a:t>
            </a:r>
          </a:p>
        </p:txBody>
      </p:sp>
      <p:sp>
        <p:nvSpPr>
          <p:cNvPr id="3" name="Content Placeholder 2"/>
          <p:cNvSpPr>
            <a:spLocks noGrp="1"/>
          </p:cNvSpPr>
          <p:nvPr>
            <p:ph idx="1"/>
          </p:nvPr>
        </p:nvSpPr>
        <p:spPr>
          <a:xfrm>
            <a:off x="457200" y="1600200"/>
            <a:ext cx="8458200" cy="4525963"/>
          </a:xfrm>
        </p:spPr>
        <p:txBody>
          <a:bodyPr>
            <a:normAutofit/>
          </a:bodyPr>
          <a:lstStyle/>
          <a:p>
            <a:r>
              <a:rPr lang="en-CA" dirty="0"/>
              <a:t>GPGPU-Sim runs many existing GPU workloads: </a:t>
            </a:r>
          </a:p>
          <a:p>
            <a:pPr lvl="1"/>
            <a:r>
              <a:rPr lang="en-CA" dirty="0"/>
              <a:t>“ISPASS 2009”</a:t>
            </a:r>
          </a:p>
          <a:p>
            <a:pPr lvl="1"/>
            <a:r>
              <a:rPr lang="en-CA" dirty="0"/>
              <a:t>RODINIA</a:t>
            </a:r>
          </a:p>
          <a:p>
            <a:pPr lvl="1"/>
            <a:r>
              <a:rPr lang="en-CA" dirty="0"/>
              <a:t>CUDA SDK</a:t>
            </a:r>
          </a:p>
          <a:p>
            <a:r>
              <a:rPr lang="en-CA" dirty="0"/>
              <a:t>Functional features implemented </a:t>
            </a:r>
            <a:r>
              <a:rPr lang="en-CA" u="sng" dirty="0"/>
              <a:t>on demand</a:t>
            </a:r>
            <a:r>
              <a:rPr lang="en-CA" dirty="0"/>
              <a:t>: </a:t>
            </a:r>
          </a:p>
          <a:p>
            <a:pPr lvl="1"/>
            <a:r>
              <a:rPr lang="en-CA" dirty="0"/>
              <a:t>When they are needed by an application that we are interested in studying</a:t>
            </a:r>
          </a:p>
          <a:p>
            <a:pPr lvl="1"/>
            <a:r>
              <a:rPr lang="en-CA" dirty="0"/>
              <a:t>If you find something missing, then add it!</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a:p>
        </p:txBody>
      </p:sp>
      <p:sp>
        <p:nvSpPr>
          <p:cNvPr id="8" name="Slide Number Placeholder 7"/>
          <p:cNvSpPr>
            <a:spLocks noGrp="1"/>
          </p:cNvSpPr>
          <p:nvPr>
            <p:ph type="sldNum" sz="quarter" idx="12"/>
          </p:nvPr>
        </p:nvSpPr>
        <p:spPr/>
        <p:txBody>
          <a:bodyPr/>
          <a:lstStyle/>
          <a:p>
            <a:pPr>
              <a:defRPr/>
            </a:pPr>
            <a:r>
              <a:rPr lang="en-US"/>
              <a:t>5a &amp; b.</a:t>
            </a:r>
            <a:fld id="{5AB7774A-6960-40D1-BC05-05366E169F04}" type="slidenum">
              <a:rPr lang="en-US" smtClean="0"/>
              <a:pPr>
                <a:defRPr/>
              </a:pPr>
              <a:t>15</a:t>
            </a:fld>
            <a:endParaRPr lang="en-US" dirty="0"/>
          </a:p>
        </p:txBody>
      </p:sp>
    </p:spTree>
    <p:extLst>
      <p:ext uri="{BB962C8B-B14F-4D97-AF65-F5344CB8AC3E}">
        <p14:creationId xmlns:p14="http://schemas.microsoft.com/office/powerpoint/2010/main" val="699793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Why should you learn about functional simulation?</a:t>
            </a:r>
          </a:p>
        </p:txBody>
      </p:sp>
      <p:sp>
        <p:nvSpPr>
          <p:cNvPr id="3" name="Content Placeholder 2"/>
          <p:cNvSpPr>
            <a:spLocks noGrp="1"/>
          </p:cNvSpPr>
          <p:nvPr>
            <p:ph idx="1"/>
          </p:nvPr>
        </p:nvSpPr>
        <p:spPr/>
        <p:txBody>
          <a:bodyPr/>
          <a:lstStyle/>
          <a:p>
            <a:r>
              <a:rPr lang="en-CA" dirty="0"/>
              <a:t>As researchers, we are interested in enhancing GPUs for future workloads.</a:t>
            </a:r>
          </a:p>
          <a:p>
            <a:pPr lvl="1"/>
            <a:r>
              <a:rPr lang="en-CA" dirty="0"/>
              <a:t>Some of them will not work on GPGPU-</a:t>
            </a:r>
            <a:r>
              <a:rPr lang="en-CA" dirty="0" err="1"/>
              <a:t>Sim</a:t>
            </a:r>
            <a:r>
              <a:rPr lang="en-CA" dirty="0"/>
              <a:t> out-of-the-box.</a:t>
            </a:r>
          </a:p>
          <a:p>
            <a:r>
              <a:rPr lang="en-CA" dirty="0"/>
              <a:t>At some point, you may need to extend the function simulator in GPGPU-Sim to run your research workloads. </a:t>
            </a:r>
          </a:p>
          <a:p>
            <a:endParaRPr lang="en-CA" dirty="0"/>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a:p>
        </p:txBody>
      </p:sp>
      <p:sp>
        <p:nvSpPr>
          <p:cNvPr id="7" name="Slide Number Placeholder 6"/>
          <p:cNvSpPr>
            <a:spLocks noGrp="1"/>
          </p:cNvSpPr>
          <p:nvPr>
            <p:ph type="sldNum" sz="quarter" idx="12"/>
          </p:nvPr>
        </p:nvSpPr>
        <p:spPr/>
        <p:txBody>
          <a:bodyPr/>
          <a:lstStyle/>
          <a:p>
            <a:pPr>
              <a:defRPr/>
            </a:pPr>
            <a:r>
              <a:rPr lang="en-US"/>
              <a:t>5a &amp; b.</a:t>
            </a:r>
            <a:fld id="{5AB7774A-6960-40D1-BC05-05366E169F04}" type="slidenum">
              <a:rPr lang="en-US" smtClean="0"/>
              <a:pPr>
                <a:defRPr/>
              </a:pPr>
              <a:t>16</a:t>
            </a:fld>
            <a:endParaRPr lang="en-US" dirty="0"/>
          </a:p>
        </p:txBody>
      </p:sp>
    </p:spTree>
    <p:extLst>
      <p:ext uri="{BB962C8B-B14F-4D97-AF65-F5344CB8AC3E}">
        <p14:creationId xmlns:p14="http://schemas.microsoft.com/office/powerpoint/2010/main" val="3712807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Our Experience</a:t>
            </a:r>
          </a:p>
        </p:txBody>
      </p:sp>
      <p:sp>
        <p:nvSpPr>
          <p:cNvPr id="3" name="Content Placeholder 2"/>
          <p:cNvSpPr>
            <a:spLocks noGrp="1"/>
          </p:cNvSpPr>
          <p:nvPr>
            <p:ph idx="1"/>
          </p:nvPr>
        </p:nvSpPr>
        <p:spPr/>
        <p:txBody>
          <a:bodyPr>
            <a:normAutofit fontScale="92500" lnSpcReduction="10000"/>
          </a:bodyPr>
          <a:lstStyle/>
          <a:p>
            <a:r>
              <a:rPr lang="en-CA" dirty="0"/>
              <a:t>Thread Block Compaction (HPCA 2011)</a:t>
            </a:r>
          </a:p>
          <a:p>
            <a:pPr lvl="1"/>
            <a:r>
              <a:rPr lang="en-CA" dirty="0"/>
              <a:t>Implemented low-level CUDA API for </a:t>
            </a:r>
            <a:br>
              <a:rPr lang="en-CA" dirty="0"/>
            </a:br>
            <a:r>
              <a:rPr lang="en-CA" dirty="0"/>
              <a:t>ray-tracing workload</a:t>
            </a:r>
          </a:p>
          <a:p>
            <a:pPr lvl="1"/>
            <a:r>
              <a:rPr lang="en-CA" dirty="0"/>
              <a:t>Allow GPU to access CPU memory space directly for </a:t>
            </a:r>
            <a:r>
              <a:rPr lang="en-CA" dirty="0" err="1"/>
              <a:t>VisBench</a:t>
            </a:r>
            <a:endParaRPr lang="en-CA" dirty="0"/>
          </a:p>
          <a:p>
            <a:pPr lvl="1"/>
            <a:endParaRPr lang="en-CA" dirty="0"/>
          </a:p>
          <a:p>
            <a:r>
              <a:rPr lang="en-CA" dirty="0"/>
              <a:t>Hardware Transactional Memory for </a:t>
            </a:r>
            <a:br>
              <a:rPr lang="en-CA" dirty="0"/>
            </a:br>
            <a:r>
              <a:rPr lang="en-CA" dirty="0"/>
              <a:t>GPU Architectures (MICRO 2011)</a:t>
            </a:r>
          </a:p>
          <a:p>
            <a:pPr lvl="1"/>
            <a:r>
              <a:rPr lang="en-CA" dirty="0"/>
              <a:t>Extended functional simulator to </a:t>
            </a:r>
            <a:br>
              <a:rPr lang="en-CA" dirty="0"/>
            </a:br>
            <a:r>
              <a:rPr lang="en-CA" dirty="0"/>
              <a:t>support transactions</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a:p>
        </p:txBody>
      </p:sp>
      <p:sp>
        <p:nvSpPr>
          <p:cNvPr id="8" name="Slide Number Placeholder 7"/>
          <p:cNvSpPr>
            <a:spLocks noGrp="1"/>
          </p:cNvSpPr>
          <p:nvPr>
            <p:ph type="sldNum" sz="quarter" idx="12"/>
          </p:nvPr>
        </p:nvSpPr>
        <p:spPr/>
        <p:txBody>
          <a:bodyPr/>
          <a:lstStyle/>
          <a:p>
            <a:pPr>
              <a:defRPr/>
            </a:pPr>
            <a:r>
              <a:rPr lang="en-US"/>
              <a:t>5a &amp; b.</a:t>
            </a:r>
            <a:fld id="{5AB7774A-6960-40D1-BC05-05366E169F04}" type="slidenum">
              <a:rPr lang="en-US" smtClean="0"/>
              <a:pPr>
                <a:defRPr/>
              </a:pPr>
              <a:t>17</a:t>
            </a:fld>
            <a:endParaRPr lang="en-US" dirty="0"/>
          </a:p>
        </p:txBody>
      </p:sp>
    </p:spTree>
    <p:extLst>
      <p:ext uri="{BB962C8B-B14F-4D97-AF65-F5344CB8AC3E}">
        <p14:creationId xmlns:p14="http://schemas.microsoft.com/office/powerpoint/2010/main" val="1889952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US"/>
              <a:t>Functional Model (PTX)</a:t>
            </a:r>
          </a:p>
        </p:txBody>
      </p:sp>
      <p:sp>
        <p:nvSpPr>
          <p:cNvPr id="6150" name="Rectangle 3"/>
          <p:cNvSpPr>
            <a:spLocks noGrp="1" noChangeArrowheads="1"/>
          </p:cNvSpPr>
          <p:nvPr>
            <p:ph type="body" idx="1"/>
          </p:nvPr>
        </p:nvSpPr>
        <p:spPr>
          <a:xfrm>
            <a:off x="457200" y="1295400"/>
            <a:ext cx="8382000" cy="3657600"/>
          </a:xfrm>
        </p:spPr>
        <p:txBody>
          <a:bodyPr/>
          <a:lstStyle/>
          <a:p>
            <a:pPr eaLnBrk="1" hangingPunct="1">
              <a:lnSpc>
                <a:spcPct val="90000"/>
              </a:lnSpc>
            </a:pPr>
            <a:r>
              <a:rPr lang="en-CA" sz="2800" dirty="0">
                <a:solidFill>
                  <a:srgbClr val="000000"/>
                </a:solidFill>
              </a:rPr>
              <a:t>Low-level, data-parallel virtual machine by </a:t>
            </a:r>
            <a:r>
              <a:rPr lang="en-CA" sz="2800" dirty="0" err="1">
                <a:solidFill>
                  <a:srgbClr val="000000"/>
                </a:solidFill>
              </a:rPr>
              <a:t>Nvidia</a:t>
            </a:r>
            <a:endParaRPr lang="en-CA" sz="2800" dirty="0">
              <a:solidFill>
                <a:srgbClr val="000000"/>
              </a:solidFill>
            </a:endParaRPr>
          </a:p>
          <a:p>
            <a:pPr lvl="1" eaLnBrk="1" hangingPunct="1">
              <a:lnSpc>
                <a:spcPct val="90000"/>
              </a:lnSpc>
            </a:pPr>
            <a:r>
              <a:rPr lang="en-CA" sz="2400" dirty="0">
                <a:solidFill>
                  <a:srgbClr val="000000"/>
                </a:solidFill>
              </a:rPr>
              <a:t>Instruction level</a:t>
            </a:r>
          </a:p>
          <a:p>
            <a:pPr lvl="1" eaLnBrk="1" hangingPunct="1">
              <a:lnSpc>
                <a:spcPct val="90000"/>
              </a:lnSpc>
            </a:pPr>
            <a:r>
              <a:rPr lang="en-CA" sz="2400" dirty="0">
                <a:solidFill>
                  <a:srgbClr val="000000"/>
                </a:solidFill>
              </a:rPr>
              <a:t>Unlimited registers</a:t>
            </a:r>
          </a:p>
          <a:p>
            <a:pPr lvl="1" eaLnBrk="1" hangingPunct="1">
              <a:lnSpc>
                <a:spcPct val="90000"/>
              </a:lnSpc>
            </a:pPr>
            <a:r>
              <a:rPr lang="en-CA" sz="2400" dirty="0">
                <a:solidFill>
                  <a:srgbClr val="000000"/>
                </a:solidFill>
              </a:rPr>
              <a:t>Parallel threads running in blocks; barrier synchronization instruction</a:t>
            </a:r>
          </a:p>
          <a:p>
            <a:pPr eaLnBrk="1" hangingPunct="1">
              <a:lnSpc>
                <a:spcPct val="90000"/>
              </a:lnSpc>
            </a:pPr>
            <a:r>
              <a:rPr lang="en-CA" sz="2800" dirty="0">
                <a:solidFill>
                  <a:srgbClr val="000000"/>
                </a:solidFill>
              </a:rPr>
              <a:t>Scalar ISA</a:t>
            </a:r>
          </a:p>
          <a:p>
            <a:pPr lvl="1" eaLnBrk="1" hangingPunct="1">
              <a:lnSpc>
                <a:spcPct val="90000"/>
              </a:lnSpc>
            </a:pPr>
            <a:r>
              <a:rPr lang="en-CA" sz="2400" dirty="0">
                <a:solidFill>
                  <a:srgbClr val="000000"/>
                </a:solidFill>
              </a:rPr>
              <a:t>SIMT execution model</a:t>
            </a:r>
          </a:p>
          <a:p>
            <a:pPr eaLnBrk="1" hangingPunct="1">
              <a:lnSpc>
                <a:spcPct val="90000"/>
              </a:lnSpc>
            </a:pPr>
            <a:r>
              <a:rPr lang="en-CA" sz="2800" dirty="0">
                <a:solidFill>
                  <a:srgbClr val="000000"/>
                </a:solidFill>
              </a:rPr>
              <a:t>Intermediate representation in CUDA tool chain:</a:t>
            </a:r>
            <a:endParaRPr lang="en-US" sz="2800" dirty="0"/>
          </a:p>
        </p:txBody>
      </p:sp>
      <p:sp>
        <p:nvSpPr>
          <p:cNvPr id="6151" name="Rectangle 4"/>
          <p:cNvSpPr>
            <a:spLocks noChangeArrowheads="1"/>
          </p:cNvSpPr>
          <p:nvPr/>
        </p:nvSpPr>
        <p:spPr bwMode="auto">
          <a:xfrm>
            <a:off x="1062038" y="5143500"/>
            <a:ext cx="936625" cy="360363"/>
          </a:xfrm>
          <a:prstGeom prst="rect">
            <a:avLst/>
          </a:prstGeom>
          <a:solidFill>
            <a:srgbClr val="99CCFF"/>
          </a:solidFill>
          <a:ln w="28575">
            <a:solidFill>
              <a:schemeClr val="tx1"/>
            </a:solidFill>
            <a:miter lim="800000"/>
            <a:headEnd/>
            <a:tailEnd/>
          </a:ln>
        </p:spPr>
        <p:txBody>
          <a:bodyPr wrap="none" anchor="ctr"/>
          <a:lstStyle/>
          <a:p>
            <a:r>
              <a:rPr lang="en-US" b="1"/>
              <a:t>.cu</a:t>
            </a:r>
          </a:p>
        </p:txBody>
      </p:sp>
      <p:sp>
        <p:nvSpPr>
          <p:cNvPr id="6152" name="Rectangle 5"/>
          <p:cNvSpPr>
            <a:spLocks noChangeArrowheads="1"/>
          </p:cNvSpPr>
          <p:nvPr/>
        </p:nvSpPr>
        <p:spPr bwMode="auto">
          <a:xfrm>
            <a:off x="1062038" y="5791200"/>
            <a:ext cx="936625" cy="360363"/>
          </a:xfrm>
          <a:prstGeom prst="rect">
            <a:avLst/>
          </a:prstGeom>
          <a:solidFill>
            <a:srgbClr val="FFFF99"/>
          </a:solidFill>
          <a:ln w="28575">
            <a:solidFill>
              <a:schemeClr val="tx1"/>
            </a:solidFill>
            <a:miter lim="800000"/>
            <a:headEnd/>
            <a:tailEnd/>
          </a:ln>
        </p:spPr>
        <p:txBody>
          <a:bodyPr wrap="none" anchor="ctr"/>
          <a:lstStyle/>
          <a:p>
            <a:r>
              <a:rPr lang="en-US" b="1"/>
              <a:t>.cl</a:t>
            </a:r>
          </a:p>
        </p:txBody>
      </p:sp>
      <p:sp>
        <p:nvSpPr>
          <p:cNvPr id="6153" name="Rectangle 6"/>
          <p:cNvSpPr>
            <a:spLocks noChangeArrowheads="1"/>
          </p:cNvSpPr>
          <p:nvPr/>
        </p:nvSpPr>
        <p:spPr bwMode="auto">
          <a:xfrm>
            <a:off x="2286000" y="5143500"/>
            <a:ext cx="1368425" cy="360363"/>
          </a:xfrm>
          <a:prstGeom prst="rect">
            <a:avLst/>
          </a:prstGeom>
          <a:solidFill>
            <a:srgbClr val="99CCFF"/>
          </a:solidFill>
          <a:ln w="28575">
            <a:solidFill>
              <a:schemeClr val="tx1"/>
            </a:solidFill>
            <a:miter lim="800000"/>
            <a:headEnd/>
            <a:tailEnd/>
          </a:ln>
        </p:spPr>
        <p:txBody>
          <a:bodyPr wrap="none" anchor="ctr"/>
          <a:lstStyle/>
          <a:p>
            <a:r>
              <a:rPr lang="en-US" b="1"/>
              <a:t>NVCC</a:t>
            </a:r>
          </a:p>
        </p:txBody>
      </p:sp>
      <p:sp>
        <p:nvSpPr>
          <p:cNvPr id="6154" name="Rectangle 7"/>
          <p:cNvSpPr>
            <a:spLocks noChangeArrowheads="1"/>
          </p:cNvSpPr>
          <p:nvPr/>
        </p:nvSpPr>
        <p:spPr bwMode="auto">
          <a:xfrm>
            <a:off x="2286000" y="5791200"/>
            <a:ext cx="1368425" cy="360363"/>
          </a:xfrm>
          <a:prstGeom prst="rect">
            <a:avLst/>
          </a:prstGeom>
          <a:solidFill>
            <a:srgbClr val="FFFF99"/>
          </a:solidFill>
          <a:ln w="28575">
            <a:solidFill>
              <a:schemeClr val="tx1"/>
            </a:solidFill>
            <a:miter lim="800000"/>
            <a:headEnd/>
            <a:tailEnd/>
          </a:ln>
        </p:spPr>
        <p:txBody>
          <a:bodyPr wrap="none" anchor="ctr"/>
          <a:lstStyle/>
          <a:p>
            <a:r>
              <a:rPr lang="en-US" sz="1600" b="1"/>
              <a:t>OpenCL Drv</a:t>
            </a:r>
          </a:p>
        </p:txBody>
      </p:sp>
      <p:cxnSp>
        <p:nvCxnSpPr>
          <p:cNvPr id="6155" name="AutoShape 8"/>
          <p:cNvCxnSpPr>
            <a:cxnSpLocks noChangeShapeType="1"/>
            <a:stCxn id="6151" idx="3"/>
            <a:endCxn id="6153" idx="1"/>
          </p:cNvCxnSpPr>
          <p:nvPr/>
        </p:nvCxnSpPr>
        <p:spPr bwMode="auto">
          <a:xfrm>
            <a:off x="2012950" y="5324475"/>
            <a:ext cx="258763" cy="0"/>
          </a:xfrm>
          <a:prstGeom prst="straightConnector1">
            <a:avLst/>
          </a:prstGeom>
          <a:noFill/>
          <a:ln w="28575">
            <a:solidFill>
              <a:schemeClr val="tx1"/>
            </a:solidFill>
            <a:round/>
            <a:headEnd/>
            <a:tailEnd type="triangle" w="med" len="med"/>
          </a:ln>
        </p:spPr>
      </p:cxnSp>
      <p:cxnSp>
        <p:nvCxnSpPr>
          <p:cNvPr id="6156" name="AutoShape 9"/>
          <p:cNvCxnSpPr>
            <a:cxnSpLocks noChangeShapeType="1"/>
            <a:stCxn id="6152" idx="3"/>
            <a:endCxn id="6154" idx="1"/>
          </p:cNvCxnSpPr>
          <p:nvPr/>
        </p:nvCxnSpPr>
        <p:spPr bwMode="auto">
          <a:xfrm>
            <a:off x="2012950" y="5972175"/>
            <a:ext cx="258763" cy="0"/>
          </a:xfrm>
          <a:prstGeom prst="straightConnector1">
            <a:avLst/>
          </a:prstGeom>
          <a:noFill/>
          <a:ln w="28575">
            <a:solidFill>
              <a:schemeClr val="tx1"/>
            </a:solidFill>
            <a:round/>
            <a:headEnd/>
            <a:tailEnd type="triangle" w="med" len="med"/>
          </a:ln>
        </p:spPr>
      </p:cxnSp>
      <p:sp>
        <p:nvSpPr>
          <p:cNvPr id="6157" name="Rectangle 11"/>
          <p:cNvSpPr>
            <a:spLocks noChangeArrowheads="1"/>
          </p:cNvSpPr>
          <p:nvPr/>
        </p:nvSpPr>
        <p:spPr bwMode="auto">
          <a:xfrm>
            <a:off x="4157663" y="5432425"/>
            <a:ext cx="936625" cy="360363"/>
          </a:xfrm>
          <a:prstGeom prst="rect">
            <a:avLst/>
          </a:prstGeom>
          <a:solidFill>
            <a:srgbClr val="CCFFCC"/>
          </a:solidFill>
          <a:ln w="28575">
            <a:solidFill>
              <a:schemeClr val="tx1"/>
            </a:solidFill>
            <a:miter lim="800000"/>
            <a:headEnd/>
            <a:tailEnd/>
          </a:ln>
        </p:spPr>
        <p:txBody>
          <a:bodyPr wrap="none" anchor="ctr"/>
          <a:lstStyle/>
          <a:p>
            <a:r>
              <a:rPr lang="en-US" b="1"/>
              <a:t>PTX</a:t>
            </a:r>
          </a:p>
        </p:txBody>
      </p:sp>
      <p:cxnSp>
        <p:nvCxnSpPr>
          <p:cNvPr id="6158" name="AutoShape 12"/>
          <p:cNvCxnSpPr>
            <a:cxnSpLocks noChangeShapeType="1"/>
            <a:stCxn id="6154" idx="3"/>
          </p:cNvCxnSpPr>
          <p:nvPr/>
        </p:nvCxnSpPr>
        <p:spPr bwMode="auto">
          <a:xfrm flipV="1">
            <a:off x="3668713" y="5797550"/>
            <a:ext cx="495300" cy="174625"/>
          </a:xfrm>
          <a:prstGeom prst="straightConnector1">
            <a:avLst/>
          </a:prstGeom>
          <a:noFill/>
          <a:ln w="28575">
            <a:solidFill>
              <a:schemeClr val="tx1"/>
            </a:solidFill>
            <a:round/>
            <a:headEnd/>
            <a:tailEnd type="triangle" w="med" len="med"/>
          </a:ln>
        </p:spPr>
      </p:cxnSp>
      <p:cxnSp>
        <p:nvCxnSpPr>
          <p:cNvPr id="6159" name="AutoShape 13"/>
          <p:cNvCxnSpPr>
            <a:cxnSpLocks noChangeShapeType="1"/>
            <a:stCxn id="6153" idx="3"/>
          </p:cNvCxnSpPr>
          <p:nvPr/>
        </p:nvCxnSpPr>
        <p:spPr bwMode="auto">
          <a:xfrm>
            <a:off x="3668713" y="5324475"/>
            <a:ext cx="487362" cy="107950"/>
          </a:xfrm>
          <a:prstGeom prst="straightConnector1">
            <a:avLst/>
          </a:prstGeom>
          <a:noFill/>
          <a:ln w="28575">
            <a:solidFill>
              <a:schemeClr val="tx1"/>
            </a:solidFill>
            <a:round/>
            <a:headEnd/>
            <a:tailEnd type="triangle" w="med" len="med"/>
          </a:ln>
        </p:spPr>
      </p:cxnSp>
      <p:sp>
        <p:nvSpPr>
          <p:cNvPr id="6160" name="Rectangle 14"/>
          <p:cNvSpPr>
            <a:spLocks noChangeArrowheads="1"/>
          </p:cNvSpPr>
          <p:nvPr/>
        </p:nvSpPr>
        <p:spPr bwMode="auto">
          <a:xfrm>
            <a:off x="5599113" y="5432425"/>
            <a:ext cx="936625" cy="360363"/>
          </a:xfrm>
          <a:prstGeom prst="rect">
            <a:avLst/>
          </a:prstGeom>
          <a:solidFill>
            <a:srgbClr val="CCFFCC"/>
          </a:solidFill>
          <a:ln w="28575">
            <a:solidFill>
              <a:schemeClr val="tx1"/>
            </a:solidFill>
            <a:miter lim="800000"/>
            <a:headEnd/>
            <a:tailEnd/>
          </a:ln>
        </p:spPr>
        <p:txBody>
          <a:bodyPr wrap="none" anchor="ctr"/>
          <a:lstStyle/>
          <a:p>
            <a:r>
              <a:rPr lang="en-US" b="1"/>
              <a:t>ptxas</a:t>
            </a:r>
          </a:p>
        </p:txBody>
      </p:sp>
      <p:cxnSp>
        <p:nvCxnSpPr>
          <p:cNvPr id="6161" name="AutoShape 15"/>
          <p:cNvCxnSpPr>
            <a:cxnSpLocks noChangeShapeType="1"/>
            <a:stCxn id="6157" idx="3"/>
            <a:endCxn id="6160" idx="1"/>
          </p:cNvCxnSpPr>
          <p:nvPr/>
        </p:nvCxnSpPr>
        <p:spPr bwMode="auto">
          <a:xfrm>
            <a:off x="5108575" y="5613400"/>
            <a:ext cx="476250" cy="0"/>
          </a:xfrm>
          <a:prstGeom prst="straightConnector1">
            <a:avLst/>
          </a:prstGeom>
          <a:noFill/>
          <a:ln w="28575">
            <a:solidFill>
              <a:schemeClr val="tx1"/>
            </a:solidFill>
            <a:round/>
            <a:headEnd/>
            <a:tailEnd type="triangle" w="med" len="med"/>
          </a:ln>
        </p:spPr>
      </p:cxnSp>
      <p:sp>
        <p:nvSpPr>
          <p:cNvPr id="6162" name="Rectangle 16"/>
          <p:cNvSpPr>
            <a:spLocks noChangeArrowheads="1"/>
          </p:cNvSpPr>
          <p:nvPr/>
        </p:nvSpPr>
        <p:spPr bwMode="auto">
          <a:xfrm>
            <a:off x="7123113" y="4822825"/>
            <a:ext cx="936625" cy="360363"/>
          </a:xfrm>
          <a:prstGeom prst="rect">
            <a:avLst/>
          </a:prstGeom>
          <a:solidFill>
            <a:srgbClr val="FFCC99"/>
          </a:solidFill>
          <a:ln w="28575">
            <a:solidFill>
              <a:schemeClr val="tx1"/>
            </a:solidFill>
            <a:miter lim="800000"/>
            <a:headEnd/>
            <a:tailEnd/>
          </a:ln>
        </p:spPr>
        <p:txBody>
          <a:bodyPr wrap="none" anchor="ctr"/>
          <a:lstStyle/>
          <a:p>
            <a:r>
              <a:rPr lang="en-US" b="1"/>
              <a:t>G80</a:t>
            </a:r>
          </a:p>
        </p:txBody>
      </p:sp>
      <p:sp>
        <p:nvSpPr>
          <p:cNvPr id="6163" name="Rectangle 17"/>
          <p:cNvSpPr>
            <a:spLocks noChangeArrowheads="1"/>
          </p:cNvSpPr>
          <p:nvPr/>
        </p:nvSpPr>
        <p:spPr bwMode="auto">
          <a:xfrm>
            <a:off x="7123113" y="5203825"/>
            <a:ext cx="936625" cy="360363"/>
          </a:xfrm>
          <a:prstGeom prst="rect">
            <a:avLst/>
          </a:prstGeom>
          <a:solidFill>
            <a:srgbClr val="FFCC99"/>
          </a:solidFill>
          <a:ln w="28575">
            <a:solidFill>
              <a:schemeClr val="tx1"/>
            </a:solidFill>
            <a:miter lim="800000"/>
            <a:headEnd/>
            <a:tailEnd/>
          </a:ln>
        </p:spPr>
        <p:txBody>
          <a:bodyPr wrap="none" anchor="ctr"/>
          <a:lstStyle/>
          <a:p>
            <a:r>
              <a:rPr lang="en-US" b="1" dirty="0"/>
              <a:t>GT200</a:t>
            </a:r>
          </a:p>
        </p:txBody>
      </p:sp>
      <p:sp>
        <p:nvSpPr>
          <p:cNvPr id="6164" name="Rectangle 18"/>
          <p:cNvSpPr>
            <a:spLocks noChangeArrowheads="1"/>
          </p:cNvSpPr>
          <p:nvPr/>
        </p:nvSpPr>
        <p:spPr bwMode="auto">
          <a:xfrm>
            <a:off x="7123113" y="5584825"/>
            <a:ext cx="936625" cy="360363"/>
          </a:xfrm>
          <a:prstGeom prst="rect">
            <a:avLst/>
          </a:prstGeom>
          <a:solidFill>
            <a:srgbClr val="FFCC99"/>
          </a:solidFill>
          <a:ln w="28575">
            <a:solidFill>
              <a:schemeClr val="tx1"/>
            </a:solidFill>
            <a:miter lim="800000"/>
            <a:headEnd/>
            <a:tailEnd/>
          </a:ln>
        </p:spPr>
        <p:txBody>
          <a:bodyPr wrap="none" anchor="ctr"/>
          <a:lstStyle/>
          <a:p>
            <a:r>
              <a:rPr lang="en-US" b="1"/>
              <a:t>Fermi</a:t>
            </a:r>
          </a:p>
        </p:txBody>
      </p:sp>
      <p:cxnSp>
        <p:nvCxnSpPr>
          <p:cNvPr id="6165" name="AutoShape 19"/>
          <p:cNvCxnSpPr>
            <a:cxnSpLocks noChangeShapeType="1"/>
            <a:stCxn id="6160" idx="3"/>
            <a:endCxn id="6162" idx="1"/>
          </p:cNvCxnSpPr>
          <p:nvPr/>
        </p:nvCxnSpPr>
        <p:spPr bwMode="auto">
          <a:xfrm flipV="1">
            <a:off x="6550025" y="5003800"/>
            <a:ext cx="558800" cy="609600"/>
          </a:xfrm>
          <a:prstGeom prst="straightConnector1">
            <a:avLst/>
          </a:prstGeom>
          <a:noFill/>
          <a:ln w="28575">
            <a:solidFill>
              <a:schemeClr val="tx1"/>
            </a:solidFill>
            <a:round/>
            <a:headEnd/>
            <a:tailEnd type="triangle" w="med" len="med"/>
          </a:ln>
        </p:spPr>
      </p:cxnSp>
      <p:cxnSp>
        <p:nvCxnSpPr>
          <p:cNvPr id="6166" name="AutoShape 20"/>
          <p:cNvCxnSpPr>
            <a:cxnSpLocks noChangeShapeType="1"/>
            <a:stCxn id="6160" idx="3"/>
            <a:endCxn id="6163" idx="1"/>
          </p:cNvCxnSpPr>
          <p:nvPr/>
        </p:nvCxnSpPr>
        <p:spPr bwMode="auto">
          <a:xfrm flipV="1">
            <a:off x="6550025" y="5384800"/>
            <a:ext cx="558800" cy="228600"/>
          </a:xfrm>
          <a:prstGeom prst="straightConnector1">
            <a:avLst/>
          </a:prstGeom>
          <a:noFill/>
          <a:ln w="28575">
            <a:solidFill>
              <a:schemeClr val="tx1"/>
            </a:solidFill>
            <a:round/>
            <a:headEnd/>
            <a:tailEnd type="triangle" w="med" len="med"/>
          </a:ln>
        </p:spPr>
      </p:cxnSp>
      <p:cxnSp>
        <p:nvCxnSpPr>
          <p:cNvPr id="6167" name="AutoShape 21"/>
          <p:cNvCxnSpPr>
            <a:cxnSpLocks noChangeShapeType="1"/>
            <a:stCxn id="6160" idx="3"/>
            <a:endCxn id="6164" idx="1"/>
          </p:cNvCxnSpPr>
          <p:nvPr/>
        </p:nvCxnSpPr>
        <p:spPr bwMode="auto">
          <a:xfrm>
            <a:off x="6550025" y="5613400"/>
            <a:ext cx="558800" cy="152400"/>
          </a:xfrm>
          <a:prstGeom prst="straightConnector1">
            <a:avLst/>
          </a:prstGeom>
          <a:noFill/>
          <a:ln w="28575">
            <a:solidFill>
              <a:schemeClr val="tx1"/>
            </a:solidFill>
            <a:round/>
            <a:headEnd/>
            <a:tailEnd type="triangle" w="med" len="med"/>
          </a:ln>
        </p:spPr>
      </p:cxnSp>
      <p:sp>
        <p:nvSpPr>
          <p:cNvPr id="6168" name="Rectangle 18"/>
          <p:cNvSpPr>
            <a:spLocks noChangeArrowheads="1"/>
          </p:cNvSpPr>
          <p:nvPr/>
        </p:nvSpPr>
        <p:spPr bwMode="auto">
          <a:xfrm>
            <a:off x="7123113" y="5965825"/>
            <a:ext cx="936625" cy="360363"/>
          </a:xfrm>
          <a:prstGeom prst="rect">
            <a:avLst/>
          </a:prstGeom>
          <a:solidFill>
            <a:srgbClr val="FFCC99"/>
          </a:solidFill>
          <a:ln w="28575">
            <a:solidFill>
              <a:schemeClr val="tx1"/>
            </a:solidFill>
            <a:miter lim="800000"/>
            <a:headEnd/>
            <a:tailEnd/>
          </a:ln>
        </p:spPr>
        <p:txBody>
          <a:bodyPr wrap="none" anchor="ctr"/>
          <a:lstStyle/>
          <a:p>
            <a:r>
              <a:rPr lang="en-US" b="1"/>
              <a:t>Kepler</a:t>
            </a:r>
          </a:p>
        </p:txBody>
      </p:sp>
      <p:cxnSp>
        <p:nvCxnSpPr>
          <p:cNvPr id="6169" name="AutoShape 21"/>
          <p:cNvCxnSpPr>
            <a:cxnSpLocks noChangeShapeType="1"/>
            <a:stCxn id="6160" idx="3"/>
            <a:endCxn id="6168" idx="1"/>
          </p:cNvCxnSpPr>
          <p:nvPr/>
        </p:nvCxnSpPr>
        <p:spPr bwMode="auto">
          <a:xfrm>
            <a:off x="6550025" y="5613400"/>
            <a:ext cx="558800" cy="533400"/>
          </a:xfrm>
          <a:prstGeom prst="straightConnector1">
            <a:avLst/>
          </a:prstGeom>
          <a:noFill/>
          <a:ln w="28575">
            <a:solidFill>
              <a:schemeClr val="tx1"/>
            </a:solidFill>
            <a:round/>
            <a:headEnd/>
            <a:tailEnd type="triangle" w="med" len="med"/>
          </a:ln>
        </p:spPr>
      </p:cxnSp>
      <p:sp>
        <p:nvSpPr>
          <p:cNvPr id="26" name="Date Placeholder 25"/>
          <p:cNvSpPr>
            <a:spLocks noGrp="1"/>
          </p:cNvSpPr>
          <p:nvPr>
            <p:ph type="dt" sz="half" idx="10"/>
          </p:nvPr>
        </p:nvSpPr>
        <p:spPr/>
        <p:txBody>
          <a:bodyPr/>
          <a:lstStyle/>
          <a:p>
            <a:pPr>
              <a:defRPr/>
            </a:pPr>
            <a:r>
              <a:rPr lang="en-US"/>
              <a:t>December 2012</a:t>
            </a:r>
          </a:p>
        </p:txBody>
      </p:sp>
      <p:sp>
        <p:nvSpPr>
          <p:cNvPr id="27" name="Slide Number Placeholder 26"/>
          <p:cNvSpPr>
            <a:spLocks noGrp="1"/>
          </p:cNvSpPr>
          <p:nvPr>
            <p:ph type="sldNum" sz="quarter" idx="12"/>
          </p:nvPr>
        </p:nvSpPr>
        <p:spPr/>
        <p:txBody>
          <a:bodyPr/>
          <a:lstStyle/>
          <a:p>
            <a:pPr>
              <a:defRPr/>
            </a:pPr>
            <a:r>
              <a:rPr lang="en-US"/>
              <a:t>2.</a:t>
            </a:r>
            <a:fld id="{6C398207-447F-4747-951E-70F846834FCE}" type="slidenum">
              <a:rPr lang="en-US" smtClean="0"/>
              <a:pPr>
                <a:defRPr/>
              </a:pPr>
              <a:t>18</a:t>
            </a:fld>
            <a:endParaRPr lang="en-US" dirty="0"/>
          </a:p>
        </p:txBody>
      </p:sp>
      <p:sp>
        <p:nvSpPr>
          <p:cNvPr id="28" name="Footer Placeholder 27"/>
          <p:cNvSpPr>
            <a:spLocks noGrp="1"/>
          </p:cNvSpPr>
          <p:nvPr>
            <p:ph type="ftr" sz="quarter" idx="11"/>
          </p:nvPr>
        </p:nvSpPr>
        <p:spPr/>
        <p:txBody>
          <a:bodyPr/>
          <a:lstStyle/>
          <a:p>
            <a:pPr>
              <a:defRPr/>
            </a:pPr>
            <a:r>
              <a:rPr lang="pt-BR"/>
              <a:t>GPGPU-Sim Tutorial (MICRO 2012) 2: GPGPU-Sim Overview</a:t>
            </a:r>
            <a:endParaRPr lang="en-US" dirty="0"/>
          </a:p>
        </p:txBody>
      </p:sp>
    </p:spTree>
    <p:extLst>
      <p:ext uri="{BB962C8B-B14F-4D97-AF65-F5344CB8AC3E}">
        <p14:creationId xmlns:p14="http://schemas.microsoft.com/office/powerpoint/2010/main" val="2481638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Placeholder 2"/>
          <p:cNvSpPr>
            <a:spLocks/>
          </p:cNvSpPr>
          <p:nvPr/>
        </p:nvSpPr>
        <p:spPr bwMode="auto">
          <a:xfrm>
            <a:off x="468313" y="1557338"/>
            <a:ext cx="3970337" cy="4525962"/>
          </a:xfrm>
          <a:prstGeom prst="rect">
            <a:avLst/>
          </a:prstGeom>
          <a:noFill/>
          <a:ln w="9525">
            <a:noFill/>
            <a:miter lim="800000"/>
            <a:headEnd/>
            <a:tailEnd/>
          </a:ln>
        </p:spPr>
        <p:txBody>
          <a:bodyPr/>
          <a:lstStyle/>
          <a:p>
            <a:pPr marL="342900" indent="-342900" defTabSz="457200" eaLnBrk="0" hangingPunct="0">
              <a:spcBef>
                <a:spcPct val="20000"/>
              </a:spcBef>
              <a:buFont typeface="Arial" charset="0"/>
              <a:buNone/>
            </a:pPr>
            <a:r>
              <a:rPr lang="en-US" sz="1400" b="1" dirty="0"/>
              <a:t>for (</a:t>
            </a:r>
            <a:r>
              <a:rPr lang="en-US" sz="1400" b="1" dirty="0" err="1"/>
              <a:t>int</a:t>
            </a:r>
            <a:r>
              <a:rPr lang="en-US" sz="1400" b="1" dirty="0"/>
              <a:t> d = </a:t>
            </a:r>
            <a:r>
              <a:rPr lang="en-US" sz="1400" b="1" dirty="0" err="1"/>
              <a:t>blockDim.x</a:t>
            </a:r>
            <a:r>
              <a:rPr lang="en-US" sz="1400" b="1" dirty="0"/>
              <a:t>; d &gt; 0; d /= 2)</a:t>
            </a:r>
          </a:p>
          <a:p>
            <a:pPr marL="342900" indent="-342900" defTabSz="457200" eaLnBrk="0" hangingPunct="0">
              <a:spcBef>
                <a:spcPct val="20000"/>
              </a:spcBef>
              <a:buFont typeface="Arial" charset="0"/>
              <a:buNone/>
            </a:pPr>
            <a:r>
              <a:rPr lang="en-US" sz="1400" b="1" dirty="0"/>
              <a:t>{</a:t>
            </a:r>
          </a:p>
          <a:p>
            <a:pPr marL="342900" indent="-342900" defTabSz="457200" eaLnBrk="0" hangingPunct="0">
              <a:spcBef>
                <a:spcPct val="20000"/>
              </a:spcBef>
              <a:buFont typeface="Arial" charset="0"/>
              <a:buNone/>
            </a:pPr>
            <a:r>
              <a:rPr lang="en-US" sz="1400" b="1" dirty="0"/>
              <a:t>    __</a:t>
            </a:r>
            <a:r>
              <a:rPr lang="en-US" sz="1400" b="1" dirty="0" err="1"/>
              <a:t>syncthreads</a:t>
            </a:r>
            <a:r>
              <a:rPr lang="en-US" sz="1400" b="1" dirty="0"/>
              <a:t>();</a:t>
            </a:r>
          </a:p>
          <a:p>
            <a:pPr marL="342900" indent="-342900" defTabSz="457200" eaLnBrk="0" hangingPunct="0">
              <a:spcBef>
                <a:spcPct val="20000"/>
              </a:spcBef>
              <a:buFont typeface="Arial" charset="0"/>
              <a:buNone/>
            </a:pPr>
            <a:endParaRPr lang="en-US" sz="1400" b="1" dirty="0"/>
          </a:p>
          <a:p>
            <a:pPr marL="342900" indent="-342900" defTabSz="457200" eaLnBrk="0" hangingPunct="0">
              <a:spcBef>
                <a:spcPct val="20000"/>
              </a:spcBef>
              <a:buFont typeface="Arial" charset="0"/>
              <a:buNone/>
            </a:pPr>
            <a:r>
              <a:rPr lang="en-US" sz="1400" b="1" dirty="0"/>
              <a:t>    if (</a:t>
            </a:r>
            <a:r>
              <a:rPr lang="en-US" sz="1400" b="1" dirty="0" err="1"/>
              <a:t>tid</a:t>
            </a:r>
            <a:r>
              <a:rPr lang="en-US" sz="1400" b="1" dirty="0"/>
              <a:t> &lt; d) {</a:t>
            </a:r>
          </a:p>
          <a:p>
            <a:pPr marL="342900" indent="-342900" defTabSz="457200" eaLnBrk="0" hangingPunct="0">
              <a:spcBef>
                <a:spcPct val="20000"/>
              </a:spcBef>
              <a:buFont typeface="Arial" charset="0"/>
              <a:buNone/>
            </a:pPr>
            <a:r>
              <a:rPr lang="en-US" sz="1400" b="1" dirty="0"/>
              <a:t>        float f0 = shared[</a:t>
            </a:r>
            <a:r>
              <a:rPr lang="en-US" sz="1400" b="1" dirty="0" err="1"/>
              <a:t>tid</a:t>
            </a:r>
            <a:r>
              <a:rPr lang="en-US" sz="1400" b="1" dirty="0"/>
              <a:t>];</a:t>
            </a:r>
          </a:p>
          <a:p>
            <a:pPr marL="342900" indent="-342900" defTabSz="457200" eaLnBrk="0" hangingPunct="0">
              <a:spcBef>
                <a:spcPct val="20000"/>
              </a:spcBef>
              <a:buFont typeface="Arial" charset="0"/>
              <a:buNone/>
            </a:pPr>
            <a:r>
              <a:rPr lang="en-US" sz="1400" b="1" dirty="0"/>
              <a:t>        float f1 = shared[</a:t>
            </a:r>
            <a:r>
              <a:rPr lang="en-US" sz="1400" b="1" dirty="0" err="1"/>
              <a:t>tid</a:t>
            </a:r>
            <a:r>
              <a:rPr lang="en-US" sz="1400" b="1" dirty="0"/>
              <a:t> + d];</a:t>
            </a:r>
          </a:p>
          <a:p>
            <a:pPr marL="342900" indent="-342900" defTabSz="457200" eaLnBrk="0" hangingPunct="0">
              <a:spcBef>
                <a:spcPct val="20000"/>
              </a:spcBef>
              <a:buFont typeface="Arial" charset="0"/>
              <a:buNone/>
            </a:pPr>
            <a:r>
              <a:rPr lang="en-US" sz="1400" b="1" dirty="0"/>
              <a:t>        </a:t>
            </a:r>
          </a:p>
          <a:p>
            <a:pPr marL="342900" indent="-342900" defTabSz="457200" eaLnBrk="0" hangingPunct="0">
              <a:spcBef>
                <a:spcPct val="20000"/>
              </a:spcBef>
              <a:buFont typeface="Arial" charset="0"/>
              <a:buNone/>
            </a:pPr>
            <a:r>
              <a:rPr lang="en-US" sz="1400" b="1" dirty="0"/>
              <a:t>        if (f1 &lt; f0)</a:t>
            </a:r>
          </a:p>
          <a:p>
            <a:pPr marL="342900" indent="-342900" defTabSz="457200" eaLnBrk="0" hangingPunct="0">
              <a:spcBef>
                <a:spcPct val="20000"/>
              </a:spcBef>
              <a:buFont typeface="Arial" charset="0"/>
              <a:buNone/>
            </a:pPr>
            <a:r>
              <a:rPr lang="en-US" sz="1400" b="1" dirty="0"/>
              <a:t>            shared[</a:t>
            </a:r>
            <a:r>
              <a:rPr lang="en-US" sz="1400" b="1" dirty="0" err="1"/>
              <a:t>tid</a:t>
            </a:r>
            <a:r>
              <a:rPr lang="en-US" sz="1400" b="1" dirty="0"/>
              <a:t>] = f1;</a:t>
            </a:r>
          </a:p>
          <a:p>
            <a:pPr marL="342900" indent="-342900" defTabSz="457200" eaLnBrk="0" hangingPunct="0">
              <a:spcBef>
                <a:spcPct val="20000"/>
              </a:spcBef>
              <a:buFont typeface="Arial" charset="0"/>
              <a:buNone/>
            </a:pPr>
            <a:r>
              <a:rPr lang="en-US" sz="1400" b="1" dirty="0"/>
              <a:t>    }</a:t>
            </a:r>
          </a:p>
          <a:p>
            <a:pPr marL="342900" indent="-342900" defTabSz="457200" eaLnBrk="0" hangingPunct="0">
              <a:spcBef>
                <a:spcPct val="20000"/>
              </a:spcBef>
              <a:buFont typeface="Arial" charset="0"/>
              <a:buNone/>
            </a:pPr>
            <a:r>
              <a:rPr lang="en-US" sz="1400" b="1" dirty="0"/>
              <a:t>}</a:t>
            </a:r>
          </a:p>
          <a:p>
            <a:pPr marL="342900" indent="-342900" defTabSz="457200">
              <a:spcBef>
                <a:spcPct val="20000"/>
              </a:spcBef>
              <a:buFont typeface="Arial" charset="0"/>
              <a:buNone/>
            </a:pPr>
            <a:endParaRPr lang="en-CA" sz="1600" b="1" dirty="0">
              <a:solidFill>
                <a:srgbClr val="4F81BD"/>
              </a:solidFill>
            </a:endParaRPr>
          </a:p>
        </p:txBody>
      </p:sp>
      <p:sp>
        <p:nvSpPr>
          <p:cNvPr id="107526" name="Text Placeholder 2"/>
          <p:cNvSpPr>
            <a:spLocks/>
          </p:cNvSpPr>
          <p:nvPr/>
        </p:nvSpPr>
        <p:spPr bwMode="auto">
          <a:xfrm>
            <a:off x="4716463" y="1371600"/>
            <a:ext cx="3970337" cy="5486400"/>
          </a:xfrm>
          <a:prstGeom prst="rect">
            <a:avLst/>
          </a:prstGeom>
          <a:noFill/>
          <a:ln w="9525">
            <a:noFill/>
            <a:miter lim="800000"/>
            <a:headEnd/>
            <a:tailEnd/>
          </a:ln>
        </p:spPr>
        <p:txBody>
          <a:bodyPr/>
          <a:lstStyle/>
          <a:p>
            <a:pPr marL="342900" indent="-342900" defTabSz="457200" eaLnBrk="0" hangingPunct="0">
              <a:spcBef>
                <a:spcPct val="20000"/>
              </a:spcBef>
              <a:buFont typeface="Arial" charset="0"/>
              <a:buNone/>
            </a:pPr>
            <a:r>
              <a:rPr lang="en-US" sz="1200" b="1" dirty="0"/>
              <a:t>$Lt_0_6146:</a:t>
            </a:r>
          </a:p>
          <a:p>
            <a:pPr marL="342900" indent="-342900" defTabSz="457200" eaLnBrk="0" hangingPunct="0">
              <a:spcBef>
                <a:spcPct val="20000"/>
              </a:spcBef>
              <a:buFont typeface="Arial" charset="0"/>
              <a:buNone/>
            </a:pPr>
            <a:r>
              <a:rPr lang="en-US" sz="1200" b="1" dirty="0"/>
              <a:t>        </a:t>
            </a:r>
            <a:r>
              <a:rPr lang="en-US" sz="1200" b="1" dirty="0" err="1"/>
              <a:t>bar.sync</a:t>
            </a:r>
            <a:r>
              <a:rPr lang="en-US" sz="1200" b="1" dirty="0"/>
              <a:t>		0;</a:t>
            </a:r>
          </a:p>
          <a:p>
            <a:pPr marL="342900" indent="-342900" defTabSz="457200" eaLnBrk="0" hangingPunct="0">
              <a:spcBef>
                <a:spcPct val="20000"/>
              </a:spcBef>
              <a:buFont typeface="Arial" charset="0"/>
              <a:buNone/>
            </a:pPr>
            <a:r>
              <a:rPr lang="en-US" sz="1200" b="1" dirty="0"/>
              <a:t>        setp.le.s32		%p3, %r7, %r1;</a:t>
            </a:r>
          </a:p>
          <a:p>
            <a:pPr marL="342900" indent="-342900" defTabSz="457200" eaLnBrk="0" hangingPunct="0">
              <a:spcBef>
                <a:spcPct val="20000"/>
              </a:spcBef>
              <a:buFont typeface="Arial" charset="0"/>
              <a:buNone/>
            </a:pPr>
            <a:r>
              <a:rPr lang="en-US" sz="1200" b="1" dirty="0"/>
              <a:t>        @%p3 bra		$Lt_0_6402;</a:t>
            </a:r>
          </a:p>
          <a:p>
            <a:pPr marL="342900" indent="-342900" defTabSz="457200" eaLnBrk="0" hangingPunct="0">
              <a:spcBef>
                <a:spcPct val="20000"/>
              </a:spcBef>
              <a:buFont typeface="Arial" charset="0"/>
              <a:buNone/>
            </a:pPr>
            <a:r>
              <a:rPr lang="en-US" sz="1200" b="1" dirty="0"/>
              <a:t>        ld.shared.f32		%f3, [%rd9+0];</a:t>
            </a:r>
          </a:p>
          <a:p>
            <a:pPr marL="342900" indent="-342900" defTabSz="457200" eaLnBrk="0" hangingPunct="0">
              <a:spcBef>
                <a:spcPct val="20000"/>
              </a:spcBef>
              <a:buFont typeface="Arial" charset="0"/>
              <a:buNone/>
            </a:pPr>
            <a:r>
              <a:rPr lang="en-US" sz="1200" b="1" dirty="0"/>
              <a:t>        add.s32		%r9, %r7, %r1;</a:t>
            </a:r>
          </a:p>
          <a:p>
            <a:pPr marL="342900" indent="-342900" defTabSz="457200" eaLnBrk="0" hangingPunct="0">
              <a:spcBef>
                <a:spcPct val="20000"/>
              </a:spcBef>
              <a:buFont typeface="Arial" charset="0"/>
              <a:buNone/>
            </a:pPr>
            <a:r>
              <a:rPr lang="en-US" sz="1200" b="1" dirty="0"/>
              <a:t>        cvt.s64.s32		%rd18, %r9;</a:t>
            </a:r>
          </a:p>
          <a:p>
            <a:pPr marL="342900" indent="-342900" defTabSz="457200" eaLnBrk="0" hangingPunct="0">
              <a:spcBef>
                <a:spcPct val="20000"/>
              </a:spcBef>
              <a:buFont typeface="Arial" charset="0"/>
              <a:buNone/>
            </a:pPr>
            <a:r>
              <a:rPr lang="en-US" sz="1200" b="1" dirty="0"/>
              <a:t>        mul.lo.u64		%rd19, %rd18, 4;</a:t>
            </a:r>
          </a:p>
          <a:p>
            <a:pPr marL="342900" indent="-342900" defTabSz="457200" eaLnBrk="0" hangingPunct="0">
              <a:spcBef>
                <a:spcPct val="20000"/>
              </a:spcBef>
              <a:buFont typeface="Arial" charset="0"/>
              <a:buNone/>
            </a:pPr>
            <a:r>
              <a:rPr lang="en-US" sz="1200" b="1" dirty="0"/>
              <a:t>        add.u64		%rd20, %rd6, %rd19;</a:t>
            </a:r>
          </a:p>
          <a:p>
            <a:pPr marL="342900" indent="-342900" defTabSz="457200" eaLnBrk="0" hangingPunct="0">
              <a:spcBef>
                <a:spcPct val="20000"/>
              </a:spcBef>
              <a:buFont typeface="Arial" charset="0"/>
              <a:buNone/>
            </a:pPr>
            <a:r>
              <a:rPr lang="en-US" sz="1200" b="1" dirty="0"/>
              <a:t>        ld.shared.f32		%f4, [%rd20+0];</a:t>
            </a:r>
          </a:p>
          <a:p>
            <a:pPr marL="342900" indent="-342900" defTabSz="457200" eaLnBrk="0" hangingPunct="0">
              <a:spcBef>
                <a:spcPct val="20000"/>
              </a:spcBef>
              <a:buFont typeface="Arial" charset="0"/>
              <a:buNone/>
            </a:pPr>
            <a:r>
              <a:rPr lang="en-US" sz="1200" b="1" dirty="0"/>
              <a:t>        setp.gt.f32		%p4, %f3, %f4;</a:t>
            </a:r>
          </a:p>
          <a:p>
            <a:pPr marL="342900" indent="-342900" defTabSz="457200" eaLnBrk="0" hangingPunct="0">
              <a:spcBef>
                <a:spcPct val="20000"/>
              </a:spcBef>
              <a:buFont typeface="Arial" charset="0"/>
              <a:buNone/>
            </a:pPr>
            <a:r>
              <a:rPr lang="en-US" sz="1200" b="1" dirty="0"/>
              <a:t>        @!%p4 bra		$Lt_0_6914;</a:t>
            </a:r>
          </a:p>
          <a:p>
            <a:pPr marL="342900" indent="-342900" defTabSz="457200" eaLnBrk="0" hangingPunct="0">
              <a:spcBef>
                <a:spcPct val="20000"/>
              </a:spcBef>
              <a:buFont typeface="Arial" charset="0"/>
              <a:buNone/>
            </a:pPr>
            <a:r>
              <a:rPr lang="en-US" sz="1200" b="1" dirty="0"/>
              <a:t>        st.shared.f32		[%rd9+0], %f4;</a:t>
            </a:r>
          </a:p>
          <a:p>
            <a:pPr marL="342900" indent="-342900" defTabSz="457200" eaLnBrk="0" hangingPunct="0">
              <a:spcBef>
                <a:spcPct val="20000"/>
              </a:spcBef>
              <a:buFont typeface="Arial" charset="0"/>
              <a:buNone/>
            </a:pPr>
            <a:r>
              <a:rPr lang="en-US" sz="1200" b="1" dirty="0"/>
              <a:t>$Lt_0_6914:</a:t>
            </a:r>
          </a:p>
          <a:p>
            <a:pPr marL="342900" indent="-342900" defTabSz="457200" eaLnBrk="0" hangingPunct="0">
              <a:spcBef>
                <a:spcPct val="20000"/>
              </a:spcBef>
              <a:buFont typeface="Arial" charset="0"/>
              <a:buNone/>
            </a:pPr>
            <a:r>
              <a:rPr lang="en-US" sz="1200" b="1" dirty="0"/>
              <a:t>$Lt_0_6402:</a:t>
            </a:r>
          </a:p>
          <a:p>
            <a:pPr marL="342900" indent="-342900" defTabSz="457200" eaLnBrk="0" hangingPunct="0">
              <a:spcBef>
                <a:spcPct val="20000"/>
              </a:spcBef>
              <a:buFont typeface="Arial" charset="0"/>
              <a:buNone/>
            </a:pPr>
            <a:r>
              <a:rPr lang="en-US" sz="1200" b="1" dirty="0"/>
              <a:t>        shr.s32			%r10, %r7, 31;</a:t>
            </a:r>
          </a:p>
          <a:p>
            <a:pPr marL="342900" indent="-342900" defTabSz="457200" eaLnBrk="0" hangingPunct="0">
              <a:spcBef>
                <a:spcPct val="20000"/>
              </a:spcBef>
              <a:buFont typeface="Arial" charset="0"/>
              <a:buNone/>
            </a:pPr>
            <a:r>
              <a:rPr lang="en-US" sz="1200" b="1" dirty="0"/>
              <a:t>        mov.s32		%r11, 1;</a:t>
            </a:r>
          </a:p>
          <a:p>
            <a:pPr marL="342900" indent="-342900" defTabSz="457200" eaLnBrk="0" hangingPunct="0">
              <a:spcBef>
                <a:spcPct val="20000"/>
              </a:spcBef>
              <a:buFont typeface="Arial" charset="0"/>
              <a:buNone/>
            </a:pPr>
            <a:r>
              <a:rPr lang="en-US" sz="1200" b="1" dirty="0"/>
              <a:t>        and.b32		%r12, %r10, %r11;</a:t>
            </a:r>
          </a:p>
          <a:p>
            <a:pPr marL="342900" indent="-342900" defTabSz="457200" eaLnBrk="0" hangingPunct="0">
              <a:spcBef>
                <a:spcPct val="20000"/>
              </a:spcBef>
              <a:buFont typeface="Arial" charset="0"/>
              <a:buNone/>
            </a:pPr>
            <a:r>
              <a:rPr lang="en-US" sz="1200" b="1" dirty="0"/>
              <a:t>        add.s32		%r13, %r12, %r7;</a:t>
            </a:r>
          </a:p>
          <a:p>
            <a:pPr marL="342900" indent="-342900" defTabSz="457200" eaLnBrk="0" hangingPunct="0">
              <a:spcBef>
                <a:spcPct val="20000"/>
              </a:spcBef>
              <a:buFont typeface="Arial" charset="0"/>
              <a:buNone/>
            </a:pPr>
            <a:r>
              <a:rPr lang="en-US" sz="1200" b="1" dirty="0"/>
              <a:t>        shr.s32 		%r7, %r13, 1;</a:t>
            </a:r>
          </a:p>
          <a:p>
            <a:pPr marL="342900" indent="-342900" defTabSz="457200" eaLnBrk="0" hangingPunct="0">
              <a:spcBef>
                <a:spcPct val="20000"/>
              </a:spcBef>
              <a:buFont typeface="Arial" charset="0"/>
              <a:buNone/>
            </a:pPr>
            <a:r>
              <a:rPr lang="en-US" sz="1200" b="1" dirty="0"/>
              <a:t>        mov.u32 		%r14, 0;</a:t>
            </a:r>
          </a:p>
          <a:p>
            <a:pPr marL="342900" indent="-342900" defTabSz="457200" eaLnBrk="0" hangingPunct="0">
              <a:spcBef>
                <a:spcPct val="20000"/>
              </a:spcBef>
              <a:buFont typeface="Arial" charset="0"/>
              <a:buNone/>
            </a:pPr>
            <a:r>
              <a:rPr lang="en-US" sz="1200" b="1" dirty="0"/>
              <a:t>        setp.gt.s32		%p5, %r7, %r14;</a:t>
            </a:r>
          </a:p>
          <a:p>
            <a:pPr marL="342900" indent="-342900" defTabSz="457200" eaLnBrk="0" hangingPunct="0">
              <a:spcBef>
                <a:spcPct val="20000"/>
              </a:spcBef>
              <a:buFont typeface="Arial" charset="0"/>
              <a:buNone/>
            </a:pPr>
            <a:r>
              <a:rPr lang="en-US" sz="1200" b="1" dirty="0"/>
              <a:t>        @%p5 bra		$Lt_0_6146;</a:t>
            </a:r>
          </a:p>
        </p:txBody>
      </p:sp>
      <p:grpSp>
        <p:nvGrpSpPr>
          <p:cNvPr id="2" name="Group 21"/>
          <p:cNvGrpSpPr>
            <a:grpSpLocks/>
          </p:cNvGrpSpPr>
          <p:nvPr/>
        </p:nvGrpSpPr>
        <p:grpSpPr bwMode="auto">
          <a:xfrm>
            <a:off x="468313" y="1295400"/>
            <a:ext cx="8020050" cy="5257800"/>
            <a:chOff x="295" y="816"/>
            <a:chExt cx="5052" cy="3312"/>
          </a:xfrm>
        </p:grpSpPr>
        <p:sp>
          <p:nvSpPr>
            <p:cNvPr id="7189" name="Rectangle 10"/>
            <p:cNvSpPr>
              <a:spLocks noChangeArrowheads="1"/>
            </p:cNvSpPr>
            <p:nvPr/>
          </p:nvSpPr>
          <p:spPr bwMode="auto">
            <a:xfrm>
              <a:off x="295" y="981"/>
              <a:ext cx="2041" cy="171"/>
            </a:xfrm>
            <a:prstGeom prst="rect">
              <a:avLst/>
            </a:prstGeom>
            <a:noFill/>
            <a:ln w="38100" algn="ctr">
              <a:solidFill>
                <a:srgbClr val="FFCC66"/>
              </a:solidFill>
              <a:miter lim="800000"/>
              <a:headEnd/>
              <a:tailEnd/>
            </a:ln>
          </p:spPr>
          <p:txBody>
            <a:bodyPr wrap="none" anchor="ctr"/>
            <a:lstStyle/>
            <a:p>
              <a:endParaRPr lang="en-US"/>
            </a:p>
          </p:txBody>
        </p:sp>
        <p:sp>
          <p:nvSpPr>
            <p:cNvPr id="7190" name="Rectangle 11"/>
            <p:cNvSpPr>
              <a:spLocks noChangeArrowheads="1"/>
            </p:cNvSpPr>
            <p:nvPr/>
          </p:nvSpPr>
          <p:spPr bwMode="auto">
            <a:xfrm>
              <a:off x="3216" y="2976"/>
              <a:ext cx="2131" cy="1152"/>
            </a:xfrm>
            <a:prstGeom prst="rect">
              <a:avLst/>
            </a:prstGeom>
            <a:noFill/>
            <a:ln w="38100" algn="ctr">
              <a:solidFill>
                <a:srgbClr val="FFCC66"/>
              </a:solidFill>
              <a:miter lim="800000"/>
              <a:headEnd/>
              <a:tailEnd/>
            </a:ln>
          </p:spPr>
          <p:txBody>
            <a:bodyPr wrap="none" anchor="ctr"/>
            <a:lstStyle/>
            <a:p>
              <a:endParaRPr lang="en-US"/>
            </a:p>
          </p:txBody>
        </p:sp>
        <p:sp>
          <p:nvSpPr>
            <p:cNvPr id="7191" name="Rectangle 12"/>
            <p:cNvSpPr>
              <a:spLocks noChangeArrowheads="1"/>
            </p:cNvSpPr>
            <p:nvPr/>
          </p:nvSpPr>
          <p:spPr bwMode="auto">
            <a:xfrm>
              <a:off x="2928" y="816"/>
              <a:ext cx="2041" cy="187"/>
            </a:xfrm>
            <a:prstGeom prst="rect">
              <a:avLst/>
            </a:prstGeom>
            <a:noFill/>
            <a:ln w="38100" algn="ctr">
              <a:solidFill>
                <a:srgbClr val="FFCC66"/>
              </a:solidFill>
              <a:miter lim="800000"/>
              <a:headEnd/>
              <a:tailEnd/>
            </a:ln>
          </p:spPr>
          <p:txBody>
            <a:bodyPr wrap="none" anchor="ctr"/>
            <a:lstStyle/>
            <a:p>
              <a:endParaRPr lang="en-US"/>
            </a:p>
          </p:txBody>
        </p:sp>
      </p:grpSp>
      <p:grpSp>
        <p:nvGrpSpPr>
          <p:cNvPr id="3" name="Group 17"/>
          <p:cNvGrpSpPr>
            <a:grpSpLocks/>
          </p:cNvGrpSpPr>
          <p:nvPr/>
        </p:nvGrpSpPr>
        <p:grpSpPr bwMode="auto">
          <a:xfrm>
            <a:off x="762000" y="1828800"/>
            <a:ext cx="7697788" cy="1727200"/>
            <a:chOff x="480" y="754"/>
            <a:chExt cx="4849" cy="1088"/>
          </a:xfrm>
        </p:grpSpPr>
        <p:sp>
          <p:nvSpPr>
            <p:cNvPr id="7187" name="Rectangle 15"/>
            <p:cNvSpPr>
              <a:spLocks noChangeArrowheads="1"/>
            </p:cNvSpPr>
            <p:nvPr/>
          </p:nvSpPr>
          <p:spPr bwMode="auto">
            <a:xfrm>
              <a:off x="480" y="1234"/>
              <a:ext cx="1452" cy="555"/>
            </a:xfrm>
            <a:prstGeom prst="rect">
              <a:avLst/>
            </a:prstGeom>
            <a:noFill/>
            <a:ln w="38100" algn="ctr">
              <a:solidFill>
                <a:schemeClr val="accent1"/>
              </a:solidFill>
              <a:miter lim="800000"/>
              <a:headEnd/>
              <a:tailEnd/>
            </a:ln>
          </p:spPr>
          <p:txBody>
            <a:bodyPr wrap="none" anchor="ctr"/>
            <a:lstStyle/>
            <a:p>
              <a:endParaRPr lang="en-US"/>
            </a:p>
          </p:txBody>
        </p:sp>
        <p:sp>
          <p:nvSpPr>
            <p:cNvPr id="7188" name="Rectangle 16"/>
            <p:cNvSpPr>
              <a:spLocks noChangeArrowheads="1"/>
            </p:cNvSpPr>
            <p:nvPr/>
          </p:nvSpPr>
          <p:spPr bwMode="auto">
            <a:xfrm>
              <a:off x="3198" y="754"/>
              <a:ext cx="2131" cy="1088"/>
            </a:xfrm>
            <a:prstGeom prst="rect">
              <a:avLst/>
            </a:prstGeom>
            <a:noFill/>
            <a:ln w="38100" algn="ctr">
              <a:solidFill>
                <a:schemeClr val="accent1"/>
              </a:solidFill>
              <a:miter lim="800000"/>
              <a:headEnd/>
              <a:tailEnd/>
            </a:ln>
          </p:spPr>
          <p:txBody>
            <a:bodyPr wrap="none" anchor="ctr"/>
            <a:lstStyle/>
            <a:p>
              <a:endParaRPr lang="en-US"/>
            </a:p>
          </p:txBody>
        </p:sp>
      </p:grpSp>
      <p:grpSp>
        <p:nvGrpSpPr>
          <p:cNvPr id="4" name="Group 24"/>
          <p:cNvGrpSpPr>
            <a:grpSpLocks/>
          </p:cNvGrpSpPr>
          <p:nvPr/>
        </p:nvGrpSpPr>
        <p:grpSpPr bwMode="auto">
          <a:xfrm>
            <a:off x="762000" y="3581400"/>
            <a:ext cx="7650163" cy="914400"/>
            <a:chOff x="480" y="2256"/>
            <a:chExt cx="4819" cy="576"/>
          </a:xfrm>
        </p:grpSpPr>
        <p:sp>
          <p:nvSpPr>
            <p:cNvPr id="7184" name="Rectangle 18"/>
            <p:cNvSpPr>
              <a:spLocks noChangeArrowheads="1"/>
            </p:cNvSpPr>
            <p:nvPr/>
          </p:nvSpPr>
          <p:spPr bwMode="auto">
            <a:xfrm>
              <a:off x="480" y="2256"/>
              <a:ext cx="1452" cy="362"/>
            </a:xfrm>
            <a:prstGeom prst="rect">
              <a:avLst/>
            </a:prstGeom>
            <a:noFill/>
            <a:ln w="38100" algn="ctr">
              <a:solidFill>
                <a:srgbClr val="33CC33"/>
              </a:solidFill>
              <a:miter lim="800000"/>
              <a:headEnd/>
              <a:tailEnd/>
            </a:ln>
          </p:spPr>
          <p:txBody>
            <a:bodyPr wrap="none" anchor="ctr"/>
            <a:lstStyle/>
            <a:p>
              <a:endParaRPr lang="en-US"/>
            </a:p>
          </p:txBody>
        </p:sp>
        <p:sp>
          <p:nvSpPr>
            <p:cNvPr id="7185" name="Rectangle 19"/>
            <p:cNvSpPr>
              <a:spLocks noChangeArrowheads="1"/>
            </p:cNvSpPr>
            <p:nvPr/>
          </p:nvSpPr>
          <p:spPr bwMode="auto">
            <a:xfrm>
              <a:off x="3168" y="2256"/>
              <a:ext cx="2131" cy="432"/>
            </a:xfrm>
            <a:prstGeom prst="rect">
              <a:avLst/>
            </a:prstGeom>
            <a:noFill/>
            <a:ln w="38100" algn="ctr">
              <a:solidFill>
                <a:srgbClr val="33CC33"/>
              </a:solidFill>
              <a:miter lim="800000"/>
              <a:headEnd/>
              <a:tailEnd/>
            </a:ln>
          </p:spPr>
          <p:txBody>
            <a:bodyPr wrap="none" anchor="ctr"/>
            <a:lstStyle/>
            <a:p>
              <a:endParaRPr lang="en-US"/>
            </a:p>
          </p:txBody>
        </p:sp>
        <p:sp>
          <p:nvSpPr>
            <p:cNvPr id="7186" name="Rectangle 23"/>
            <p:cNvSpPr>
              <a:spLocks noChangeArrowheads="1"/>
            </p:cNvSpPr>
            <p:nvPr/>
          </p:nvSpPr>
          <p:spPr bwMode="auto">
            <a:xfrm>
              <a:off x="2971" y="2688"/>
              <a:ext cx="1996" cy="144"/>
            </a:xfrm>
            <a:prstGeom prst="rect">
              <a:avLst/>
            </a:prstGeom>
            <a:noFill/>
            <a:ln w="38100" algn="ctr">
              <a:solidFill>
                <a:srgbClr val="33CC33"/>
              </a:solidFill>
              <a:miter lim="800000"/>
              <a:headEnd/>
              <a:tailEnd/>
            </a:ln>
          </p:spPr>
          <p:txBody>
            <a:bodyPr wrap="none" anchor="ctr"/>
            <a:lstStyle/>
            <a:p>
              <a:endParaRPr lang="en-US"/>
            </a:p>
          </p:txBody>
        </p:sp>
      </p:grpSp>
      <p:sp>
        <p:nvSpPr>
          <p:cNvPr id="7178" name="Text Box 25"/>
          <p:cNvSpPr txBox="1">
            <a:spLocks noChangeArrowheads="1"/>
          </p:cNvSpPr>
          <p:nvPr/>
        </p:nvSpPr>
        <p:spPr bwMode="auto">
          <a:xfrm>
            <a:off x="152400" y="4800600"/>
            <a:ext cx="4752975" cy="1190625"/>
          </a:xfrm>
          <a:prstGeom prst="rect">
            <a:avLst/>
          </a:prstGeom>
          <a:noFill/>
          <a:ln w="9525" algn="ctr">
            <a:noFill/>
            <a:miter lim="800000"/>
            <a:headEnd/>
            <a:tailEnd/>
          </a:ln>
        </p:spPr>
        <p:txBody>
          <a:bodyPr>
            <a:spAutoFit/>
          </a:bodyPr>
          <a:lstStyle/>
          <a:p>
            <a:pPr>
              <a:buFontTx/>
              <a:buChar char="•"/>
            </a:pPr>
            <a:r>
              <a:rPr lang="en-US">
                <a:solidFill>
                  <a:srgbClr val="000000"/>
                </a:solidFill>
              </a:rPr>
              <a:t>  Scalar PTX ISA</a:t>
            </a:r>
          </a:p>
          <a:p>
            <a:pPr>
              <a:buFontTx/>
              <a:buChar char="•"/>
            </a:pPr>
            <a:r>
              <a:rPr lang="en-US">
                <a:solidFill>
                  <a:srgbClr val="000000"/>
                </a:solidFill>
              </a:rPr>
              <a:t>  Scalar control flow (if-branch, for-loops)</a:t>
            </a:r>
          </a:p>
          <a:p>
            <a:pPr>
              <a:buFontTx/>
              <a:buChar char="•"/>
            </a:pPr>
            <a:r>
              <a:rPr lang="en-US">
                <a:solidFill>
                  <a:srgbClr val="000000"/>
                </a:solidFill>
              </a:rPr>
              <a:t>  Parallel Intrinsic (__syncthreads())</a:t>
            </a:r>
          </a:p>
          <a:p>
            <a:pPr>
              <a:buFontTx/>
              <a:buChar char="•"/>
            </a:pPr>
            <a:r>
              <a:rPr lang="en-US">
                <a:solidFill>
                  <a:srgbClr val="000000"/>
                </a:solidFill>
              </a:rPr>
              <a:t>  Register allocation not done in PTX</a:t>
            </a:r>
          </a:p>
        </p:txBody>
      </p:sp>
      <p:grpSp>
        <p:nvGrpSpPr>
          <p:cNvPr id="5" name="Group 22"/>
          <p:cNvGrpSpPr>
            <a:grpSpLocks/>
          </p:cNvGrpSpPr>
          <p:nvPr/>
        </p:nvGrpSpPr>
        <p:grpSpPr bwMode="auto">
          <a:xfrm>
            <a:off x="685800" y="1617663"/>
            <a:ext cx="7620000" cy="798512"/>
            <a:chOff x="432" y="1019"/>
            <a:chExt cx="4800" cy="503"/>
          </a:xfrm>
        </p:grpSpPr>
        <p:sp>
          <p:nvSpPr>
            <p:cNvPr id="7182" name="Rectangle 8"/>
            <p:cNvSpPr>
              <a:spLocks noChangeArrowheads="1"/>
            </p:cNvSpPr>
            <p:nvPr/>
          </p:nvSpPr>
          <p:spPr bwMode="auto">
            <a:xfrm>
              <a:off x="432" y="1296"/>
              <a:ext cx="1057" cy="226"/>
            </a:xfrm>
            <a:prstGeom prst="rect">
              <a:avLst/>
            </a:prstGeom>
            <a:noFill/>
            <a:ln w="38100" algn="ctr">
              <a:solidFill>
                <a:srgbClr val="FF7C80"/>
              </a:solidFill>
              <a:miter lim="800000"/>
              <a:headEnd/>
              <a:tailEnd/>
            </a:ln>
          </p:spPr>
          <p:txBody>
            <a:bodyPr wrap="none" anchor="ctr"/>
            <a:lstStyle/>
            <a:p>
              <a:endParaRPr lang="en-US"/>
            </a:p>
          </p:txBody>
        </p:sp>
        <p:sp>
          <p:nvSpPr>
            <p:cNvPr id="7183" name="Rectangle 9"/>
            <p:cNvSpPr>
              <a:spLocks noChangeArrowheads="1"/>
            </p:cNvSpPr>
            <p:nvPr/>
          </p:nvSpPr>
          <p:spPr bwMode="auto">
            <a:xfrm>
              <a:off x="3168" y="1019"/>
              <a:ext cx="2064" cy="133"/>
            </a:xfrm>
            <a:prstGeom prst="rect">
              <a:avLst/>
            </a:prstGeom>
            <a:noFill/>
            <a:ln w="38100" algn="ctr">
              <a:solidFill>
                <a:srgbClr val="FF7C80"/>
              </a:solidFill>
              <a:miter lim="800000"/>
              <a:headEnd/>
              <a:tailEnd/>
            </a:ln>
          </p:spPr>
          <p:txBody>
            <a:bodyPr wrap="none" anchor="ctr"/>
            <a:lstStyle/>
            <a:p>
              <a:endParaRPr lang="en-US"/>
            </a:p>
          </p:txBody>
        </p:sp>
      </p:grpSp>
      <p:sp>
        <p:nvSpPr>
          <p:cNvPr id="7180" name="TextBox 22"/>
          <p:cNvSpPr txBox="1">
            <a:spLocks noChangeArrowheads="1"/>
          </p:cNvSpPr>
          <p:nvPr/>
        </p:nvSpPr>
        <p:spPr bwMode="auto">
          <a:xfrm>
            <a:off x="4800600" y="990600"/>
            <a:ext cx="2451100" cy="276225"/>
          </a:xfrm>
          <a:prstGeom prst="rect">
            <a:avLst/>
          </a:prstGeom>
          <a:noFill/>
          <a:ln w="9525">
            <a:noFill/>
            <a:miter lim="800000"/>
            <a:headEnd/>
            <a:tailEnd/>
          </a:ln>
        </p:spPr>
        <p:txBody>
          <a:bodyPr wrap="none">
            <a:spAutoFit/>
          </a:bodyPr>
          <a:lstStyle/>
          <a:p>
            <a:r>
              <a:rPr lang="en-US" sz="1200">
                <a:solidFill>
                  <a:srgbClr val="BFBFBF"/>
                </a:solidFill>
              </a:rPr>
              <a:t>// some initialization code omitted</a:t>
            </a:r>
          </a:p>
        </p:txBody>
      </p:sp>
      <p:sp>
        <p:nvSpPr>
          <p:cNvPr id="7181" name="Rectangle 24"/>
          <p:cNvSpPr>
            <a:spLocks noChangeArrowheads="1"/>
          </p:cNvSpPr>
          <p:nvPr/>
        </p:nvSpPr>
        <p:spPr bwMode="auto">
          <a:xfrm>
            <a:off x="457200" y="0"/>
            <a:ext cx="8229600" cy="1143000"/>
          </a:xfrm>
          <a:prstGeom prst="rect">
            <a:avLst/>
          </a:prstGeom>
          <a:noFill/>
          <a:ln w="9525">
            <a:noFill/>
            <a:miter lim="800000"/>
            <a:headEnd/>
            <a:tailEnd/>
          </a:ln>
        </p:spPr>
        <p:txBody>
          <a:bodyPr anchor="ctr"/>
          <a:lstStyle/>
          <a:p>
            <a:pPr algn="ctr"/>
            <a:r>
              <a:rPr lang="en-US" sz="4400" b="1">
                <a:solidFill>
                  <a:schemeClr val="tx2"/>
                </a:solidFill>
              </a:rPr>
              <a:t>Functional Model (PTX)</a:t>
            </a:r>
          </a:p>
        </p:txBody>
      </p:sp>
      <p:sp>
        <p:nvSpPr>
          <p:cNvPr id="24" name="Date Placeholder 23"/>
          <p:cNvSpPr>
            <a:spLocks noGrp="1"/>
          </p:cNvSpPr>
          <p:nvPr>
            <p:ph type="dt" sz="half" idx="10"/>
          </p:nvPr>
        </p:nvSpPr>
        <p:spPr/>
        <p:txBody>
          <a:bodyPr/>
          <a:lstStyle/>
          <a:p>
            <a:pPr>
              <a:defRPr/>
            </a:pPr>
            <a:r>
              <a:rPr lang="en-US"/>
              <a:t>December 2012</a:t>
            </a:r>
          </a:p>
        </p:txBody>
      </p:sp>
      <p:sp>
        <p:nvSpPr>
          <p:cNvPr id="25" name="Slide Number Placeholder 24"/>
          <p:cNvSpPr>
            <a:spLocks noGrp="1"/>
          </p:cNvSpPr>
          <p:nvPr>
            <p:ph type="sldNum" sz="quarter" idx="12"/>
          </p:nvPr>
        </p:nvSpPr>
        <p:spPr/>
        <p:txBody>
          <a:bodyPr/>
          <a:lstStyle/>
          <a:p>
            <a:pPr>
              <a:defRPr/>
            </a:pPr>
            <a:r>
              <a:rPr lang="en-US"/>
              <a:t>2.</a:t>
            </a:r>
            <a:fld id="{00B2B76A-9F2F-4E74-8C3A-858BE585A2CC}" type="slidenum">
              <a:rPr lang="en-US" smtClean="0"/>
              <a:pPr>
                <a:defRPr/>
              </a:pPr>
              <a:t>19</a:t>
            </a:fld>
            <a:endParaRPr lang="en-US" dirty="0"/>
          </a:p>
        </p:txBody>
      </p:sp>
      <p:sp>
        <p:nvSpPr>
          <p:cNvPr id="26" name="Footer Placeholder 25"/>
          <p:cNvSpPr>
            <a:spLocks noGrp="1"/>
          </p:cNvSpPr>
          <p:nvPr>
            <p:ph type="ftr" sz="quarter" idx="11"/>
          </p:nvPr>
        </p:nvSpPr>
        <p:spPr/>
        <p:txBody>
          <a:bodyPr/>
          <a:lstStyle/>
          <a:p>
            <a:pPr>
              <a:defRPr/>
            </a:pPr>
            <a:r>
              <a:rPr lang="pt-BR"/>
              <a:t>GPGPU-Sim Tutorial (MICRO 2012) 2: GPGPU-Sim Overview</a:t>
            </a:r>
            <a:endParaRPr lang="en-US" dirty="0"/>
          </a:p>
        </p:txBody>
      </p:sp>
    </p:spTree>
    <p:extLst>
      <p:ext uri="{BB962C8B-B14F-4D97-AF65-F5344CB8AC3E}">
        <p14:creationId xmlns:p14="http://schemas.microsoft.com/office/powerpoint/2010/main" val="18044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03A2-C727-3E4E-8504-1BC87AF0C818}"/>
              </a:ext>
            </a:extLst>
          </p:cNvPr>
          <p:cNvSpPr>
            <a:spLocks noGrp="1"/>
          </p:cNvSpPr>
          <p:nvPr>
            <p:ph type="title"/>
          </p:nvPr>
        </p:nvSpPr>
        <p:spPr/>
        <p:txBody>
          <a:bodyPr/>
          <a:lstStyle/>
          <a:p>
            <a:r>
              <a:rPr lang="en-US" dirty="0"/>
              <a:t>Reading for next week</a:t>
            </a:r>
          </a:p>
        </p:txBody>
      </p:sp>
      <p:sp>
        <p:nvSpPr>
          <p:cNvPr id="3" name="Content Placeholder 2">
            <a:extLst>
              <a:ext uri="{FF2B5EF4-FFF2-40B4-BE49-F238E27FC236}">
                <a16:creationId xmlns:a16="http://schemas.microsoft.com/office/drawing/2014/main" id="{556D9E60-5548-164F-A6D0-5D3FE777E151}"/>
              </a:ext>
            </a:extLst>
          </p:cNvPr>
          <p:cNvSpPr>
            <a:spLocks noGrp="1"/>
          </p:cNvSpPr>
          <p:nvPr>
            <p:ph idx="1"/>
          </p:nvPr>
        </p:nvSpPr>
        <p:spPr/>
        <p:txBody>
          <a:bodyPr>
            <a:normAutofit/>
          </a:bodyPr>
          <a:lstStyle/>
          <a:p>
            <a:pPr marL="0" indent="0">
              <a:buNone/>
            </a:pPr>
            <a:r>
              <a:rPr lang="en-US" dirty="0"/>
              <a:t>Wang, et al., </a:t>
            </a:r>
            <a:r>
              <a:rPr lang="en-US" i="1" dirty="0"/>
              <a:t>Dynamic thread block</a:t>
            </a:r>
          </a:p>
          <a:p>
            <a:pPr marL="0" indent="0">
              <a:buNone/>
            </a:pPr>
            <a:r>
              <a:rPr lang="en-US" i="1" dirty="0"/>
              <a:t>launch: A lightweight execution mechanism to support irregular applications on GPUs</a:t>
            </a:r>
            <a:r>
              <a:rPr lang="en-US" dirty="0"/>
              <a:t>. </a:t>
            </a:r>
          </a:p>
          <a:p>
            <a:pPr marL="0" indent="0">
              <a:buNone/>
            </a:pPr>
            <a:r>
              <a:rPr lang="en-US" dirty="0"/>
              <a:t>ISCA 2016.</a:t>
            </a:r>
          </a:p>
          <a:p>
            <a:pPr marL="0" indent="0">
              <a:buNone/>
            </a:pPr>
            <a:endParaRPr lang="en-US" dirty="0"/>
          </a:p>
          <a:p>
            <a:pPr marL="0" indent="0">
              <a:buNone/>
            </a:pPr>
            <a:r>
              <a:rPr lang="en-US" dirty="0"/>
              <a:t>Power, et al. </a:t>
            </a:r>
            <a:r>
              <a:rPr lang="en-US" i="1" dirty="0"/>
              <a:t>Heterogeneous system coherence for integrated CPU-GPU systems</a:t>
            </a:r>
            <a:r>
              <a:rPr lang="en-US" dirty="0"/>
              <a:t>. MICRO 2013.</a:t>
            </a:r>
          </a:p>
        </p:txBody>
      </p:sp>
      <p:sp>
        <p:nvSpPr>
          <p:cNvPr id="4" name="Slide Number Placeholder 3">
            <a:extLst>
              <a:ext uri="{FF2B5EF4-FFF2-40B4-BE49-F238E27FC236}">
                <a16:creationId xmlns:a16="http://schemas.microsoft.com/office/drawing/2014/main" id="{AA9FBD27-6F41-484E-9541-CAB94BDAB3B2}"/>
              </a:ext>
            </a:extLst>
          </p:cNvPr>
          <p:cNvSpPr>
            <a:spLocks noGrp="1"/>
          </p:cNvSpPr>
          <p:nvPr>
            <p:ph type="sldNum" sz="quarter" idx="12"/>
          </p:nvPr>
        </p:nvSpPr>
        <p:spPr/>
        <p:txBody>
          <a:bodyPr/>
          <a:lstStyle/>
          <a:p>
            <a:fld id="{F23EC47D-D5CA-A042-A8D0-C217E3EA6E2F}" type="slidenum">
              <a:rPr lang="en-US" smtClean="0"/>
              <a:t>2</a:t>
            </a:fld>
            <a:endParaRPr lang="en-US"/>
          </a:p>
        </p:txBody>
      </p:sp>
    </p:spTree>
    <p:extLst>
      <p:ext uri="{BB962C8B-B14F-4D97-AF65-F5344CB8AC3E}">
        <p14:creationId xmlns:p14="http://schemas.microsoft.com/office/powerpoint/2010/main" val="3789636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457200" y="0"/>
            <a:ext cx="8229600" cy="1143000"/>
          </a:xfrm>
        </p:spPr>
        <p:txBody>
          <a:bodyPr/>
          <a:lstStyle/>
          <a:p>
            <a:pPr eaLnBrk="1" hangingPunct="1"/>
            <a:r>
              <a:rPr lang="en-US" dirty="0"/>
              <a:t>Functional Model (PTX)</a:t>
            </a:r>
          </a:p>
        </p:txBody>
      </p:sp>
      <p:sp>
        <p:nvSpPr>
          <p:cNvPr id="6150" name="Rectangle 3"/>
          <p:cNvSpPr>
            <a:spLocks noGrp="1" noChangeArrowheads="1"/>
          </p:cNvSpPr>
          <p:nvPr>
            <p:ph type="body" idx="1"/>
          </p:nvPr>
        </p:nvSpPr>
        <p:spPr>
          <a:xfrm>
            <a:off x="457200" y="1295400"/>
            <a:ext cx="8382000" cy="3657600"/>
          </a:xfrm>
        </p:spPr>
        <p:txBody>
          <a:bodyPr/>
          <a:lstStyle/>
          <a:p>
            <a:pPr eaLnBrk="1" hangingPunct="1">
              <a:lnSpc>
                <a:spcPct val="90000"/>
              </a:lnSpc>
            </a:pPr>
            <a:r>
              <a:rPr lang="en-CA" sz="2800" dirty="0">
                <a:solidFill>
                  <a:srgbClr val="000000"/>
                </a:solidFill>
              </a:rPr>
              <a:t>Low-level, data-parallel virtual machine by </a:t>
            </a:r>
            <a:r>
              <a:rPr lang="en-CA" sz="2800" dirty="0" err="1">
                <a:solidFill>
                  <a:srgbClr val="000000"/>
                </a:solidFill>
              </a:rPr>
              <a:t>Nvidia</a:t>
            </a:r>
            <a:endParaRPr lang="en-CA" sz="2800" dirty="0">
              <a:solidFill>
                <a:srgbClr val="000000"/>
              </a:solidFill>
            </a:endParaRPr>
          </a:p>
          <a:p>
            <a:pPr lvl="1" eaLnBrk="1" hangingPunct="1">
              <a:lnSpc>
                <a:spcPct val="90000"/>
              </a:lnSpc>
            </a:pPr>
            <a:r>
              <a:rPr lang="en-CA" sz="2400" dirty="0">
                <a:solidFill>
                  <a:srgbClr val="000000"/>
                </a:solidFill>
              </a:rPr>
              <a:t>Instruction level</a:t>
            </a:r>
          </a:p>
          <a:p>
            <a:pPr lvl="1" eaLnBrk="1" hangingPunct="1">
              <a:lnSpc>
                <a:spcPct val="90000"/>
              </a:lnSpc>
            </a:pPr>
            <a:r>
              <a:rPr lang="en-CA" sz="2400" dirty="0">
                <a:solidFill>
                  <a:srgbClr val="000000"/>
                </a:solidFill>
              </a:rPr>
              <a:t>Unlimited registers</a:t>
            </a:r>
          </a:p>
          <a:p>
            <a:pPr lvl="1" eaLnBrk="1" hangingPunct="1">
              <a:lnSpc>
                <a:spcPct val="90000"/>
              </a:lnSpc>
            </a:pPr>
            <a:r>
              <a:rPr lang="en-CA" sz="2400" dirty="0">
                <a:solidFill>
                  <a:srgbClr val="000000"/>
                </a:solidFill>
              </a:rPr>
              <a:t>Parallel threads running in blocks; barrier synchronization instruction</a:t>
            </a:r>
          </a:p>
          <a:p>
            <a:pPr eaLnBrk="1" hangingPunct="1">
              <a:lnSpc>
                <a:spcPct val="90000"/>
              </a:lnSpc>
            </a:pPr>
            <a:r>
              <a:rPr lang="en-CA" sz="2800" dirty="0">
                <a:solidFill>
                  <a:srgbClr val="000000"/>
                </a:solidFill>
              </a:rPr>
              <a:t>Scalar ISA</a:t>
            </a:r>
          </a:p>
          <a:p>
            <a:pPr lvl="1" eaLnBrk="1" hangingPunct="1">
              <a:lnSpc>
                <a:spcPct val="90000"/>
              </a:lnSpc>
            </a:pPr>
            <a:r>
              <a:rPr lang="en-CA" sz="2400" dirty="0">
                <a:solidFill>
                  <a:srgbClr val="000000"/>
                </a:solidFill>
              </a:rPr>
              <a:t>SIMT execution model</a:t>
            </a:r>
          </a:p>
          <a:p>
            <a:pPr eaLnBrk="1" hangingPunct="1">
              <a:lnSpc>
                <a:spcPct val="90000"/>
              </a:lnSpc>
            </a:pPr>
            <a:r>
              <a:rPr lang="en-CA" sz="2800" dirty="0">
                <a:solidFill>
                  <a:srgbClr val="000000"/>
                </a:solidFill>
              </a:rPr>
              <a:t>Intermediate representation in CUDA tool chain:</a:t>
            </a:r>
            <a:endParaRPr lang="en-US" sz="2800" dirty="0"/>
          </a:p>
        </p:txBody>
      </p:sp>
      <p:sp>
        <p:nvSpPr>
          <p:cNvPr id="6151" name="Rectangle 4"/>
          <p:cNvSpPr>
            <a:spLocks noChangeArrowheads="1"/>
          </p:cNvSpPr>
          <p:nvPr/>
        </p:nvSpPr>
        <p:spPr bwMode="auto">
          <a:xfrm>
            <a:off x="1062038" y="5143500"/>
            <a:ext cx="936625" cy="360363"/>
          </a:xfrm>
          <a:prstGeom prst="rect">
            <a:avLst/>
          </a:prstGeom>
          <a:solidFill>
            <a:srgbClr val="99CCFF"/>
          </a:solidFill>
          <a:ln w="28575">
            <a:solidFill>
              <a:schemeClr val="tx1"/>
            </a:solidFill>
            <a:miter lim="800000"/>
            <a:headEnd/>
            <a:tailEnd/>
          </a:ln>
        </p:spPr>
        <p:txBody>
          <a:bodyPr wrap="none" anchor="ctr"/>
          <a:lstStyle/>
          <a:p>
            <a:r>
              <a:rPr lang="en-US" b="1"/>
              <a:t>.cu</a:t>
            </a:r>
          </a:p>
        </p:txBody>
      </p:sp>
      <p:sp>
        <p:nvSpPr>
          <p:cNvPr id="6152" name="Rectangle 5"/>
          <p:cNvSpPr>
            <a:spLocks noChangeArrowheads="1"/>
          </p:cNvSpPr>
          <p:nvPr/>
        </p:nvSpPr>
        <p:spPr bwMode="auto">
          <a:xfrm>
            <a:off x="1062038" y="5791200"/>
            <a:ext cx="936625" cy="360363"/>
          </a:xfrm>
          <a:prstGeom prst="rect">
            <a:avLst/>
          </a:prstGeom>
          <a:solidFill>
            <a:srgbClr val="FFFF99"/>
          </a:solidFill>
          <a:ln w="28575">
            <a:solidFill>
              <a:schemeClr val="tx1"/>
            </a:solidFill>
            <a:miter lim="800000"/>
            <a:headEnd/>
            <a:tailEnd/>
          </a:ln>
        </p:spPr>
        <p:txBody>
          <a:bodyPr wrap="none" anchor="ctr"/>
          <a:lstStyle/>
          <a:p>
            <a:r>
              <a:rPr lang="en-US" b="1"/>
              <a:t>.cl</a:t>
            </a:r>
          </a:p>
        </p:txBody>
      </p:sp>
      <p:sp>
        <p:nvSpPr>
          <p:cNvPr id="6153" name="Rectangle 6"/>
          <p:cNvSpPr>
            <a:spLocks noChangeArrowheads="1"/>
          </p:cNvSpPr>
          <p:nvPr/>
        </p:nvSpPr>
        <p:spPr bwMode="auto">
          <a:xfrm>
            <a:off x="2286000" y="5143500"/>
            <a:ext cx="1368425" cy="360363"/>
          </a:xfrm>
          <a:prstGeom prst="rect">
            <a:avLst/>
          </a:prstGeom>
          <a:solidFill>
            <a:srgbClr val="99CCFF"/>
          </a:solidFill>
          <a:ln w="28575">
            <a:solidFill>
              <a:schemeClr val="tx1"/>
            </a:solidFill>
            <a:miter lim="800000"/>
            <a:headEnd/>
            <a:tailEnd/>
          </a:ln>
        </p:spPr>
        <p:txBody>
          <a:bodyPr wrap="none" anchor="ctr"/>
          <a:lstStyle/>
          <a:p>
            <a:r>
              <a:rPr lang="en-US" b="1"/>
              <a:t>NVCC</a:t>
            </a:r>
          </a:p>
        </p:txBody>
      </p:sp>
      <p:sp>
        <p:nvSpPr>
          <p:cNvPr id="6154" name="Rectangle 7"/>
          <p:cNvSpPr>
            <a:spLocks noChangeArrowheads="1"/>
          </p:cNvSpPr>
          <p:nvPr/>
        </p:nvSpPr>
        <p:spPr bwMode="auto">
          <a:xfrm>
            <a:off x="2286000" y="5791200"/>
            <a:ext cx="1368425" cy="360363"/>
          </a:xfrm>
          <a:prstGeom prst="rect">
            <a:avLst/>
          </a:prstGeom>
          <a:solidFill>
            <a:srgbClr val="FFFF99"/>
          </a:solidFill>
          <a:ln w="28575">
            <a:solidFill>
              <a:schemeClr val="tx1"/>
            </a:solidFill>
            <a:miter lim="800000"/>
            <a:headEnd/>
            <a:tailEnd/>
          </a:ln>
        </p:spPr>
        <p:txBody>
          <a:bodyPr wrap="none" anchor="ctr"/>
          <a:lstStyle/>
          <a:p>
            <a:r>
              <a:rPr lang="en-US" sz="1600" b="1"/>
              <a:t>OpenCL Drv</a:t>
            </a:r>
          </a:p>
        </p:txBody>
      </p:sp>
      <p:cxnSp>
        <p:nvCxnSpPr>
          <p:cNvPr id="6155" name="AutoShape 8"/>
          <p:cNvCxnSpPr>
            <a:cxnSpLocks noChangeShapeType="1"/>
            <a:stCxn id="6151" idx="3"/>
            <a:endCxn id="6153" idx="1"/>
          </p:cNvCxnSpPr>
          <p:nvPr/>
        </p:nvCxnSpPr>
        <p:spPr bwMode="auto">
          <a:xfrm>
            <a:off x="2012950" y="5324475"/>
            <a:ext cx="258763" cy="0"/>
          </a:xfrm>
          <a:prstGeom prst="straightConnector1">
            <a:avLst/>
          </a:prstGeom>
          <a:noFill/>
          <a:ln w="28575">
            <a:solidFill>
              <a:schemeClr val="tx1"/>
            </a:solidFill>
            <a:round/>
            <a:headEnd/>
            <a:tailEnd type="triangle" w="med" len="med"/>
          </a:ln>
        </p:spPr>
      </p:cxnSp>
      <p:cxnSp>
        <p:nvCxnSpPr>
          <p:cNvPr id="6156" name="AutoShape 9"/>
          <p:cNvCxnSpPr>
            <a:cxnSpLocks noChangeShapeType="1"/>
            <a:stCxn id="6152" idx="3"/>
            <a:endCxn id="6154" idx="1"/>
          </p:cNvCxnSpPr>
          <p:nvPr/>
        </p:nvCxnSpPr>
        <p:spPr bwMode="auto">
          <a:xfrm>
            <a:off x="2012950" y="5972175"/>
            <a:ext cx="258763" cy="0"/>
          </a:xfrm>
          <a:prstGeom prst="straightConnector1">
            <a:avLst/>
          </a:prstGeom>
          <a:noFill/>
          <a:ln w="28575">
            <a:solidFill>
              <a:schemeClr val="tx1"/>
            </a:solidFill>
            <a:round/>
            <a:headEnd/>
            <a:tailEnd type="triangle" w="med" len="med"/>
          </a:ln>
        </p:spPr>
      </p:cxnSp>
      <p:sp>
        <p:nvSpPr>
          <p:cNvPr id="6157" name="Rectangle 11"/>
          <p:cNvSpPr>
            <a:spLocks noChangeArrowheads="1"/>
          </p:cNvSpPr>
          <p:nvPr/>
        </p:nvSpPr>
        <p:spPr bwMode="auto">
          <a:xfrm>
            <a:off x="4157663" y="5432425"/>
            <a:ext cx="936625" cy="360363"/>
          </a:xfrm>
          <a:prstGeom prst="rect">
            <a:avLst/>
          </a:prstGeom>
          <a:solidFill>
            <a:srgbClr val="CCFFCC"/>
          </a:solidFill>
          <a:ln w="28575">
            <a:solidFill>
              <a:schemeClr val="tx1"/>
            </a:solidFill>
            <a:miter lim="800000"/>
            <a:headEnd/>
            <a:tailEnd/>
          </a:ln>
        </p:spPr>
        <p:txBody>
          <a:bodyPr wrap="none" anchor="ctr"/>
          <a:lstStyle/>
          <a:p>
            <a:r>
              <a:rPr lang="en-US" b="1"/>
              <a:t>PTX</a:t>
            </a:r>
          </a:p>
        </p:txBody>
      </p:sp>
      <p:cxnSp>
        <p:nvCxnSpPr>
          <p:cNvPr id="6158" name="AutoShape 12"/>
          <p:cNvCxnSpPr>
            <a:cxnSpLocks noChangeShapeType="1"/>
            <a:stCxn id="6154" idx="3"/>
          </p:cNvCxnSpPr>
          <p:nvPr/>
        </p:nvCxnSpPr>
        <p:spPr bwMode="auto">
          <a:xfrm flipV="1">
            <a:off x="3668713" y="5797550"/>
            <a:ext cx="495300" cy="174625"/>
          </a:xfrm>
          <a:prstGeom prst="straightConnector1">
            <a:avLst/>
          </a:prstGeom>
          <a:noFill/>
          <a:ln w="28575">
            <a:solidFill>
              <a:schemeClr val="tx1"/>
            </a:solidFill>
            <a:round/>
            <a:headEnd/>
            <a:tailEnd type="triangle" w="med" len="med"/>
          </a:ln>
        </p:spPr>
      </p:cxnSp>
      <p:cxnSp>
        <p:nvCxnSpPr>
          <p:cNvPr id="6159" name="AutoShape 13"/>
          <p:cNvCxnSpPr>
            <a:cxnSpLocks noChangeShapeType="1"/>
            <a:stCxn id="6153" idx="3"/>
          </p:cNvCxnSpPr>
          <p:nvPr/>
        </p:nvCxnSpPr>
        <p:spPr bwMode="auto">
          <a:xfrm>
            <a:off x="3668713" y="5324475"/>
            <a:ext cx="487362" cy="107950"/>
          </a:xfrm>
          <a:prstGeom prst="straightConnector1">
            <a:avLst/>
          </a:prstGeom>
          <a:noFill/>
          <a:ln w="28575">
            <a:solidFill>
              <a:schemeClr val="tx1"/>
            </a:solidFill>
            <a:round/>
            <a:headEnd/>
            <a:tailEnd type="triangle" w="med" len="med"/>
          </a:ln>
        </p:spPr>
      </p:cxnSp>
      <p:sp>
        <p:nvSpPr>
          <p:cNvPr id="6160" name="Rectangle 14"/>
          <p:cNvSpPr>
            <a:spLocks noChangeArrowheads="1"/>
          </p:cNvSpPr>
          <p:nvPr/>
        </p:nvSpPr>
        <p:spPr bwMode="auto">
          <a:xfrm>
            <a:off x="5599113" y="5432425"/>
            <a:ext cx="936625" cy="360363"/>
          </a:xfrm>
          <a:prstGeom prst="rect">
            <a:avLst/>
          </a:prstGeom>
          <a:solidFill>
            <a:srgbClr val="CCFFCC"/>
          </a:solidFill>
          <a:ln w="28575">
            <a:solidFill>
              <a:schemeClr val="tx1"/>
            </a:solidFill>
            <a:miter lim="800000"/>
            <a:headEnd/>
            <a:tailEnd/>
          </a:ln>
        </p:spPr>
        <p:txBody>
          <a:bodyPr wrap="none" anchor="ctr"/>
          <a:lstStyle/>
          <a:p>
            <a:r>
              <a:rPr lang="en-US" b="1"/>
              <a:t>ptxas</a:t>
            </a:r>
          </a:p>
        </p:txBody>
      </p:sp>
      <p:cxnSp>
        <p:nvCxnSpPr>
          <p:cNvPr id="6161" name="AutoShape 15"/>
          <p:cNvCxnSpPr>
            <a:cxnSpLocks noChangeShapeType="1"/>
            <a:stCxn id="6157" idx="3"/>
            <a:endCxn id="6160" idx="1"/>
          </p:cNvCxnSpPr>
          <p:nvPr/>
        </p:nvCxnSpPr>
        <p:spPr bwMode="auto">
          <a:xfrm>
            <a:off x="5108575" y="5613400"/>
            <a:ext cx="476250" cy="0"/>
          </a:xfrm>
          <a:prstGeom prst="straightConnector1">
            <a:avLst/>
          </a:prstGeom>
          <a:noFill/>
          <a:ln w="28575">
            <a:solidFill>
              <a:schemeClr val="tx1"/>
            </a:solidFill>
            <a:round/>
            <a:headEnd/>
            <a:tailEnd type="triangle" w="med" len="med"/>
          </a:ln>
        </p:spPr>
      </p:cxnSp>
      <p:sp>
        <p:nvSpPr>
          <p:cNvPr id="6162" name="Rectangle 16"/>
          <p:cNvSpPr>
            <a:spLocks noChangeArrowheads="1"/>
          </p:cNvSpPr>
          <p:nvPr/>
        </p:nvSpPr>
        <p:spPr bwMode="auto">
          <a:xfrm>
            <a:off x="7123113" y="4822825"/>
            <a:ext cx="936625" cy="360363"/>
          </a:xfrm>
          <a:prstGeom prst="rect">
            <a:avLst/>
          </a:prstGeom>
          <a:solidFill>
            <a:srgbClr val="FFCC99"/>
          </a:solidFill>
          <a:ln w="28575">
            <a:solidFill>
              <a:schemeClr val="tx1"/>
            </a:solidFill>
            <a:miter lim="800000"/>
            <a:headEnd/>
            <a:tailEnd/>
          </a:ln>
        </p:spPr>
        <p:txBody>
          <a:bodyPr wrap="none" anchor="ctr"/>
          <a:lstStyle/>
          <a:p>
            <a:r>
              <a:rPr lang="en-US" b="1" dirty="0"/>
              <a:t>Fermi</a:t>
            </a:r>
          </a:p>
        </p:txBody>
      </p:sp>
      <p:sp>
        <p:nvSpPr>
          <p:cNvPr id="6163" name="Rectangle 17"/>
          <p:cNvSpPr>
            <a:spLocks noChangeArrowheads="1"/>
          </p:cNvSpPr>
          <p:nvPr/>
        </p:nvSpPr>
        <p:spPr bwMode="auto">
          <a:xfrm>
            <a:off x="7123113" y="5203825"/>
            <a:ext cx="936625" cy="360363"/>
          </a:xfrm>
          <a:prstGeom prst="rect">
            <a:avLst/>
          </a:prstGeom>
          <a:solidFill>
            <a:srgbClr val="FFCC99"/>
          </a:solidFill>
          <a:ln w="28575">
            <a:solidFill>
              <a:schemeClr val="tx1"/>
            </a:solidFill>
            <a:miter lim="800000"/>
            <a:headEnd/>
            <a:tailEnd/>
          </a:ln>
        </p:spPr>
        <p:txBody>
          <a:bodyPr wrap="none" anchor="ctr"/>
          <a:lstStyle/>
          <a:p>
            <a:r>
              <a:rPr lang="en-US" b="1" dirty="0"/>
              <a:t>Pascal</a:t>
            </a:r>
          </a:p>
        </p:txBody>
      </p:sp>
      <p:sp>
        <p:nvSpPr>
          <p:cNvPr id="6164" name="Rectangle 18"/>
          <p:cNvSpPr>
            <a:spLocks noChangeArrowheads="1"/>
          </p:cNvSpPr>
          <p:nvPr/>
        </p:nvSpPr>
        <p:spPr bwMode="auto">
          <a:xfrm>
            <a:off x="7123113" y="5584825"/>
            <a:ext cx="936625" cy="360363"/>
          </a:xfrm>
          <a:prstGeom prst="rect">
            <a:avLst/>
          </a:prstGeom>
          <a:solidFill>
            <a:srgbClr val="FFCC99"/>
          </a:solidFill>
          <a:ln w="28575">
            <a:solidFill>
              <a:schemeClr val="tx1"/>
            </a:solidFill>
            <a:miter lim="800000"/>
            <a:headEnd/>
            <a:tailEnd/>
          </a:ln>
        </p:spPr>
        <p:txBody>
          <a:bodyPr wrap="none" anchor="ctr"/>
          <a:lstStyle/>
          <a:p>
            <a:r>
              <a:rPr lang="en-US" b="1" dirty="0"/>
              <a:t>Volta</a:t>
            </a:r>
          </a:p>
        </p:txBody>
      </p:sp>
      <p:cxnSp>
        <p:nvCxnSpPr>
          <p:cNvPr id="6165" name="AutoShape 19"/>
          <p:cNvCxnSpPr>
            <a:cxnSpLocks noChangeShapeType="1"/>
            <a:stCxn id="6160" idx="3"/>
            <a:endCxn id="6162" idx="1"/>
          </p:cNvCxnSpPr>
          <p:nvPr/>
        </p:nvCxnSpPr>
        <p:spPr bwMode="auto">
          <a:xfrm flipV="1">
            <a:off x="6550025" y="5003800"/>
            <a:ext cx="558800" cy="609600"/>
          </a:xfrm>
          <a:prstGeom prst="straightConnector1">
            <a:avLst/>
          </a:prstGeom>
          <a:noFill/>
          <a:ln w="28575">
            <a:solidFill>
              <a:schemeClr val="tx1"/>
            </a:solidFill>
            <a:round/>
            <a:headEnd/>
            <a:tailEnd type="triangle" w="med" len="med"/>
          </a:ln>
        </p:spPr>
      </p:cxnSp>
      <p:cxnSp>
        <p:nvCxnSpPr>
          <p:cNvPr id="6166" name="AutoShape 20"/>
          <p:cNvCxnSpPr>
            <a:cxnSpLocks noChangeShapeType="1"/>
            <a:stCxn id="6160" idx="3"/>
            <a:endCxn id="6163" idx="1"/>
          </p:cNvCxnSpPr>
          <p:nvPr/>
        </p:nvCxnSpPr>
        <p:spPr bwMode="auto">
          <a:xfrm flipV="1">
            <a:off x="6550025" y="5384800"/>
            <a:ext cx="558800" cy="228600"/>
          </a:xfrm>
          <a:prstGeom prst="straightConnector1">
            <a:avLst/>
          </a:prstGeom>
          <a:noFill/>
          <a:ln w="28575">
            <a:solidFill>
              <a:schemeClr val="tx1"/>
            </a:solidFill>
            <a:round/>
            <a:headEnd/>
            <a:tailEnd type="triangle" w="med" len="med"/>
          </a:ln>
        </p:spPr>
      </p:cxnSp>
      <p:cxnSp>
        <p:nvCxnSpPr>
          <p:cNvPr id="6167" name="AutoShape 21"/>
          <p:cNvCxnSpPr>
            <a:cxnSpLocks noChangeShapeType="1"/>
            <a:stCxn id="6160" idx="3"/>
            <a:endCxn id="6164" idx="1"/>
          </p:cNvCxnSpPr>
          <p:nvPr/>
        </p:nvCxnSpPr>
        <p:spPr bwMode="auto">
          <a:xfrm>
            <a:off x="6550025" y="5613400"/>
            <a:ext cx="558800" cy="152400"/>
          </a:xfrm>
          <a:prstGeom prst="straightConnector1">
            <a:avLst/>
          </a:prstGeom>
          <a:noFill/>
          <a:ln w="28575">
            <a:solidFill>
              <a:schemeClr val="tx1"/>
            </a:solidFill>
            <a:round/>
            <a:headEnd/>
            <a:tailEnd type="triangle" w="med" len="med"/>
          </a:ln>
        </p:spPr>
      </p:cxnSp>
      <p:sp>
        <p:nvSpPr>
          <p:cNvPr id="6168" name="Rectangle 18"/>
          <p:cNvSpPr>
            <a:spLocks noChangeArrowheads="1"/>
          </p:cNvSpPr>
          <p:nvPr/>
        </p:nvSpPr>
        <p:spPr bwMode="auto">
          <a:xfrm>
            <a:off x="7123113" y="5965825"/>
            <a:ext cx="936625" cy="360363"/>
          </a:xfrm>
          <a:prstGeom prst="rect">
            <a:avLst/>
          </a:prstGeom>
          <a:solidFill>
            <a:srgbClr val="FFCC99"/>
          </a:solidFill>
          <a:ln w="28575">
            <a:solidFill>
              <a:schemeClr val="tx1"/>
            </a:solidFill>
            <a:miter lim="800000"/>
            <a:headEnd/>
            <a:tailEnd/>
          </a:ln>
        </p:spPr>
        <p:txBody>
          <a:bodyPr wrap="none" anchor="ctr"/>
          <a:lstStyle/>
          <a:p>
            <a:r>
              <a:rPr lang="en-US" b="1" dirty="0"/>
              <a:t>Turing</a:t>
            </a:r>
          </a:p>
        </p:txBody>
      </p:sp>
      <p:cxnSp>
        <p:nvCxnSpPr>
          <p:cNvPr id="6169" name="AutoShape 21"/>
          <p:cNvCxnSpPr>
            <a:cxnSpLocks noChangeShapeType="1"/>
            <a:stCxn id="6160" idx="3"/>
            <a:endCxn id="6168" idx="1"/>
          </p:cNvCxnSpPr>
          <p:nvPr/>
        </p:nvCxnSpPr>
        <p:spPr bwMode="auto">
          <a:xfrm>
            <a:off x="6550025" y="5613400"/>
            <a:ext cx="558800" cy="533400"/>
          </a:xfrm>
          <a:prstGeom prst="straightConnector1">
            <a:avLst/>
          </a:prstGeom>
          <a:noFill/>
          <a:ln w="28575">
            <a:solidFill>
              <a:schemeClr val="tx1"/>
            </a:solidFill>
            <a:round/>
            <a:headEnd/>
            <a:tailEnd type="triangle" w="med" len="med"/>
          </a:ln>
        </p:spPr>
      </p:cxnSp>
      <p:sp>
        <p:nvSpPr>
          <p:cNvPr id="26" name="Date Placeholder 25"/>
          <p:cNvSpPr>
            <a:spLocks noGrp="1"/>
          </p:cNvSpPr>
          <p:nvPr>
            <p:ph type="dt" sz="half" idx="10"/>
          </p:nvPr>
        </p:nvSpPr>
        <p:spPr/>
        <p:txBody>
          <a:bodyPr/>
          <a:lstStyle/>
          <a:p>
            <a:pPr>
              <a:defRPr/>
            </a:pPr>
            <a:r>
              <a:rPr lang="en-US"/>
              <a:t>December 2012</a:t>
            </a:r>
          </a:p>
        </p:txBody>
      </p:sp>
      <p:sp>
        <p:nvSpPr>
          <p:cNvPr id="27" name="Slide Number Placeholder 26"/>
          <p:cNvSpPr>
            <a:spLocks noGrp="1"/>
          </p:cNvSpPr>
          <p:nvPr>
            <p:ph type="sldNum" sz="quarter" idx="12"/>
          </p:nvPr>
        </p:nvSpPr>
        <p:spPr/>
        <p:txBody>
          <a:bodyPr/>
          <a:lstStyle/>
          <a:p>
            <a:pPr>
              <a:defRPr/>
            </a:pPr>
            <a:r>
              <a:rPr lang="en-US"/>
              <a:t>2.</a:t>
            </a:r>
            <a:fld id="{6C398207-447F-4747-951E-70F846834FCE}" type="slidenum">
              <a:rPr lang="en-US" smtClean="0"/>
              <a:pPr>
                <a:defRPr/>
              </a:pPr>
              <a:t>20</a:t>
            </a:fld>
            <a:endParaRPr lang="en-US" dirty="0"/>
          </a:p>
        </p:txBody>
      </p:sp>
      <p:sp>
        <p:nvSpPr>
          <p:cNvPr id="28" name="Footer Placeholder 27"/>
          <p:cNvSpPr>
            <a:spLocks noGrp="1"/>
          </p:cNvSpPr>
          <p:nvPr>
            <p:ph type="ftr" sz="quarter" idx="11"/>
          </p:nvPr>
        </p:nvSpPr>
        <p:spPr/>
        <p:txBody>
          <a:bodyPr/>
          <a:lstStyle/>
          <a:p>
            <a:pPr>
              <a:defRPr/>
            </a:pPr>
            <a:r>
              <a:rPr lang="pt-BR"/>
              <a:t>GPGPU-Sim Tutorial (MICRO 2012) 2: GPGPU-Sim Overview</a:t>
            </a:r>
            <a:endParaRPr lang="en-US" dirty="0"/>
          </a:p>
        </p:txBody>
      </p:sp>
    </p:spTree>
    <p:extLst>
      <p:ext uri="{BB962C8B-B14F-4D97-AF65-F5344CB8AC3E}">
        <p14:creationId xmlns:p14="http://schemas.microsoft.com/office/powerpoint/2010/main" val="2154957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457200" y="0"/>
            <a:ext cx="8229600" cy="1143000"/>
          </a:xfrm>
        </p:spPr>
        <p:txBody>
          <a:bodyPr/>
          <a:lstStyle/>
          <a:p>
            <a:pPr eaLnBrk="1" hangingPunct="1"/>
            <a:r>
              <a:rPr lang="en-US" dirty="0"/>
              <a:t>Functional Model (SASS)</a:t>
            </a:r>
          </a:p>
        </p:txBody>
      </p:sp>
      <p:sp>
        <p:nvSpPr>
          <p:cNvPr id="8198" name="Rectangle 3"/>
          <p:cNvSpPr>
            <a:spLocks noGrp="1" noChangeArrowheads="1"/>
          </p:cNvSpPr>
          <p:nvPr>
            <p:ph type="body" idx="1"/>
          </p:nvPr>
        </p:nvSpPr>
        <p:spPr>
          <a:xfrm>
            <a:off x="457200" y="1371600"/>
            <a:ext cx="8229600" cy="4648200"/>
          </a:xfrm>
        </p:spPr>
        <p:txBody>
          <a:bodyPr>
            <a:normAutofit fontScale="85000" lnSpcReduction="20000"/>
          </a:bodyPr>
          <a:lstStyle/>
          <a:p>
            <a:pPr eaLnBrk="1" hangingPunct="1"/>
            <a:r>
              <a:rPr lang="en-US" dirty="0"/>
              <a:t>SASS = Native ISA for </a:t>
            </a:r>
            <a:r>
              <a:rPr lang="en-US" dirty="0" err="1"/>
              <a:t>Nvidia</a:t>
            </a:r>
            <a:r>
              <a:rPr lang="en-US" dirty="0"/>
              <a:t> GPUs</a:t>
            </a:r>
          </a:p>
          <a:p>
            <a:pPr lvl="1" eaLnBrk="1" hangingPunct="1"/>
            <a:r>
              <a:rPr lang="en-US" dirty="0"/>
              <a:t>Better correlation with HW GPU</a:t>
            </a:r>
          </a:p>
          <a:p>
            <a:pPr lvl="1" eaLnBrk="1" hangingPunct="1"/>
            <a:r>
              <a:rPr lang="en-US" dirty="0"/>
              <a:t>“SASS” is what NVIDIA’s </a:t>
            </a:r>
            <a:r>
              <a:rPr lang="en-US" dirty="0" err="1"/>
              <a:t>cuobjdump</a:t>
            </a:r>
            <a:r>
              <a:rPr lang="en-US" dirty="0"/>
              <a:t> calls it – note some NVIDIA SM architects are unaware of this </a:t>
            </a:r>
            <a:r>
              <a:rPr lang="en-US" dirty="0" err="1">
                <a:sym typeface="Wingdings"/>
              </a:rPr>
              <a:t></a:t>
            </a:r>
            <a:endParaRPr lang="en-US" dirty="0"/>
          </a:p>
          <a:p>
            <a:pPr eaLnBrk="1" hangingPunct="1"/>
            <a:r>
              <a:rPr lang="en-US" dirty="0"/>
              <a:t>Scalar ISA</a:t>
            </a:r>
          </a:p>
          <a:p>
            <a:pPr eaLnBrk="1" hangingPunct="1"/>
            <a:r>
              <a:rPr lang="en-US" dirty="0"/>
              <a:t>For simplicity GPGPU-</a:t>
            </a:r>
            <a:r>
              <a:rPr lang="en-US" dirty="0" err="1"/>
              <a:t>Sim</a:t>
            </a:r>
            <a:r>
              <a:rPr lang="en-US" dirty="0"/>
              <a:t> uses assembly syntax that can represent both SASS and PTX. Called </a:t>
            </a:r>
            <a:r>
              <a:rPr lang="en-US" dirty="0" err="1"/>
              <a:t>PTXPlus</a:t>
            </a:r>
            <a:r>
              <a:rPr lang="en-US" dirty="0"/>
              <a:t>.</a:t>
            </a:r>
          </a:p>
          <a:p>
            <a:pPr eaLnBrk="1" hangingPunct="1"/>
            <a:endParaRPr lang="en-US" dirty="0"/>
          </a:p>
          <a:p>
            <a:pPr eaLnBrk="1" hangingPunct="1"/>
            <a:endParaRPr lang="en-US" dirty="0"/>
          </a:p>
          <a:p>
            <a:pPr eaLnBrk="1" hangingPunct="1"/>
            <a:endParaRPr lang="en-US" dirty="0"/>
          </a:p>
          <a:p>
            <a:pPr eaLnBrk="1" hangingPunct="1"/>
            <a:r>
              <a:rPr lang="en-US" dirty="0"/>
              <a:t>SASS mapped 1:1 into </a:t>
            </a:r>
            <a:r>
              <a:rPr lang="en-US" dirty="0" err="1"/>
              <a:t>PTXPlus</a:t>
            </a:r>
            <a:r>
              <a:rPr lang="en-US" dirty="0"/>
              <a:t> instructions.</a:t>
            </a:r>
          </a:p>
          <a:p>
            <a:pPr lvl="1" eaLnBrk="1" hangingPunct="1"/>
            <a:endParaRPr lang="en-US" dirty="0"/>
          </a:p>
        </p:txBody>
      </p:sp>
      <p:sp>
        <p:nvSpPr>
          <p:cNvPr id="8199" name="Rectangle 4"/>
          <p:cNvSpPr>
            <a:spLocks noChangeArrowheads="1"/>
          </p:cNvSpPr>
          <p:nvPr/>
        </p:nvSpPr>
        <p:spPr bwMode="auto">
          <a:xfrm>
            <a:off x="1066800" y="4114800"/>
            <a:ext cx="1371600" cy="990600"/>
          </a:xfrm>
          <a:prstGeom prst="rect">
            <a:avLst/>
          </a:prstGeom>
          <a:solidFill>
            <a:srgbClr val="FFFF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b="1"/>
              <a:t>CUDA</a:t>
            </a:r>
          </a:p>
          <a:p>
            <a:pPr algn="ctr">
              <a:defRPr/>
            </a:pPr>
            <a:r>
              <a:rPr lang="en-US" b="1"/>
              <a:t>Executable</a:t>
            </a:r>
          </a:p>
        </p:txBody>
      </p:sp>
      <p:sp>
        <p:nvSpPr>
          <p:cNvPr id="8200" name="AutoShape 6"/>
          <p:cNvSpPr>
            <a:spLocks noChangeArrowheads="1"/>
          </p:cNvSpPr>
          <p:nvPr/>
        </p:nvSpPr>
        <p:spPr bwMode="auto">
          <a:xfrm>
            <a:off x="2514600" y="4267200"/>
            <a:ext cx="1371600" cy="609600"/>
          </a:xfrm>
          <a:prstGeom prst="rightArrow">
            <a:avLst>
              <a:gd name="adj1" fmla="val 50000"/>
              <a:gd name="adj2" fmla="val 56250"/>
            </a:avLst>
          </a:prstGeom>
          <a:solidFill>
            <a:schemeClr val="accent2"/>
          </a:solidFill>
          <a:ln w="9525">
            <a:noFill/>
            <a:miter lim="800000"/>
            <a:headEnd/>
            <a:tailEnd/>
          </a:ln>
        </p:spPr>
        <p:txBody>
          <a:bodyPr wrap="none" anchor="ctr"/>
          <a:lstStyle/>
          <a:p>
            <a:r>
              <a:rPr lang="en-US">
                <a:solidFill>
                  <a:schemeClr val="bg1"/>
                </a:solidFill>
              </a:rPr>
              <a:t>cuobjdump</a:t>
            </a:r>
          </a:p>
        </p:txBody>
      </p:sp>
      <p:sp>
        <p:nvSpPr>
          <p:cNvPr id="8201" name="Rectangle 7"/>
          <p:cNvSpPr>
            <a:spLocks noChangeArrowheads="1"/>
          </p:cNvSpPr>
          <p:nvPr/>
        </p:nvSpPr>
        <p:spPr bwMode="auto">
          <a:xfrm>
            <a:off x="3962400" y="4267200"/>
            <a:ext cx="990600" cy="685800"/>
          </a:xfrm>
          <a:prstGeom prst="rect">
            <a:avLst/>
          </a:prstGeom>
          <a:solidFill>
            <a:srgbClr val="C5E2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b="1"/>
              <a:t>SASS</a:t>
            </a:r>
          </a:p>
        </p:txBody>
      </p:sp>
      <p:sp>
        <p:nvSpPr>
          <p:cNvPr id="8202" name="AutoShape 8"/>
          <p:cNvSpPr>
            <a:spLocks noChangeArrowheads="1"/>
          </p:cNvSpPr>
          <p:nvPr/>
        </p:nvSpPr>
        <p:spPr bwMode="auto">
          <a:xfrm>
            <a:off x="5029200" y="4267200"/>
            <a:ext cx="1371600" cy="609600"/>
          </a:xfrm>
          <a:prstGeom prst="rightArrow">
            <a:avLst>
              <a:gd name="adj1" fmla="val 50000"/>
              <a:gd name="adj2" fmla="val 56250"/>
            </a:avLst>
          </a:prstGeom>
          <a:solidFill>
            <a:schemeClr val="accent2"/>
          </a:solidFill>
          <a:ln w="9525">
            <a:noFill/>
            <a:miter lim="800000"/>
            <a:headEnd/>
            <a:tailEnd/>
          </a:ln>
        </p:spPr>
        <p:txBody>
          <a:bodyPr wrap="none" anchor="ctr"/>
          <a:lstStyle/>
          <a:p>
            <a:r>
              <a:rPr lang="en-US">
                <a:solidFill>
                  <a:schemeClr val="bg1"/>
                </a:solidFill>
              </a:rPr>
              <a:t>conversion</a:t>
            </a:r>
          </a:p>
        </p:txBody>
      </p:sp>
      <p:sp>
        <p:nvSpPr>
          <p:cNvPr id="8203" name="Rectangle 9"/>
          <p:cNvSpPr>
            <a:spLocks noChangeArrowheads="1"/>
          </p:cNvSpPr>
          <p:nvPr/>
        </p:nvSpPr>
        <p:spPr bwMode="auto">
          <a:xfrm>
            <a:off x="6477000" y="4267200"/>
            <a:ext cx="990600" cy="685800"/>
          </a:xfrm>
          <a:prstGeom prst="rect">
            <a:avLst/>
          </a:prstGeom>
          <a:solidFill>
            <a:srgbClr val="C5E2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b="1"/>
              <a:t>PTXPlus</a:t>
            </a:r>
          </a:p>
        </p:txBody>
      </p:sp>
      <p:sp>
        <p:nvSpPr>
          <p:cNvPr id="12" name="Date Placeholder 11"/>
          <p:cNvSpPr>
            <a:spLocks noGrp="1"/>
          </p:cNvSpPr>
          <p:nvPr>
            <p:ph type="dt" sz="half" idx="10"/>
          </p:nvPr>
        </p:nvSpPr>
        <p:spPr/>
        <p:txBody>
          <a:bodyPr/>
          <a:lstStyle/>
          <a:p>
            <a:pPr>
              <a:defRPr/>
            </a:pPr>
            <a:r>
              <a:rPr lang="en-US"/>
              <a:t>December 2012</a:t>
            </a:r>
          </a:p>
        </p:txBody>
      </p:sp>
      <p:sp>
        <p:nvSpPr>
          <p:cNvPr id="13" name="Slide Number Placeholder 12"/>
          <p:cNvSpPr>
            <a:spLocks noGrp="1"/>
          </p:cNvSpPr>
          <p:nvPr>
            <p:ph type="sldNum" sz="quarter" idx="12"/>
          </p:nvPr>
        </p:nvSpPr>
        <p:spPr/>
        <p:txBody>
          <a:bodyPr/>
          <a:lstStyle/>
          <a:p>
            <a:pPr>
              <a:defRPr/>
            </a:pPr>
            <a:r>
              <a:rPr lang="en-US"/>
              <a:t>2.</a:t>
            </a:r>
            <a:fld id="{6C398207-447F-4747-951E-70F846834FCE}" type="slidenum">
              <a:rPr lang="en-US" smtClean="0"/>
              <a:pPr>
                <a:defRPr/>
              </a:pPr>
              <a:t>21</a:t>
            </a:fld>
            <a:endParaRPr lang="en-US" dirty="0"/>
          </a:p>
        </p:txBody>
      </p:sp>
      <p:sp>
        <p:nvSpPr>
          <p:cNvPr id="14" name="Footer Placeholder 13"/>
          <p:cNvSpPr>
            <a:spLocks noGrp="1"/>
          </p:cNvSpPr>
          <p:nvPr>
            <p:ph type="ftr" sz="quarter" idx="11"/>
          </p:nvPr>
        </p:nvSpPr>
        <p:spPr/>
        <p:txBody>
          <a:bodyPr/>
          <a:lstStyle/>
          <a:p>
            <a:pPr>
              <a:defRPr/>
            </a:pPr>
            <a:r>
              <a:rPr lang="pt-BR"/>
              <a:t>GPGPU-Sim Tutorial (MICRO 2012) 2: GPGPU-Sim Overview</a:t>
            </a:r>
            <a:endParaRPr lang="en-US" dirty="0"/>
          </a:p>
        </p:txBody>
      </p:sp>
    </p:spTree>
    <p:extLst>
      <p:ext uri="{BB962C8B-B14F-4D97-AF65-F5344CB8AC3E}">
        <p14:creationId xmlns:p14="http://schemas.microsoft.com/office/powerpoint/2010/main" val="204936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0"/>
            <a:ext cx="8229600" cy="1143000"/>
          </a:xfrm>
        </p:spPr>
        <p:txBody>
          <a:bodyPr/>
          <a:lstStyle/>
          <a:p>
            <a:pPr eaLnBrk="1" hangingPunct="1"/>
            <a:r>
              <a:rPr lang="en-US" dirty="0"/>
              <a:t>When to use </a:t>
            </a:r>
            <a:r>
              <a:rPr lang="en-US" dirty="0" err="1"/>
              <a:t>PTXPlus</a:t>
            </a:r>
            <a:r>
              <a:rPr lang="en-US" dirty="0"/>
              <a:t>?</a:t>
            </a:r>
          </a:p>
        </p:txBody>
      </p:sp>
      <p:sp>
        <p:nvSpPr>
          <p:cNvPr id="9222" name="Rectangle 3"/>
          <p:cNvSpPr>
            <a:spLocks noGrp="1" noChangeArrowheads="1"/>
          </p:cNvSpPr>
          <p:nvPr>
            <p:ph type="body" idx="1"/>
          </p:nvPr>
        </p:nvSpPr>
        <p:spPr>
          <a:xfrm>
            <a:off x="304800" y="1319212"/>
            <a:ext cx="8534400" cy="5257800"/>
          </a:xfrm>
        </p:spPr>
        <p:txBody>
          <a:bodyPr>
            <a:noAutofit/>
          </a:bodyPr>
          <a:lstStyle/>
          <a:p>
            <a:pPr eaLnBrk="1" hangingPunct="1"/>
            <a:r>
              <a:rPr lang="en-US" sz="2000" dirty="0" err="1"/>
              <a:t>PTXPlus</a:t>
            </a:r>
            <a:r>
              <a:rPr lang="en-US" sz="2000" dirty="0"/>
              <a:t> support is a bit dated right now (GT200 SASS).  Functional correctness has been verified with shortened versions of </a:t>
            </a:r>
            <a:r>
              <a:rPr lang="en-US" sz="2000" dirty="0" err="1"/>
              <a:t>Rodinia</a:t>
            </a:r>
            <a:r>
              <a:rPr lang="en-US" sz="2000" dirty="0"/>
              <a:t> benchmarks extended by our group to include correctness checking code.</a:t>
            </a:r>
          </a:p>
          <a:p>
            <a:pPr eaLnBrk="1" hangingPunct="1"/>
            <a:r>
              <a:rPr lang="en-US" sz="2000" dirty="0"/>
              <a:t>If you want to modify ISA then likely PTX is better option (NVIDIA now makes PTX front end available in LLVM and did so previously using Open64)</a:t>
            </a:r>
          </a:p>
          <a:p>
            <a:pPr eaLnBrk="1" hangingPunct="1"/>
            <a:r>
              <a:rPr lang="en-US" sz="2000" dirty="0"/>
              <a:t>If mechanism you study is sensitive to instruction scheduling: </a:t>
            </a:r>
          </a:p>
          <a:p>
            <a:pPr lvl="1" eaLnBrk="1" hangingPunct="1"/>
            <a:r>
              <a:rPr lang="en-US" sz="1600" dirty="0" err="1">
                <a:latin typeface="Courier New" pitchFamily="49" charset="0"/>
                <a:cs typeface="Courier New" pitchFamily="49" charset="0"/>
              </a:rPr>
              <a:t>ptxas</a:t>
            </a:r>
            <a:r>
              <a:rPr lang="en-US" sz="1600" dirty="0"/>
              <a:t> </a:t>
            </a:r>
            <a:r>
              <a:rPr lang="en-US" sz="1800" dirty="0"/>
              <a:t>reschedules instructions after converting PTX to SASS to increase computation-memory overlap. </a:t>
            </a:r>
          </a:p>
          <a:p>
            <a:pPr lvl="1" eaLnBrk="1" hangingPunct="1"/>
            <a:r>
              <a:rPr lang="en-US" sz="1800" dirty="0"/>
              <a:t>It also converts short branches into predicated instructions.  </a:t>
            </a:r>
          </a:p>
          <a:p>
            <a:pPr lvl="1" eaLnBrk="1" hangingPunct="1"/>
            <a:r>
              <a:rPr lang="en-US" sz="1800" dirty="0"/>
              <a:t>In SASS (for Quadro FX 5800), shared memory and constant memory can be accessed directly as an operand of an instruction.   Not necessarily true on later architectures.</a:t>
            </a:r>
          </a:p>
          <a:p>
            <a:pPr lvl="1" eaLnBrk="1" hangingPunct="1"/>
            <a:endParaRPr lang="en-US" sz="1800" dirty="0"/>
          </a:p>
          <a:p>
            <a:pPr eaLnBrk="1" hangingPunct="1"/>
            <a:endParaRPr lang="en-US" sz="2000" dirty="0"/>
          </a:p>
        </p:txBody>
      </p:sp>
      <p:sp>
        <p:nvSpPr>
          <p:cNvPr id="7" name="Date Placeholder 6"/>
          <p:cNvSpPr>
            <a:spLocks noGrp="1"/>
          </p:cNvSpPr>
          <p:nvPr>
            <p:ph type="dt" sz="half" idx="10"/>
          </p:nvPr>
        </p:nvSpPr>
        <p:spPr/>
        <p:txBody>
          <a:bodyPr/>
          <a:lstStyle/>
          <a:p>
            <a:pPr>
              <a:defRPr/>
            </a:pPr>
            <a:r>
              <a:rPr lang="en-US"/>
              <a:t>December 2012</a:t>
            </a:r>
          </a:p>
        </p:txBody>
      </p:sp>
      <p:sp>
        <p:nvSpPr>
          <p:cNvPr id="8" name="Slide Number Placeholder 7"/>
          <p:cNvSpPr>
            <a:spLocks noGrp="1"/>
          </p:cNvSpPr>
          <p:nvPr>
            <p:ph type="sldNum" sz="quarter" idx="12"/>
          </p:nvPr>
        </p:nvSpPr>
        <p:spPr/>
        <p:txBody>
          <a:bodyPr/>
          <a:lstStyle/>
          <a:p>
            <a:pPr>
              <a:defRPr/>
            </a:pPr>
            <a:r>
              <a:rPr lang="en-US"/>
              <a:t>2.</a:t>
            </a:r>
            <a:fld id="{6C398207-447F-4747-951E-70F846834FCE}" type="slidenum">
              <a:rPr lang="en-US" smtClean="0"/>
              <a:pPr>
                <a:defRPr/>
              </a:pPr>
              <a:t>22</a:t>
            </a:fld>
            <a:endParaRPr lang="en-US" dirty="0"/>
          </a:p>
        </p:txBody>
      </p:sp>
      <p:sp>
        <p:nvSpPr>
          <p:cNvPr id="9" name="Footer Placeholder 8"/>
          <p:cNvSpPr>
            <a:spLocks noGrp="1"/>
          </p:cNvSpPr>
          <p:nvPr>
            <p:ph type="ftr" sz="quarter" idx="11"/>
          </p:nvPr>
        </p:nvSpPr>
        <p:spPr/>
        <p:txBody>
          <a:bodyPr/>
          <a:lstStyle/>
          <a:p>
            <a:pPr>
              <a:defRPr/>
            </a:pPr>
            <a:r>
              <a:rPr lang="pt-BR"/>
              <a:t>GPGPU-Sim Tutorial (MICRO 2012) 2: GPGPU-Sim Overview</a:t>
            </a:r>
            <a:endParaRPr lang="en-US" dirty="0"/>
          </a:p>
        </p:txBody>
      </p:sp>
    </p:spTree>
    <p:extLst>
      <p:ext uri="{BB962C8B-B14F-4D97-AF65-F5344CB8AC3E}">
        <p14:creationId xmlns:p14="http://schemas.microsoft.com/office/powerpoint/2010/main" val="3687088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itle 1"/>
          <p:cNvSpPr>
            <a:spLocks noGrp="1"/>
          </p:cNvSpPr>
          <p:nvPr>
            <p:ph type="title" idx="4294967295"/>
          </p:nvPr>
        </p:nvSpPr>
        <p:spPr>
          <a:xfrm>
            <a:off x="457200" y="0"/>
            <a:ext cx="8229600" cy="1143000"/>
          </a:xfrm>
        </p:spPr>
        <p:txBody>
          <a:bodyPr>
            <a:normAutofit fontScale="90000"/>
          </a:bodyPr>
          <a:lstStyle/>
          <a:p>
            <a:pPr eaLnBrk="1" hangingPunct="1"/>
            <a:r>
              <a:rPr lang="en-CA" sz="3600">
                <a:solidFill>
                  <a:srgbClr val="000000"/>
                </a:solidFill>
              </a:rPr>
              <a:t>Timing Model for </a:t>
            </a:r>
            <a:br>
              <a:rPr lang="en-CA" sz="3600">
                <a:solidFill>
                  <a:srgbClr val="000000"/>
                </a:solidFill>
              </a:rPr>
            </a:br>
            <a:r>
              <a:rPr lang="en-CA" sz="3600">
                <a:solidFill>
                  <a:srgbClr val="000000"/>
                </a:solidFill>
              </a:rPr>
              <a:t>Compute Parts of a GPU</a:t>
            </a:r>
            <a:endParaRPr lang="en-CA" sz="3600">
              <a:solidFill>
                <a:srgbClr val="000000"/>
              </a:solidFill>
              <a:latin typeface="Times New Roman" pitchFamily="18" charset="0"/>
            </a:endParaRPr>
          </a:p>
        </p:txBody>
      </p:sp>
      <p:sp>
        <p:nvSpPr>
          <p:cNvPr id="10246" name="Text Placeholder 2"/>
          <p:cNvSpPr>
            <a:spLocks noGrp="1"/>
          </p:cNvSpPr>
          <p:nvPr>
            <p:ph type="body" idx="4294967295"/>
          </p:nvPr>
        </p:nvSpPr>
        <p:spPr>
          <a:xfrm>
            <a:off x="152400" y="1752600"/>
            <a:ext cx="8915400" cy="4525963"/>
          </a:xfrm>
        </p:spPr>
        <p:txBody>
          <a:bodyPr/>
          <a:lstStyle/>
          <a:p>
            <a:pPr eaLnBrk="1" hangingPunct="1"/>
            <a:r>
              <a:rPr lang="en-US" sz="2800">
                <a:solidFill>
                  <a:srgbClr val="000000"/>
                </a:solidFill>
              </a:rPr>
              <a:t>GPGPU-Sim models timing for:</a:t>
            </a:r>
          </a:p>
          <a:p>
            <a:pPr lvl="1" eaLnBrk="1" hangingPunct="1"/>
            <a:r>
              <a:rPr lang="en-US" sz="2400">
                <a:solidFill>
                  <a:srgbClr val="000000"/>
                </a:solidFill>
              </a:rPr>
              <a:t>SIMT Core (SM, SIMD Unit)</a:t>
            </a:r>
          </a:p>
          <a:p>
            <a:pPr lvl="1" eaLnBrk="1" hangingPunct="1"/>
            <a:r>
              <a:rPr lang="en-US" sz="2400">
                <a:solidFill>
                  <a:srgbClr val="000000"/>
                </a:solidFill>
              </a:rPr>
              <a:t>Caches (Texture, Constant, …)</a:t>
            </a:r>
          </a:p>
          <a:p>
            <a:pPr lvl="1" eaLnBrk="1" hangingPunct="1"/>
            <a:r>
              <a:rPr lang="en-US" sz="2400">
                <a:solidFill>
                  <a:srgbClr val="000000"/>
                </a:solidFill>
              </a:rPr>
              <a:t>Interconnection Network</a:t>
            </a:r>
          </a:p>
          <a:p>
            <a:pPr lvl="1" eaLnBrk="1" hangingPunct="1"/>
            <a:r>
              <a:rPr lang="en-US" sz="2400">
                <a:solidFill>
                  <a:srgbClr val="000000"/>
                </a:solidFill>
              </a:rPr>
              <a:t>Memory Partition</a:t>
            </a:r>
          </a:p>
          <a:p>
            <a:pPr lvl="1" eaLnBrk="1" hangingPunct="1"/>
            <a:r>
              <a:rPr lang="en-US" sz="2400">
                <a:solidFill>
                  <a:srgbClr val="000000"/>
                </a:solidFill>
              </a:rPr>
              <a:t>Graphics DRAM</a:t>
            </a:r>
          </a:p>
          <a:p>
            <a:pPr eaLnBrk="1" hangingPunct="1"/>
            <a:r>
              <a:rPr lang="en-US" sz="2800">
                <a:solidFill>
                  <a:srgbClr val="000000"/>
                </a:solidFill>
              </a:rPr>
              <a:t>It </a:t>
            </a:r>
            <a:r>
              <a:rPr lang="en-US" sz="2800" u="sng">
                <a:solidFill>
                  <a:srgbClr val="000000"/>
                </a:solidFill>
              </a:rPr>
              <a:t>does NOT</a:t>
            </a:r>
            <a:r>
              <a:rPr lang="en-US" sz="2800">
                <a:solidFill>
                  <a:srgbClr val="000000"/>
                </a:solidFill>
              </a:rPr>
              <a:t> model timing for:</a:t>
            </a:r>
          </a:p>
          <a:p>
            <a:pPr lvl="1" eaLnBrk="1" hangingPunct="1"/>
            <a:r>
              <a:rPr lang="en-US" sz="2400">
                <a:solidFill>
                  <a:srgbClr val="000000"/>
                </a:solidFill>
              </a:rPr>
              <a:t>CPU, PCIe </a:t>
            </a:r>
          </a:p>
          <a:p>
            <a:pPr lvl="1" eaLnBrk="1" hangingPunct="1"/>
            <a:r>
              <a:rPr lang="en-US" sz="2400">
                <a:solidFill>
                  <a:srgbClr val="000000"/>
                </a:solidFill>
              </a:rPr>
              <a:t>Graphics Specific HW (Rasterizer, Clipping, Display… etc.)</a:t>
            </a:r>
          </a:p>
        </p:txBody>
      </p:sp>
      <p:sp>
        <p:nvSpPr>
          <p:cNvPr id="10247" name="Rectangle 4"/>
          <p:cNvSpPr>
            <a:spLocks noChangeArrowheads="1"/>
          </p:cNvSpPr>
          <p:nvPr/>
        </p:nvSpPr>
        <p:spPr bwMode="auto">
          <a:xfrm>
            <a:off x="5692775" y="2190750"/>
            <a:ext cx="3168650" cy="2089150"/>
          </a:xfrm>
          <a:prstGeom prst="rect">
            <a:avLst/>
          </a:prstGeom>
          <a:solidFill>
            <a:srgbClr val="CCECFF"/>
          </a:solidFill>
          <a:ln w="19050" algn="ctr">
            <a:solidFill>
              <a:schemeClr val="tx1"/>
            </a:solidFill>
            <a:miter lim="800000"/>
            <a:headEnd/>
            <a:tailEnd/>
          </a:ln>
        </p:spPr>
        <p:txBody>
          <a:bodyPr wrap="none"/>
          <a:lstStyle/>
          <a:p>
            <a:r>
              <a:rPr lang="en-US" b="1"/>
              <a:t>          GPU</a:t>
            </a:r>
          </a:p>
        </p:txBody>
      </p:sp>
      <p:sp>
        <p:nvSpPr>
          <p:cNvPr id="10248" name="Rectangle 5"/>
          <p:cNvSpPr>
            <a:spLocks noChangeArrowheads="1"/>
          </p:cNvSpPr>
          <p:nvPr/>
        </p:nvSpPr>
        <p:spPr bwMode="auto">
          <a:xfrm>
            <a:off x="6918325" y="3990975"/>
            <a:ext cx="574675" cy="287338"/>
          </a:xfrm>
          <a:prstGeom prst="rect">
            <a:avLst/>
          </a:prstGeom>
          <a:solidFill>
            <a:srgbClr val="99CCFF"/>
          </a:solidFill>
          <a:ln w="19050" algn="ctr">
            <a:solidFill>
              <a:schemeClr val="tx1"/>
            </a:solidFill>
            <a:miter lim="800000"/>
            <a:headEnd/>
            <a:tailEnd/>
          </a:ln>
        </p:spPr>
        <p:txBody>
          <a:bodyPr wrap="none" anchor="ctr"/>
          <a:lstStyle/>
          <a:p>
            <a:pPr algn="ctr"/>
            <a:r>
              <a:rPr lang="en-US" sz="1600"/>
              <a:t>PCIe</a:t>
            </a:r>
          </a:p>
        </p:txBody>
      </p:sp>
      <p:sp>
        <p:nvSpPr>
          <p:cNvPr id="10249" name="Rectangle 7"/>
          <p:cNvSpPr>
            <a:spLocks noChangeArrowheads="1"/>
          </p:cNvSpPr>
          <p:nvPr/>
        </p:nvSpPr>
        <p:spPr bwMode="auto">
          <a:xfrm>
            <a:off x="7061200" y="2335213"/>
            <a:ext cx="288925" cy="1368425"/>
          </a:xfrm>
          <a:prstGeom prst="rect">
            <a:avLst/>
          </a:prstGeom>
          <a:solidFill>
            <a:srgbClr val="CCFFCC"/>
          </a:solidFill>
          <a:ln w="19050" algn="ctr">
            <a:solidFill>
              <a:schemeClr val="tx1"/>
            </a:solidFill>
            <a:miter lim="800000"/>
            <a:headEnd/>
            <a:tailEnd/>
          </a:ln>
        </p:spPr>
        <p:txBody>
          <a:bodyPr vert="eaVert" wrap="none" anchor="ctr"/>
          <a:lstStyle/>
          <a:p>
            <a:r>
              <a:rPr lang="en-US"/>
              <a:t>Interconnect</a:t>
            </a:r>
          </a:p>
        </p:txBody>
      </p:sp>
      <p:grpSp>
        <p:nvGrpSpPr>
          <p:cNvPr id="10250" name="Group 11"/>
          <p:cNvGrpSpPr>
            <a:grpSpLocks/>
          </p:cNvGrpSpPr>
          <p:nvPr/>
        </p:nvGrpSpPr>
        <p:grpSpPr bwMode="auto">
          <a:xfrm>
            <a:off x="5903913" y="1574800"/>
            <a:ext cx="2886075" cy="1984375"/>
            <a:chOff x="3602" y="683"/>
            <a:chExt cx="1818" cy="1250"/>
          </a:xfrm>
        </p:grpSpPr>
        <p:sp>
          <p:nvSpPr>
            <p:cNvPr id="10273" name="Rectangle 6"/>
            <p:cNvSpPr>
              <a:spLocks noChangeArrowheads="1"/>
            </p:cNvSpPr>
            <p:nvPr/>
          </p:nvSpPr>
          <p:spPr bwMode="auto">
            <a:xfrm>
              <a:off x="3602" y="683"/>
              <a:ext cx="635" cy="226"/>
            </a:xfrm>
            <a:prstGeom prst="rect">
              <a:avLst/>
            </a:prstGeom>
            <a:solidFill>
              <a:srgbClr val="FFFF99"/>
            </a:solidFill>
            <a:ln w="19050" algn="ctr">
              <a:solidFill>
                <a:schemeClr val="tx1"/>
              </a:solidFill>
              <a:miter lim="800000"/>
              <a:headEnd/>
              <a:tailEnd/>
            </a:ln>
          </p:spPr>
          <p:txBody>
            <a:bodyPr wrap="none" anchor="ctr"/>
            <a:lstStyle/>
            <a:p>
              <a:endParaRPr lang="en-US"/>
            </a:p>
          </p:txBody>
        </p:sp>
        <p:sp>
          <p:nvSpPr>
            <p:cNvPr id="10274" name="Rectangle 8"/>
            <p:cNvSpPr>
              <a:spLocks noChangeArrowheads="1"/>
            </p:cNvSpPr>
            <p:nvPr/>
          </p:nvSpPr>
          <p:spPr bwMode="auto">
            <a:xfrm>
              <a:off x="3606" y="1706"/>
              <a:ext cx="635" cy="227"/>
            </a:xfrm>
            <a:prstGeom prst="rect">
              <a:avLst/>
            </a:prstGeom>
            <a:solidFill>
              <a:srgbClr val="FFFF99"/>
            </a:solidFill>
            <a:ln w="19050" algn="ctr">
              <a:solidFill>
                <a:schemeClr val="tx1"/>
              </a:solidFill>
              <a:miter lim="800000"/>
              <a:headEnd/>
              <a:tailEnd/>
            </a:ln>
          </p:spPr>
          <p:txBody>
            <a:bodyPr wrap="none" anchor="ctr"/>
            <a:lstStyle/>
            <a:p>
              <a:endParaRPr lang="en-US"/>
            </a:p>
          </p:txBody>
        </p:sp>
        <p:sp>
          <p:nvSpPr>
            <p:cNvPr id="10275" name="Rectangle 9"/>
            <p:cNvSpPr>
              <a:spLocks noChangeArrowheads="1"/>
            </p:cNvSpPr>
            <p:nvPr/>
          </p:nvSpPr>
          <p:spPr bwMode="auto">
            <a:xfrm>
              <a:off x="4785" y="1706"/>
              <a:ext cx="635" cy="227"/>
            </a:xfrm>
            <a:prstGeom prst="rect">
              <a:avLst/>
            </a:prstGeom>
            <a:solidFill>
              <a:srgbClr val="FFFF99"/>
            </a:solidFill>
            <a:ln w="19050" algn="ctr">
              <a:solidFill>
                <a:schemeClr val="tx1"/>
              </a:solidFill>
              <a:miter lim="800000"/>
              <a:headEnd/>
              <a:tailEnd/>
            </a:ln>
          </p:spPr>
          <p:txBody>
            <a:bodyPr wrap="none" anchor="ctr"/>
            <a:lstStyle/>
            <a:p>
              <a:endParaRPr lang="en-US"/>
            </a:p>
          </p:txBody>
        </p:sp>
        <p:sp>
          <p:nvSpPr>
            <p:cNvPr id="10276" name="Rectangle 10"/>
            <p:cNvSpPr>
              <a:spLocks noChangeArrowheads="1"/>
            </p:cNvSpPr>
            <p:nvPr/>
          </p:nvSpPr>
          <p:spPr bwMode="auto">
            <a:xfrm>
              <a:off x="4785" y="1344"/>
              <a:ext cx="635" cy="227"/>
            </a:xfrm>
            <a:prstGeom prst="rect">
              <a:avLst/>
            </a:prstGeom>
            <a:solidFill>
              <a:srgbClr val="FFFF99"/>
            </a:solidFill>
            <a:ln w="19050" algn="ctr">
              <a:solidFill>
                <a:schemeClr val="tx1"/>
              </a:solidFill>
              <a:miter lim="800000"/>
              <a:headEnd/>
              <a:tailEnd/>
            </a:ln>
          </p:spPr>
          <p:txBody>
            <a:bodyPr wrap="none" anchor="ctr"/>
            <a:lstStyle/>
            <a:p>
              <a:endParaRPr lang="en-US"/>
            </a:p>
          </p:txBody>
        </p:sp>
      </p:grpSp>
      <p:grpSp>
        <p:nvGrpSpPr>
          <p:cNvPr id="10251" name="Group 12"/>
          <p:cNvGrpSpPr>
            <a:grpSpLocks/>
          </p:cNvGrpSpPr>
          <p:nvPr/>
        </p:nvGrpSpPr>
        <p:grpSpPr bwMode="auto">
          <a:xfrm>
            <a:off x="5827713" y="1498600"/>
            <a:ext cx="2879725" cy="2001838"/>
            <a:chOff x="3606" y="672"/>
            <a:chExt cx="1814" cy="1261"/>
          </a:xfrm>
        </p:grpSpPr>
        <p:sp>
          <p:nvSpPr>
            <p:cNvPr id="10269" name="Rectangle 13"/>
            <p:cNvSpPr>
              <a:spLocks noChangeArrowheads="1"/>
            </p:cNvSpPr>
            <p:nvPr/>
          </p:nvSpPr>
          <p:spPr bwMode="auto">
            <a:xfrm>
              <a:off x="3606" y="672"/>
              <a:ext cx="635" cy="226"/>
            </a:xfrm>
            <a:prstGeom prst="rect">
              <a:avLst/>
            </a:prstGeom>
            <a:solidFill>
              <a:srgbClr val="FFFF99"/>
            </a:solidFill>
            <a:ln w="19050" algn="ctr">
              <a:solidFill>
                <a:schemeClr val="tx1"/>
              </a:solidFill>
              <a:miter lim="800000"/>
              <a:headEnd/>
              <a:tailEnd/>
            </a:ln>
          </p:spPr>
          <p:txBody>
            <a:bodyPr wrap="none" anchor="ctr"/>
            <a:lstStyle/>
            <a:p>
              <a:endParaRPr lang="en-US"/>
            </a:p>
          </p:txBody>
        </p:sp>
        <p:sp>
          <p:nvSpPr>
            <p:cNvPr id="10270" name="Rectangle 14"/>
            <p:cNvSpPr>
              <a:spLocks noChangeArrowheads="1"/>
            </p:cNvSpPr>
            <p:nvPr/>
          </p:nvSpPr>
          <p:spPr bwMode="auto">
            <a:xfrm>
              <a:off x="3606" y="1706"/>
              <a:ext cx="635" cy="227"/>
            </a:xfrm>
            <a:prstGeom prst="rect">
              <a:avLst/>
            </a:prstGeom>
            <a:solidFill>
              <a:srgbClr val="FFFF99"/>
            </a:solidFill>
            <a:ln w="19050" algn="ctr">
              <a:solidFill>
                <a:schemeClr val="tx1"/>
              </a:solidFill>
              <a:miter lim="800000"/>
              <a:headEnd/>
              <a:tailEnd/>
            </a:ln>
          </p:spPr>
          <p:txBody>
            <a:bodyPr wrap="none" anchor="ctr"/>
            <a:lstStyle/>
            <a:p>
              <a:endParaRPr lang="en-US"/>
            </a:p>
          </p:txBody>
        </p:sp>
        <p:sp>
          <p:nvSpPr>
            <p:cNvPr id="10271" name="Rectangle 15"/>
            <p:cNvSpPr>
              <a:spLocks noChangeArrowheads="1"/>
            </p:cNvSpPr>
            <p:nvPr/>
          </p:nvSpPr>
          <p:spPr bwMode="auto">
            <a:xfrm>
              <a:off x="4785" y="1706"/>
              <a:ext cx="635" cy="227"/>
            </a:xfrm>
            <a:prstGeom prst="rect">
              <a:avLst/>
            </a:prstGeom>
            <a:solidFill>
              <a:srgbClr val="FFFF99"/>
            </a:solidFill>
            <a:ln w="19050" algn="ctr">
              <a:solidFill>
                <a:schemeClr val="tx1"/>
              </a:solidFill>
              <a:miter lim="800000"/>
              <a:headEnd/>
              <a:tailEnd/>
            </a:ln>
          </p:spPr>
          <p:txBody>
            <a:bodyPr wrap="none" anchor="ctr"/>
            <a:lstStyle/>
            <a:p>
              <a:endParaRPr lang="en-US"/>
            </a:p>
          </p:txBody>
        </p:sp>
        <p:sp>
          <p:nvSpPr>
            <p:cNvPr id="10272" name="Rectangle 16"/>
            <p:cNvSpPr>
              <a:spLocks noChangeArrowheads="1"/>
            </p:cNvSpPr>
            <p:nvPr/>
          </p:nvSpPr>
          <p:spPr bwMode="auto">
            <a:xfrm>
              <a:off x="4785" y="1344"/>
              <a:ext cx="635" cy="227"/>
            </a:xfrm>
            <a:prstGeom prst="rect">
              <a:avLst/>
            </a:prstGeom>
            <a:solidFill>
              <a:srgbClr val="FFFF99"/>
            </a:solidFill>
            <a:ln w="19050" algn="ctr">
              <a:solidFill>
                <a:schemeClr val="tx1"/>
              </a:solidFill>
              <a:miter lim="800000"/>
              <a:headEnd/>
              <a:tailEnd/>
            </a:ln>
          </p:spPr>
          <p:txBody>
            <a:bodyPr wrap="none" anchor="ctr"/>
            <a:lstStyle/>
            <a:p>
              <a:endParaRPr lang="en-US"/>
            </a:p>
          </p:txBody>
        </p:sp>
      </p:grpSp>
      <p:grpSp>
        <p:nvGrpSpPr>
          <p:cNvPr id="10252" name="Group 37"/>
          <p:cNvGrpSpPr>
            <a:grpSpLocks/>
          </p:cNvGrpSpPr>
          <p:nvPr/>
        </p:nvGrpSpPr>
        <p:grpSpPr bwMode="auto">
          <a:xfrm>
            <a:off x="5751513" y="1422400"/>
            <a:ext cx="2879725" cy="2001838"/>
            <a:chOff x="3623" y="896"/>
            <a:chExt cx="1814" cy="1261"/>
          </a:xfrm>
        </p:grpSpPr>
        <p:sp>
          <p:nvSpPr>
            <p:cNvPr id="10265" name="Rectangle 18"/>
            <p:cNvSpPr>
              <a:spLocks noChangeArrowheads="1"/>
            </p:cNvSpPr>
            <p:nvPr/>
          </p:nvSpPr>
          <p:spPr bwMode="auto">
            <a:xfrm>
              <a:off x="3623" y="896"/>
              <a:ext cx="635" cy="226"/>
            </a:xfrm>
            <a:prstGeom prst="rect">
              <a:avLst/>
            </a:prstGeom>
            <a:solidFill>
              <a:srgbClr val="FFFF99"/>
            </a:solidFill>
            <a:ln w="19050" algn="ctr">
              <a:solidFill>
                <a:schemeClr val="tx1"/>
              </a:solidFill>
              <a:miter lim="800000"/>
              <a:headEnd/>
              <a:tailEnd/>
            </a:ln>
          </p:spPr>
          <p:txBody>
            <a:bodyPr wrap="none" anchor="ctr"/>
            <a:lstStyle/>
            <a:p>
              <a:r>
                <a:rPr lang="en-US" sz="1400"/>
                <a:t>Gfx DRAM</a:t>
              </a:r>
            </a:p>
          </p:txBody>
        </p:sp>
        <p:sp>
          <p:nvSpPr>
            <p:cNvPr id="10266" name="Rectangle 19"/>
            <p:cNvSpPr>
              <a:spLocks noChangeArrowheads="1"/>
            </p:cNvSpPr>
            <p:nvPr/>
          </p:nvSpPr>
          <p:spPr bwMode="auto">
            <a:xfrm>
              <a:off x="3623" y="1930"/>
              <a:ext cx="635" cy="227"/>
            </a:xfrm>
            <a:prstGeom prst="rect">
              <a:avLst/>
            </a:prstGeom>
            <a:solidFill>
              <a:srgbClr val="FFFF99"/>
            </a:solidFill>
            <a:ln w="19050" algn="ctr">
              <a:solidFill>
                <a:schemeClr val="tx1"/>
              </a:solidFill>
              <a:miter lim="800000"/>
              <a:headEnd/>
              <a:tailEnd/>
            </a:ln>
          </p:spPr>
          <p:txBody>
            <a:bodyPr wrap="none" anchor="ctr"/>
            <a:lstStyle/>
            <a:p>
              <a:pPr algn="ctr"/>
              <a:r>
                <a:rPr lang="en-US" sz="1600"/>
                <a:t>Mem Part.</a:t>
              </a:r>
            </a:p>
          </p:txBody>
        </p:sp>
        <p:sp>
          <p:nvSpPr>
            <p:cNvPr id="10267" name="Rectangle 20"/>
            <p:cNvSpPr>
              <a:spLocks noChangeArrowheads="1"/>
            </p:cNvSpPr>
            <p:nvPr/>
          </p:nvSpPr>
          <p:spPr bwMode="auto">
            <a:xfrm>
              <a:off x="4802" y="1930"/>
              <a:ext cx="635" cy="227"/>
            </a:xfrm>
            <a:prstGeom prst="rect">
              <a:avLst/>
            </a:prstGeom>
            <a:solidFill>
              <a:srgbClr val="FFFF99"/>
            </a:solidFill>
            <a:ln w="19050" algn="ctr">
              <a:solidFill>
                <a:schemeClr val="tx1"/>
              </a:solidFill>
              <a:miter lim="800000"/>
              <a:headEnd/>
              <a:tailEnd/>
            </a:ln>
          </p:spPr>
          <p:txBody>
            <a:bodyPr wrap="none" anchor="ctr"/>
            <a:lstStyle/>
            <a:p>
              <a:pPr algn="ctr"/>
              <a:r>
                <a:rPr lang="en-US" sz="1400"/>
                <a:t>SIMT Cores</a:t>
              </a:r>
            </a:p>
          </p:txBody>
        </p:sp>
        <p:sp>
          <p:nvSpPr>
            <p:cNvPr id="10268" name="Rectangle 21"/>
            <p:cNvSpPr>
              <a:spLocks noChangeArrowheads="1"/>
            </p:cNvSpPr>
            <p:nvPr/>
          </p:nvSpPr>
          <p:spPr bwMode="auto">
            <a:xfrm>
              <a:off x="4802" y="1568"/>
              <a:ext cx="635" cy="227"/>
            </a:xfrm>
            <a:prstGeom prst="rect">
              <a:avLst/>
            </a:prstGeom>
            <a:solidFill>
              <a:srgbClr val="FFFF99"/>
            </a:solidFill>
            <a:ln w="19050" algn="ctr">
              <a:solidFill>
                <a:schemeClr val="tx1"/>
              </a:solidFill>
              <a:miter lim="800000"/>
              <a:headEnd/>
              <a:tailEnd/>
            </a:ln>
          </p:spPr>
          <p:txBody>
            <a:bodyPr wrap="none" anchor="ctr"/>
            <a:lstStyle/>
            <a:p>
              <a:pPr algn="ctr"/>
              <a:r>
                <a:rPr lang="en-US"/>
                <a:t>Cache</a:t>
              </a:r>
            </a:p>
          </p:txBody>
        </p:sp>
      </p:grpSp>
      <p:cxnSp>
        <p:nvCxnSpPr>
          <p:cNvPr id="10253" name="AutoShape 22"/>
          <p:cNvCxnSpPr>
            <a:cxnSpLocks noChangeShapeType="1"/>
          </p:cNvCxnSpPr>
          <p:nvPr/>
        </p:nvCxnSpPr>
        <p:spPr bwMode="auto">
          <a:xfrm rot="16200000" flipH="1">
            <a:off x="5611812" y="2422526"/>
            <a:ext cx="1262063" cy="23812"/>
          </a:xfrm>
          <a:prstGeom prst="straightConnector1">
            <a:avLst/>
          </a:prstGeom>
          <a:noFill/>
          <a:ln w="19050">
            <a:solidFill>
              <a:schemeClr val="tx1"/>
            </a:solidFill>
            <a:round/>
            <a:headEnd type="triangle" w="med" len="med"/>
            <a:tailEnd type="triangle" w="med" len="med"/>
          </a:ln>
        </p:spPr>
      </p:cxnSp>
      <p:cxnSp>
        <p:nvCxnSpPr>
          <p:cNvPr id="10254" name="AutoShape 23"/>
          <p:cNvCxnSpPr>
            <a:cxnSpLocks noChangeShapeType="1"/>
          </p:cNvCxnSpPr>
          <p:nvPr/>
        </p:nvCxnSpPr>
        <p:spPr bwMode="auto">
          <a:xfrm rot="5400000">
            <a:off x="8020051" y="2955925"/>
            <a:ext cx="214312" cy="1587"/>
          </a:xfrm>
          <a:prstGeom prst="straightConnector1">
            <a:avLst/>
          </a:prstGeom>
          <a:noFill/>
          <a:ln w="19050">
            <a:solidFill>
              <a:schemeClr val="tx1"/>
            </a:solidFill>
            <a:round/>
            <a:headEnd type="triangle" w="med" len="med"/>
            <a:tailEnd type="triangle" w="med" len="med"/>
          </a:ln>
        </p:spPr>
      </p:cxnSp>
      <p:sp>
        <p:nvSpPr>
          <p:cNvPr id="10255" name="Line 26"/>
          <p:cNvSpPr>
            <a:spLocks noChangeShapeType="1"/>
          </p:cNvSpPr>
          <p:nvPr/>
        </p:nvSpPr>
        <p:spPr bwMode="auto">
          <a:xfrm>
            <a:off x="6818313" y="3327400"/>
            <a:ext cx="287337" cy="0"/>
          </a:xfrm>
          <a:prstGeom prst="line">
            <a:avLst/>
          </a:prstGeom>
          <a:noFill/>
          <a:ln w="19050">
            <a:solidFill>
              <a:schemeClr val="tx1"/>
            </a:solidFill>
            <a:round/>
            <a:headEnd type="triangle" w="med" len="med"/>
            <a:tailEnd type="triangle" w="med" len="med"/>
          </a:ln>
        </p:spPr>
        <p:txBody>
          <a:bodyPr wrap="none" anchor="ctr"/>
          <a:lstStyle/>
          <a:p>
            <a:endParaRPr lang="en-CA"/>
          </a:p>
        </p:txBody>
      </p:sp>
      <p:sp>
        <p:nvSpPr>
          <p:cNvPr id="10256" name="Line 27"/>
          <p:cNvSpPr>
            <a:spLocks noChangeShapeType="1"/>
          </p:cNvSpPr>
          <p:nvPr/>
        </p:nvSpPr>
        <p:spPr bwMode="auto">
          <a:xfrm>
            <a:off x="7351713" y="3327400"/>
            <a:ext cx="287337" cy="0"/>
          </a:xfrm>
          <a:prstGeom prst="line">
            <a:avLst/>
          </a:prstGeom>
          <a:noFill/>
          <a:ln w="19050">
            <a:solidFill>
              <a:schemeClr val="tx1"/>
            </a:solidFill>
            <a:round/>
            <a:headEnd type="triangle" w="med" len="med"/>
            <a:tailEnd type="triangle" w="med" len="med"/>
          </a:ln>
        </p:spPr>
        <p:txBody>
          <a:bodyPr wrap="none" anchor="ctr"/>
          <a:lstStyle/>
          <a:p>
            <a:endParaRPr lang="en-CA"/>
          </a:p>
        </p:txBody>
      </p:sp>
      <p:cxnSp>
        <p:nvCxnSpPr>
          <p:cNvPr id="10257" name="AutoShape 28"/>
          <p:cNvCxnSpPr>
            <a:cxnSpLocks noChangeShapeType="1"/>
            <a:stCxn id="10249" idx="2"/>
            <a:endCxn id="10248" idx="0"/>
          </p:cNvCxnSpPr>
          <p:nvPr/>
        </p:nvCxnSpPr>
        <p:spPr bwMode="auto">
          <a:xfrm>
            <a:off x="7205663" y="3713163"/>
            <a:ext cx="0" cy="268287"/>
          </a:xfrm>
          <a:prstGeom prst="straightConnector1">
            <a:avLst/>
          </a:prstGeom>
          <a:noFill/>
          <a:ln w="19050">
            <a:solidFill>
              <a:schemeClr val="tx1"/>
            </a:solidFill>
            <a:round/>
            <a:headEnd type="triangle" w="med" len="med"/>
            <a:tailEnd type="triangle" w="med" len="med"/>
          </a:ln>
        </p:spPr>
      </p:cxnSp>
      <p:sp>
        <p:nvSpPr>
          <p:cNvPr id="10258" name="Rectangle 29"/>
          <p:cNvSpPr>
            <a:spLocks noChangeArrowheads="1"/>
          </p:cNvSpPr>
          <p:nvPr/>
        </p:nvSpPr>
        <p:spPr bwMode="auto">
          <a:xfrm>
            <a:off x="7637463" y="3919538"/>
            <a:ext cx="1081087" cy="287337"/>
          </a:xfrm>
          <a:prstGeom prst="rect">
            <a:avLst/>
          </a:prstGeom>
          <a:solidFill>
            <a:srgbClr val="99CCFF"/>
          </a:solidFill>
          <a:ln w="19050" algn="ctr">
            <a:solidFill>
              <a:schemeClr val="tx1"/>
            </a:solidFill>
            <a:miter lim="800000"/>
            <a:headEnd/>
            <a:tailEnd/>
          </a:ln>
        </p:spPr>
        <p:txBody>
          <a:bodyPr wrap="none" anchor="ctr"/>
          <a:lstStyle/>
          <a:p>
            <a:r>
              <a:rPr lang="en-US" sz="1600"/>
              <a:t>Raster…</a:t>
            </a:r>
          </a:p>
        </p:txBody>
      </p:sp>
      <p:sp>
        <p:nvSpPr>
          <p:cNvPr id="10259" name="Rectangle 30"/>
          <p:cNvSpPr>
            <a:spLocks noChangeArrowheads="1"/>
          </p:cNvSpPr>
          <p:nvPr/>
        </p:nvSpPr>
        <p:spPr bwMode="auto">
          <a:xfrm>
            <a:off x="5837238" y="3919538"/>
            <a:ext cx="865187" cy="287337"/>
          </a:xfrm>
          <a:prstGeom prst="rect">
            <a:avLst/>
          </a:prstGeom>
          <a:solidFill>
            <a:srgbClr val="99CCFF"/>
          </a:solidFill>
          <a:ln w="19050" algn="ctr">
            <a:solidFill>
              <a:schemeClr val="tx1"/>
            </a:solidFill>
            <a:miter lim="800000"/>
            <a:headEnd/>
            <a:tailEnd/>
          </a:ln>
        </p:spPr>
        <p:txBody>
          <a:bodyPr wrap="none" anchor="ctr"/>
          <a:lstStyle/>
          <a:p>
            <a:pPr algn="ctr"/>
            <a:r>
              <a:rPr lang="en-US" sz="1600"/>
              <a:t>Gfx HW</a:t>
            </a:r>
          </a:p>
        </p:txBody>
      </p:sp>
      <p:sp>
        <p:nvSpPr>
          <p:cNvPr id="10260" name="Line 31"/>
          <p:cNvSpPr>
            <a:spLocks noChangeShapeType="1"/>
          </p:cNvSpPr>
          <p:nvPr/>
        </p:nvSpPr>
        <p:spPr bwMode="auto">
          <a:xfrm>
            <a:off x="8189913" y="3556000"/>
            <a:ext cx="0" cy="381000"/>
          </a:xfrm>
          <a:prstGeom prst="line">
            <a:avLst/>
          </a:prstGeom>
          <a:noFill/>
          <a:ln w="19050">
            <a:solidFill>
              <a:schemeClr val="tx1"/>
            </a:solidFill>
            <a:round/>
            <a:headEnd type="triangle" w="med" len="med"/>
            <a:tailEnd type="triangle" w="med" len="med"/>
          </a:ln>
        </p:spPr>
        <p:txBody>
          <a:bodyPr wrap="none" anchor="ctr"/>
          <a:lstStyle/>
          <a:p>
            <a:endParaRPr lang="en-CA"/>
          </a:p>
        </p:txBody>
      </p:sp>
      <p:sp>
        <p:nvSpPr>
          <p:cNvPr id="10261" name="Line 32"/>
          <p:cNvSpPr>
            <a:spLocks noChangeShapeType="1"/>
          </p:cNvSpPr>
          <p:nvPr/>
        </p:nvSpPr>
        <p:spPr bwMode="auto">
          <a:xfrm>
            <a:off x="6284913" y="3556000"/>
            <a:ext cx="0" cy="381000"/>
          </a:xfrm>
          <a:prstGeom prst="line">
            <a:avLst/>
          </a:prstGeom>
          <a:noFill/>
          <a:ln w="19050">
            <a:solidFill>
              <a:schemeClr val="tx1"/>
            </a:solidFill>
            <a:round/>
            <a:headEnd type="triangle" w="med" len="med"/>
            <a:tailEnd type="triangle" w="med" len="med"/>
          </a:ln>
        </p:spPr>
        <p:txBody>
          <a:bodyPr wrap="none" anchor="ctr"/>
          <a:lstStyle/>
          <a:p>
            <a:endParaRPr lang="en-CA"/>
          </a:p>
        </p:txBody>
      </p:sp>
      <p:sp>
        <p:nvSpPr>
          <p:cNvPr id="10262" name="Rectangle 33"/>
          <p:cNvSpPr>
            <a:spLocks noChangeArrowheads="1"/>
          </p:cNvSpPr>
          <p:nvPr/>
        </p:nvSpPr>
        <p:spPr bwMode="auto">
          <a:xfrm>
            <a:off x="6629400" y="4495800"/>
            <a:ext cx="1152525" cy="576263"/>
          </a:xfrm>
          <a:prstGeom prst="rect">
            <a:avLst/>
          </a:prstGeom>
          <a:solidFill>
            <a:srgbClr val="FFCC99"/>
          </a:solidFill>
          <a:ln w="19050" algn="ctr">
            <a:solidFill>
              <a:schemeClr val="tx1"/>
            </a:solidFill>
            <a:miter lim="800000"/>
            <a:headEnd/>
            <a:tailEnd/>
          </a:ln>
        </p:spPr>
        <p:txBody>
          <a:bodyPr wrap="none" anchor="ctr"/>
          <a:lstStyle/>
          <a:p>
            <a:pPr algn="ctr"/>
            <a:r>
              <a:rPr lang="en-US"/>
              <a:t>CPU</a:t>
            </a:r>
          </a:p>
        </p:txBody>
      </p:sp>
      <p:sp>
        <p:nvSpPr>
          <p:cNvPr id="10263" name="Rectangle 36"/>
          <p:cNvSpPr>
            <a:spLocks noChangeArrowheads="1"/>
          </p:cNvSpPr>
          <p:nvPr/>
        </p:nvSpPr>
        <p:spPr bwMode="auto">
          <a:xfrm>
            <a:off x="5621338" y="1346200"/>
            <a:ext cx="3313112" cy="2501900"/>
          </a:xfrm>
          <a:prstGeom prst="rect">
            <a:avLst/>
          </a:prstGeom>
          <a:noFill/>
          <a:ln w="38100" algn="ctr">
            <a:solidFill>
              <a:srgbClr val="FF0000"/>
            </a:solidFill>
            <a:miter lim="800000"/>
            <a:headEnd/>
            <a:tailEnd/>
          </a:ln>
        </p:spPr>
        <p:txBody>
          <a:bodyPr wrap="none" anchor="ctr"/>
          <a:lstStyle/>
          <a:p>
            <a:endParaRPr lang="en-US"/>
          </a:p>
        </p:txBody>
      </p:sp>
      <p:cxnSp>
        <p:nvCxnSpPr>
          <p:cNvPr id="10264" name="AutoShape 37"/>
          <p:cNvCxnSpPr>
            <a:cxnSpLocks noChangeShapeType="1"/>
            <a:stCxn id="10248" idx="2"/>
            <a:endCxn id="10262" idx="0"/>
          </p:cNvCxnSpPr>
          <p:nvPr/>
        </p:nvCxnSpPr>
        <p:spPr bwMode="auto">
          <a:xfrm>
            <a:off x="7205663" y="4287838"/>
            <a:ext cx="0" cy="198437"/>
          </a:xfrm>
          <a:prstGeom prst="straightConnector1">
            <a:avLst/>
          </a:prstGeom>
          <a:noFill/>
          <a:ln w="19050">
            <a:solidFill>
              <a:schemeClr val="tx1"/>
            </a:solidFill>
            <a:round/>
            <a:headEnd type="triangle" w="med" len="med"/>
            <a:tailEnd type="triangle" w="med" len="med"/>
          </a:ln>
        </p:spPr>
      </p:cxnSp>
      <p:sp>
        <p:nvSpPr>
          <p:cNvPr id="37" name="Date Placeholder 36"/>
          <p:cNvSpPr>
            <a:spLocks noGrp="1"/>
          </p:cNvSpPr>
          <p:nvPr>
            <p:ph type="dt" sz="half" idx="10"/>
          </p:nvPr>
        </p:nvSpPr>
        <p:spPr/>
        <p:txBody>
          <a:bodyPr/>
          <a:lstStyle/>
          <a:p>
            <a:pPr>
              <a:defRPr/>
            </a:pPr>
            <a:r>
              <a:rPr lang="en-US"/>
              <a:t>December 2012</a:t>
            </a:r>
          </a:p>
        </p:txBody>
      </p:sp>
      <p:sp>
        <p:nvSpPr>
          <p:cNvPr id="38" name="Slide Number Placeholder 37"/>
          <p:cNvSpPr>
            <a:spLocks noGrp="1"/>
          </p:cNvSpPr>
          <p:nvPr>
            <p:ph type="sldNum" sz="quarter" idx="12"/>
          </p:nvPr>
        </p:nvSpPr>
        <p:spPr/>
        <p:txBody>
          <a:bodyPr/>
          <a:lstStyle/>
          <a:p>
            <a:pPr>
              <a:defRPr/>
            </a:pPr>
            <a:r>
              <a:rPr lang="en-US"/>
              <a:t>2.</a:t>
            </a:r>
            <a:fld id="{00B2B76A-9F2F-4E74-8C3A-858BE585A2CC}" type="slidenum">
              <a:rPr lang="en-US" smtClean="0"/>
              <a:pPr>
                <a:defRPr/>
              </a:pPr>
              <a:t>23</a:t>
            </a:fld>
            <a:endParaRPr lang="en-US" dirty="0"/>
          </a:p>
        </p:txBody>
      </p:sp>
      <p:sp>
        <p:nvSpPr>
          <p:cNvPr id="39" name="Footer Placeholder 38"/>
          <p:cNvSpPr>
            <a:spLocks noGrp="1"/>
          </p:cNvSpPr>
          <p:nvPr>
            <p:ph type="ftr" sz="quarter" idx="11"/>
          </p:nvPr>
        </p:nvSpPr>
        <p:spPr/>
        <p:txBody>
          <a:bodyPr/>
          <a:lstStyle/>
          <a:p>
            <a:pPr>
              <a:defRPr/>
            </a:pPr>
            <a:r>
              <a:rPr lang="pt-BR"/>
              <a:t>GPGPU-Sim Tutorial (MICRO 2012) 2: GPGPU-Sim Overview</a:t>
            </a:r>
            <a:endParaRPr lang="en-US" dirty="0"/>
          </a:p>
        </p:txBody>
      </p:sp>
    </p:spTree>
    <p:extLst>
      <p:ext uri="{BB962C8B-B14F-4D97-AF65-F5344CB8AC3E}">
        <p14:creationId xmlns:p14="http://schemas.microsoft.com/office/powerpoint/2010/main" val="3476939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1"/>
          <p:cNvSpPr>
            <a:spLocks noGrp="1"/>
          </p:cNvSpPr>
          <p:nvPr>
            <p:ph type="title" idx="4294967295"/>
          </p:nvPr>
        </p:nvSpPr>
        <p:spPr>
          <a:xfrm>
            <a:off x="457200" y="304800"/>
            <a:ext cx="8229600" cy="1143000"/>
          </a:xfrm>
        </p:spPr>
        <p:txBody>
          <a:bodyPr>
            <a:normAutofit fontScale="90000"/>
          </a:bodyPr>
          <a:lstStyle/>
          <a:p>
            <a:pPr eaLnBrk="1" hangingPunct="1"/>
            <a:r>
              <a:rPr lang="en-US" sz="4000">
                <a:solidFill>
                  <a:srgbClr val="000000"/>
                </a:solidFill>
              </a:rPr>
              <a:t>Timing Model for </a:t>
            </a:r>
            <a:br>
              <a:rPr lang="en-US" sz="4000">
                <a:solidFill>
                  <a:srgbClr val="000000"/>
                </a:solidFill>
              </a:rPr>
            </a:br>
            <a:r>
              <a:rPr lang="en-US" sz="4000">
                <a:solidFill>
                  <a:srgbClr val="000000"/>
                </a:solidFill>
              </a:rPr>
              <a:t>GPU Micro-architecture</a:t>
            </a:r>
            <a:endParaRPr lang="en-US" sz="4000">
              <a:solidFill>
                <a:srgbClr val="000000"/>
              </a:solidFill>
              <a:latin typeface="Times New Roman" pitchFamily="18" charset="0"/>
            </a:endParaRPr>
          </a:p>
        </p:txBody>
      </p:sp>
      <p:sp>
        <p:nvSpPr>
          <p:cNvPr id="11270" name="Rectangle 4"/>
          <p:cNvSpPr>
            <a:spLocks noGrp="1"/>
          </p:cNvSpPr>
          <p:nvPr>
            <p:ph type="body" sz="half" idx="4294967295"/>
          </p:nvPr>
        </p:nvSpPr>
        <p:spPr>
          <a:xfrm>
            <a:off x="457200" y="1600200"/>
            <a:ext cx="4906963" cy="4525963"/>
          </a:xfrm>
        </p:spPr>
        <p:txBody>
          <a:bodyPr/>
          <a:lstStyle/>
          <a:p>
            <a:pPr eaLnBrk="1" hangingPunct="1">
              <a:lnSpc>
                <a:spcPct val="90000"/>
              </a:lnSpc>
            </a:pPr>
            <a:r>
              <a:rPr lang="en-US" sz="2800">
                <a:solidFill>
                  <a:srgbClr val="000000"/>
                </a:solidFill>
              </a:rPr>
              <a:t>GPGPU-Sim simulates the timing model of a GPU running each launched CUDA kernel. </a:t>
            </a:r>
          </a:p>
          <a:p>
            <a:pPr lvl="1" eaLnBrk="1" hangingPunct="1">
              <a:lnSpc>
                <a:spcPct val="90000"/>
              </a:lnSpc>
            </a:pPr>
            <a:r>
              <a:rPr lang="en-US" sz="2400">
                <a:solidFill>
                  <a:srgbClr val="000000"/>
                </a:solidFill>
              </a:rPr>
              <a:t>Reports # cycles spent running the kernels. </a:t>
            </a:r>
          </a:p>
          <a:p>
            <a:pPr lvl="1" eaLnBrk="1" hangingPunct="1">
              <a:lnSpc>
                <a:spcPct val="90000"/>
              </a:lnSpc>
            </a:pPr>
            <a:r>
              <a:rPr lang="en-US" sz="2400">
                <a:solidFill>
                  <a:srgbClr val="000000"/>
                </a:solidFill>
              </a:rPr>
              <a:t>Exclude any time spent on data transfer on PCIe bus. </a:t>
            </a:r>
          </a:p>
          <a:p>
            <a:pPr lvl="1" eaLnBrk="1" hangingPunct="1">
              <a:lnSpc>
                <a:spcPct val="90000"/>
              </a:lnSpc>
            </a:pPr>
            <a:r>
              <a:rPr lang="en-US" sz="2400">
                <a:solidFill>
                  <a:srgbClr val="000000"/>
                </a:solidFill>
              </a:rPr>
              <a:t>CPU may run concurrently with asynchronous kernel launches. </a:t>
            </a:r>
          </a:p>
          <a:p>
            <a:pPr lvl="1" eaLnBrk="1" hangingPunct="1">
              <a:lnSpc>
                <a:spcPct val="90000"/>
              </a:lnSpc>
            </a:pPr>
            <a:endParaRPr lang="en-US" sz="2400">
              <a:solidFill>
                <a:srgbClr val="000000"/>
              </a:solidFill>
            </a:endParaRPr>
          </a:p>
        </p:txBody>
      </p:sp>
      <p:grpSp>
        <p:nvGrpSpPr>
          <p:cNvPr id="11271" name="Group 53"/>
          <p:cNvGrpSpPr>
            <a:grpSpLocks/>
          </p:cNvGrpSpPr>
          <p:nvPr/>
        </p:nvGrpSpPr>
        <p:grpSpPr bwMode="auto">
          <a:xfrm>
            <a:off x="5334000" y="1628775"/>
            <a:ext cx="3698875" cy="4903788"/>
            <a:chOff x="3360" y="1026"/>
            <a:chExt cx="2330" cy="3089"/>
          </a:xfrm>
        </p:grpSpPr>
        <p:sp>
          <p:nvSpPr>
            <p:cNvPr id="11287" name="AutoShape 8"/>
            <p:cNvSpPr>
              <a:spLocks noChangeArrowheads="1"/>
            </p:cNvSpPr>
            <p:nvPr/>
          </p:nvSpPr>
          <p:spPr bwMode="auto">
            <a:xfrm>
              <a:off x="5420" y="1026"/>
              <a:ext cx="136" cy="2858"/>
            </a:xfrm>
            <a:prstGeom prst="downArrow">
              <a:avLst>
                <a:gd name="adj1" fmla="val 49935"/>
                <a:gd name="adj2" fmla="val 164712"/>
              </a:avLst>
            </a:prstGeom>
            <a:solidFill>
              <a:srgbClr val="99CCFF"/>
            </a:solidFill>
            <a:ln w="9525" algn="ctr">
              <a:solidFill>
                <a:srgbClr val="CCECFF"/>
              </a:solidFill>
              <a:miter lim="800000"/>
              <a:headEnd/>
              <a:tailEnd/>
            </a:ln>
          </p:spPr>
          <p:txBody>
            <a:bodyPr wrap="none" anchor="ctr"/>
            <a:lstStyle/>
            <a:p>
              <a:endParaRPr lang="en-US"/>
            </a:p>
          </p:txBody>
        </p:sp>
        <p:sp>
          <p:nvSpPr>
            <p:cNvPr id="11288" name="Text Box 10"/>
            <p:cNvSpPr txBox="1">
              <a:spLocks noChangeArrowheads="1"/>
            </p:cNvSpPr>
            <p:nvPr/>
          </p:nvSpPr>
          <p:spPr bwMode="auto">
            <a:xfrm>
              <a:off x="5284" y="3884"/>
              <a:ext cx="406" cy="231"/>
            </a:xfrm>
            <a:prstGeom prst="rect">
              <a:avLst/>
            </a:prstGeom>
            <a:noFill/>
            <a:ln w="9525" algn="ctr">
              <a:noFill/>
              <a:miter lim="800000"/>
              <a:headEnd/>
              <a:tailEnd/>
            </a:ln>
          </p:spPr>
          <p:txBody>
            <a:bodyPr wrap="none">
              <a:spAutoFit/>
            </a:bodyPr>
            <a:lstStyle/>
            <a:p>
              <a:r>
                <a:rPr lang="en-US"/>
                <a:t>Time</a:t>
              </a:r>
            </a:p>
          </p:txBody>
        </p:sp>
        <p:sp>
          <p:nvSpPr>
            <p:cNvPr id="11289" name="Line 16"/>
            <p:cNvSpPr>
              <a:spLocks noChangeShapeType="1"/>
            </p:cNvSpPr>
            <p:nvPr/>
          </p:nvSpPr>
          <p:spPr bwMode="auto">
            <a:xfrm flipH="1">
              <a:off x="3984" y="1968"/>
              <a:ext cx="624" cy="139"/>
            </a:xfrm>
            <a:prstGeom prst="line">
              <a:avLst/>
            </a:prstGeom>
            <a:noFill/>
            <a:ln w="57150">
              <a:solidFill>
                <a:schemeClr val="tx1"/>
              </a:solidFill>
              <a:round/>
              <a:headEnd/>
              <a:tailEnd type="triangle" w="med" len="med"/>
            </a:ln>
          </p:spPr>
          <p:txBody>
            <a:bodyPr wrap="none" anchor="ctr"/>
            <a:lstStyle/>
            <a:p>
              <a:endParaRPr lang="en-CA"/>
            </a:p>
          </p:txBody>
        </p:sp>
        <p:sp>
          <p:nvSpPr>
            <p:cNvPr id="11290" name="Rectangle 12"/>
            <p:cNvSpPr>
              <a:spLocks noChangeArrowheads="1"/>
            </p:cNvSpPr>
            <p:nvPr/>
          </p:nvSpPr>
          <p:spPr bwMode="auto">
            <a:xfrm>
              <a:off x="4608" y="1536"/>
              <a:ext cx="726" cy="432"/>
            </a:xfrm>
            <a:prstGeom prst="rect">
              <a:avLst/>
            </a:prstGeom>
            <a:solidFill>
              <a:srgbClr val="99CCFF"/>
            </a:solidFill>
            <a:ln w="28575" algn="ctr">
              <a:solidFill>
                <a:schemeClr val="tx1"/>
              </a:solidFill>
              <a:miter lim="800000"/>
              <a:headEnd/>
              <a:tailEnd/>
            </a:ln>
          </p:spPr>
          <p:txBody>
            <a:bodyPr wrap="none" anchor="ctr"/>
            <a:lstStyle/>
            <a:p>
              <a:r>
                <a:rPr lang="en-US" b="1"/>
                <a:t>GPU HW</a:t>
              </a:r>
            </a:p>
          </p:txBody>
        </p:sp>
        <p:sp>
          <p:nvSpPr>
            <p:cNvPr id="11291" name="Rectangle 11"/>
            <p:cNvSpPr>
              <a:spLocks noChangeArrowheads="1"/>
            </p:cNvSpPr>
            <p:nvPr/>
          </p:nvSpPr>
          <p:spPr bwMode="auto">
            <a:xfrm>
              <a:off x="3360" y="1079"/>
              <a:ext cx="624" cy="1273"/>
            </a:xfrm>
            <a:prstGeom prst="rect">
              <a:avLst/>
            </a:prstGeom>
            <a:solidFill>
              <a:srgbClr val="FFCC99"/>
            </a:solidFill>
            <a:ln w="28575" algn="ctr">
              <a:solidFill>
                <a:schemeClr val="tx1"/>
              </a:solidFill>
              <a:miter lim="800000"/>
              <a:headEnd/>
              <a:tailEnd/>
            </a:ln>
          </p:spPr>
          <p:txBody>
            <a:bodyPr wrap="none"/>
            <a:lstStyle/>
            <a:p>
              <a:r>
                <a:rPr lang="en-US" b="1"/>
                <a:t>CPU</a:t>
              </a:r>
            </a:p>
          </p:txBody>
        </p:sp>
        <p:sp>
          <p:nvSpPr>
            <p:cNvPr id="11292" name="Line 13"/>
            <p:cNvSpPr>
              <a:spLocks noChangeShapeType="1"/>
            </p:cNvSpPr>
            <p:nvPr/>
          </p:nvSpPr>
          <p:spPr bwMode="auto">
            <a:xfrm>
              <a:off x="3984" y="1392"/>
              <a:ext cx="598" cy="136"/>
            </a:xfrm>
            <a:prstGeom prst="line">
              <a:avLst/>
            </a:prstGeom>
            <a:noFill/>
            <a:ln w="57150">
              <a:solidFill>
                <a:schemeClr val="tx1"/>
              </a:solidFill>
              <a:round/>
              <a:headEnd/>
              <a:tailEnd type="triangle" w="med" len="med"/>
            </a:ln>
          </p:spPr>
          <p:txBody>
            <a:bodyPr wrap="none" anchor="ctr"/>
            <a:lstStyle/>
            <a:p>
              <a:endParaRPr lang="en-CA"/>
            </a:p>
          </p:txBody>
        </p:sp>
        <p:sp>
          <p:nvSpPr>
            <p:cNvPr id="11293" name="Line 15"/>
            <p:cNvSpPr>
              <a:spLocks noChangeShapeType="1"/>
            </p:cNvSpPr>
            <p:nvPr/>
          </p:nvSpPr>
          <p:spPr bwMode="auto">
            <a:xfrm flipH="1">
              <a:off x="3648" y="2400"/>
              <a:ext cx="0" cy="144"/>
            </a:xfrm>
            <a:prstGeom prst="line">
              <a:avLst/>
            </a:prstGeom>
            <a:noFill/>
            <a:ln w="76200" cap="rnd">
              <a:solidFill>
                <a:schemeClr val="tx1"/>
              </a:solidFill>
              <a:prstDash val="sysDot"/>
              <a:round/>
              <a:headEnd/>
              <a:tailEnd/>
            </a:ln>
          </p:spPr>
          <p:txBody>
            <a:bodyPr wrap="none" anchor="ctr"/>
            <a:lstStyle/>
            <a:p>
              <a:endParaRPr lang="en-CA"/>
            </a:p>
          </p:txBody>
        </p:sp>
        <p:sp>
          <p:nvSpPr>
            <p:cNvPr id="11294" name="Text Box 17"/>
            <p:cNvSpPr txBox="1">
              <a:spLocks noChangeArrowheads="1"/>
            </p:cNvSpPr>
            <p:nvPr/>
          </p:nvSpPr>
          <p:spPr bwMode="auto">
            <a:xfrm>
              <a:off x="3984" y="1248"/>
              <a:ext cx="1516" cy="188"/>
            </a:xfrm>
            <a:prstGeom prst="rect">
              <a:avLst/>
            </a:prstGeom>
            <a:noFill/>
            <a:ln w="9525" algn="ctr">
              <a:noFill/>
              <a:miter lim="800000"/>
              <a:headEnd/>
              <a:tailEnd/>
            </a:ln>
          </p:spPr>
          <p:txBody>
            <a:bodyPr wrap="none">
              <a:spAutoFit/>
            </a:bodyPr>
            <a:lstStyle/>
            <a:p>
              <a:pPr>
                <a:lnSpc>
                  <a:spcPct val="75000"/>
                </a:lnSpc>
              </a:pPr>
              <a:r>
                <a:rPr lang="en-US"/>
                <a:t>Async. Kernel Launch</a:t>
              </a:r>
            </a:p>
          </p:txBody>
        </p:sp>
        <p:sp>
          <p:nvSpPr>
            <p:cNvPr id="11295" name="Text Box 18"/>
            <p:cNvSpPr txBox="1">
              <a:spLocks noChangeArrowheads="1"/>
            </p:cNvSpPr>
            <p:nvPr/>
          </p:nvSpPr>
          <p:spPr bwMode="auto">
            <a:xfrm>
              <a:off x="4032" y="1776"/>
              <a:ext cx="460" cy="231"/>
            </a:xfrm>
            <a:prstGeom prst="rect">
              <a:avLst/>
            </a:prstGeom>
            <a:noFill/>
            <a:ln w="9525" algn="ctr">
              <a:noFill/>
              <a:miter lim="800000"/>
              <a:headEnd/>
              <a:tailEnd/>
            </a:ln>
          </p:spPr>
          <p:txBody>
            <a:bodyPr>
              <a:spAutoFit/>
            </a:bodyPr>
            <a:lstStyle/>
            <a:p>
              <a:r>
                <a:rPr lang="en-US"/>
                <a:t>Done</a:t>
              </a:r>
            </a:p>
          </p:txBody>
        </p:sp>
        <p:sp>
          <p:nvSpPr>
            <p:cNvPr id="11296" name="Line 25"/>
            <p:cNvSpPr>
              <a:spLocks noChangeShapeType="1"/>
            </p:cNvSpPr>
            <p:nvPr/>
          </p:nvSpPr>
          <p:spPr bwMode="auto">
            <a:xfrm>
              <a:off x="3648" y="3072"/>
              <a:ext cx="0" cy="624"/>
            </a:xfrm>
            <a:prstGeom prst="line">
              <a:avLst/>
            </a:prstGeom>
            <a:noFill/>
            <a:ln w="76200" cap="rnd">
              <a:solidFill>
                <a:schemeClr val="tx1"/>
              </a:solidFill>
              <a:prstDash val="sysDot"/>
              <a:round/>
              <a:headEnd/>
              <a:tailEnd/>
            </a:ln>
          </p:spPr>
          <p:txBody>
            <a:bodyPr wrap="none" anchor="ctr"/>
            <a:lstStyle/>
            <a:p>
              <a:endParaRPr lang="en-CA"/>
            </a:p>
          </p:txBody>
        </p:sp>
        <p:sp>
          <p:nvSpPr>
            <p:cNvPr id="11297" name="Line 13"/>
            <p:cNvSpPr>
              <a:spLocks noChangeShapeType="1"/>
            </p:cNvSpPr>
            <p:nvPr/>
          </p:nvSpPr>
          <p:spPr bwMode="auto">
            <a:xfrm>
              <a:off x="3984" y="1536"/>
              <a:ext cx="598" cy="136"/>
            </a:xfrm>
            <a:prstGeom prst="line">
              <a:avLst/>
            </a:prstGeom>
            <a:noFill/>
            <a:ln w="57150">
              <a:solidFill>
                <a:schemeClr val="tx1"/>
              </a:solidFill>
              <a:round/>
              <a:headEnd/>
              <a:tailEnd type="triangle" w="med" len="med"/>
            </a:ln>
          </p:spPr>
          <p:txBody>
            <a:bodyPr wrap="none" anchor="ctr"/>
            <a:lstStyle/>
            <a:p>
              <a:endParaRPr lang="en-CA"/>
            </a:p>
          </p:txBody>
        </p:sp>
        <p:sp>
          <p:nvSpPr>
            <p:cNvPr id="11298" name="Line 16"/>
            <p:cNvSpPr>
              <a:spLocks noChangeShapeType="1"/>
            </p:cNvSpPr>
            <p:nvPr/>
          </p:nvSpPr>
          <p:spPr bwMode="auto">
            <a:xfrm flipH="1">
              <a:off x="3984" y="2400"/>
              <a:ext cx="624" cy="139"/>
            </a:xfrm>
            <a:prstGeom prst="line">
              <a:avLst/>
            </a:prstGeom>
            <a:noFill/>
            <a:ln w="57150">
              <a:solidFill>
                <a:schemeClr val="tx1"/>
              </a:solidFill>
              <a:round/>
              <a:headEnd/>
              <a:tailEnd type="triangle" w="med" len="med"/>
            </a:ln>
          </p:spPr>
          <p:txBody>
            <a:bodyPr wrap="none" anchor="ctr"/>
            <a:lstStyle/>
            <a:p>
              <a:endParaRPr lang="en-CA"/>
            </a:p>
          </p:txBody>
        </p:sp>
        <p:sp>
          <p:nvSpPr>
            <p:cNvPr id="11299" name="Rectangle 12"/>
            <p:cNvSpPr>
              <a:spLocks noChangeArrowheads="1"/>
            </p:cNvSpPr>
            <p:nvPr/>
          </p:nvSpPr>
          <p:spPr bwMode="auto">
            <a:xfrm>
              <a:off x="4608" y="1968"/>
              <a:ext cx="726" cy="432"/>
            </a:xfrm>
            <a:prstGeom prst="rect">
              <a:avLst/>
            </a:prstGeom>
            <a:solidFill>
              <a:srgbClr val="99CCFF"/>
            </a:solidFill>
            <a:ln w="28575" algn="ctr">
              <a:solidFill>
                <a:schemeClr val="tx1"/>
              </a:solidFill>
              <a:miter lim="800000"/>
              <a:headEnd/>
              <a:tailEnd/>
            </a:ln>
          </p:spPr>
          <p:txBody>
            <a:bodyPr wrap="none" anchor="ctr"/>
            <a:lstStyle/>
            <a:p>
              <a:r>
                <a:rPr lang="en-US" b="1"/>
                <a:t>GPU HW</a:t>
              </a:r>
            </a:p>
          </p:txBody>
        </p:sp>
        <p:sp>
          <p:nvSpPr>
            <p:cNvPr id="11300" name="Text Box 18"/>
            <p:cNvSpPr txBox="1">
              <a:spLocks noChangeArrowheads="1"/>
            </p:cNvSpPr>
            <p:nvPr/>
          </p:nvSpPr>
          <p:spPr bwMode="auto">
            <a:xfrm>
              <a:off x="4032" y="2208"/>
              <a:ext cx="460" cy="231"/>
            </a:xfrm>
            <a:prstGeom prst="rect">
              <a:avLst/>
            </a:prstGeom>
            <a:noFill/>
            <a:ln w="9525" algn="ctr">
              <a:noFill/>
              <a:miter lim="800000"/>
              <a:headEnd/>
              <a:tailEnd/>
            </a:ln>
          </p:spPr>
          <p:txBody>
            <a:bodyPr>
              <a:spAutoFit/>
            </a:bodyPr>
            <a:lstStyle/>
            <a:p>
              <a:r>
                <a:rPr lang="en-US"/>
                <a:t>Done</a:t>
              </a:r>
            </a:p>
          </p:txBody>
        </p:sp>
        <p:sp>
          <p:nvSpPr>
            <p:cNvPr id="11301" name="Rectangle 11"/>
            <p:cNvSpPr>
              <a:spLocks noChangeArrowheads="1"/>
            </p:cNvSpPr>
            <p:nvPr/>
          </p:nvSpPr>
          <p:spPr bwMode="auto">
            <a:xfrm>
              <a:off x="3360" y="2544"/>
              <a:ext cx="624" cy="480"/>
            </a:xfrm>
            <a:prstGeom prst="rect">
              <a:avLst/>
            </a:prstGeom>
            <a:solidFill>
              <a:srgbClr val="FFCC99"/>
            </a:solidFill>
            <a:ln w="28575" algn="ctr">
              <a:solidFill>
                <a:schemeClr val="tx1"/>
              </a:solidFill>
              <a:miter lim="800000"/>
              <a:headEnd/>
              <a:tailEnd/>
            </a:ln>
          </p:spPr>
          <p:txBody>
            <a:bodyPr wrap="none"/>
            <a:lstStyle/>
            <a:p>
              <a:r>
                <a:rPr lang="en-US" b="1"/>
                <a:t>CPU</a:t>
              </a:r>
            </a:p>
          </p:txBody>
        </p:sp>
        <p:sp>
          <p:nvSpPr>
            <p:cNvPr id="11302" name="Line 16"/>
            <p:cNvSpPr>
              <a:spLocks noChangeShapeType="1"/>
            </p:cNvSpPr>
            <p:nvPr/>
          </p:nvSpPr>
          <p:spPr bwMode="auto">
            <a:xfrm flipH="1">
              <a:off x="3984" y="3600"/>
              <a:ext cx="624" cy="139"/>
            </a:xfrm>
            <a:prstGeom prst="line">
              <a:avLst/>
            </a:prstGeom>
            <a:noFill/>
            <a:ln w="57150">
              <a:solidFill>
                <a:schemeClr val="tx1"/>
              </a:solidFill>
              <a:round/>
              <a:headEnd/>
              <a:tailEnd type="triangle" w="med" len="med"/>
            </a:ln>
          </p:spPr>
          <p:txBody>
            <a:bodyPr wrap="none" anchor="ctr"/>
            <a:lstStyle/>
            <a:p>
              <a:endParaRPr lang="en-CA"/>
            </a:p>
          </p:txBody>
        </p:sp>
        <p:sp>
          <p:nvSpPr>
            <p:cNvPr id="11303" name="Rectangle 12"/>
            <p:cNvSpPr>
              <a:spLocks noChangeArrowheads="1"/>
            </p:cNvSpPr>
            <p:nvPr/>
          </p:nvSpPr>
          <p:spPr bwMode="auto">
            <a:xfrm>
              <a:off x="4608" y="3168"/>
              <a:ext cx="726" cy="432"/>
            </a:xfrm>
            <a:prstGeom prst="rect">
              <a:avLst/>
            </a:prstGeom>
            <a:solidFill>
              <a:srgbClr val="99CCFF"/>
            </a:solidFill>
            <a:ln w="28575" algn="ctr">
              <a:solidFill>
                <a:schemeClr val="tx1"/>
              </a:solidFill>
              <a:miter lim="800000"/>
              <a:headEnd/>
              <a:tailEnd/>
            </a:ln>
          </p:spPr>
          <p:txBody>
            <a:bodyPr wrap="none" anchor="ctr"/>
            <a:lstStyle/>
            <a:p>
              <a:r>
                <a:rPr lang="en-US" b="1"/>
                <a:t>GPU HW</a:t>
              </a:r>
            </a:p>
          </p:txBody>
        </p:sp>
        <p:sp>
          <p:nvSpPr>
            <p:cNvPr id="11304" name="Line 13"/>
            <p:cNvSpPr>
              <a:spLocks noChangeShapeType="1"/>
            </p:cNvSpPr>
            <p:nvPr/>
          </p:nvSpPr>
          <p:spPr bwMode="auto">
            <a:xfrm>
              <a:off x="3984" y="3024"/>
              <a:ext cx="598" cy="136"/>
            </a:xfrm>
            <a:prstGeom prst="line">
              <a:avLst/>
            </a:prstGeom>
            <a:noFill/>
            <a:ln w="57150">
              <a:solidFill>
                <a:schemeClr val="tx1"/>
              </a:solidFill>
              <a:round/>
              <a:headEnd/>
              <a:tailEnd type="triangle" w="med" len="med"/>
            </a:ln>
          </p:spPr>
          <p:txBody>
            <a:bodyPr wrap="none" anchor="ctr"/>
            <a:lstStyle/>
            <a:p>
              <a:endParaRPr lang="en-CA"/>
            </a:p>
          </p:txBody>
        </p:sp>
        <p:sp>
          <p:nvSpPr>
            <p:cNvPr id="11305" name="Text Box 17"/>
            <p:cNvSpPr txBox="1">
              <a:spLocks noChangeArrowheads="1"/>
            </p:cNvSpPr>
            <p:nvPr/>
          </p:nvSpPr>
          <p:spPr bwMode="auto">
            <a:xfrm>
              <a:off x="3984" y="2880"/>
              <a:ext cx="1444" cy="188"/>
            </a:xfrm>
            <a:prstGeom prst="rect">
              <a:avLst/>
            </a:prstGeom>
            <a:noFill/>
            <a:ln w="9525" algn="ctr">
              <a:noFill/>
              <a:miter lim="800000"/>
              <a:headEnd/>
              <a:tailEnd/>
            </a:ln>
          </p:spPr>
          <p:txBody>
            <a:bodyPr wrap="none">
              <a:spAutoFit/>
            </a:bodyPr>
            <a:lstStyle/>
            <a:p>
              <a:pPr>
                <a:lnSpc>
                  <a:spcPct val="75000"/>
                </a:lnSpc>
              </a:pPr>
              <a:r>
                <a:rPr lang="en-US"/>
                <a:t>Sync. Kernel Launch</a:t>
              </a:r>
            </a:p>
          </p:txBody>
        </p:sp>
        <p:sp>
          <p:nvSpPr>
            <p:cNvPr id="11306" name="Text Box 18"/>
            <p:cNvSpPr txBox="1">
              <a:spLocks noChangeArrowheads="1"/>
            </p:cNvSpPr>
            <p:nvPr/>
          </p:nvSpPr>
          <p:spPr bwMode="auto">
            <a:xfrm>
              <a:off x="4032" y="3408"/>
              <a:ext cx="460" cy="231"/>
            </a:xfrm>
            <a:prstGeom prst="rect">
              <a:avLst/>
            </a:prstGeom>
            <a:noFill/>
            <a:ln w="9525" algn="ctr">
              <a:noFill/>
              <a:miter lim="800000"/>
              <a:headEnd/>
              <a:tailEnd/>
            </a:ln>
          </p:spPr>
          <p:txBody>
            <a:bodyPr>
              <a:spAutoFit/>
            </a:bodyPr>
            <a:lstStyle/>
            <a:p>
              <a:r>
                <a:rPr lang="en-US"/>
                <a:t>Done</a:t>
              </a:r>
            </a:p>
          </p:txBody>
        </p:sp>
        <p:sp>
          <p:nvSpPr>
            <p:cNvPr id="11307" name="Rectangle 11"/>
            <p:cNvSpPr>
              <a:spLocks noChangeArrowheads="1"/>
            </p:cNvSpPr>
            <p:nvPr/>
          </p:nvSpPr>
          <p:spPr bwMode="auto">
            <a:xfrm>
              <a:off x="3360" y="3744"/>
              <a:ext cx="624" cy="288"/>
            </a:xfrm>
            <a:prstGeom prst="rect">
              <a:avLst/>
            </a:prstGeom>
            <a:solidFill>
              <a:srgbClr val="FFCC99"/>
            </a:solidFill>
            <a:ln w="28575" algn="ctr">
              <a:solidFill>
                <a:schemeClr val="tx1"/>
              </a:solidFill>
              <a:miter lim="800000"/>
              <a:headEnd/>
              <a:tailEnd/>
            </a:ln>
          </p:spPr>
          <p:txBody>
            <a:bodyPr wrap="none"/>
            <a:lstStyle/>
            <a:p>
              <a:r>
                <a:rPr lang="en-US" b="1"/>
                <a:t>CPU</a:t>
              </a:r>
            </a:p>
          </p:txBody>
        </p:sp>
        <p:sp>
          <p:nvSpPr>
            <p:cNvPr id="11308" name="Rectangle 52"/>
            <p:cNvSpPr>
              <a:spLocks noChangeArrowheads="1"/>
            </p:cNvSpPr>
            <p:nvPr/>
          </p:nvSpPr>
          <p:spPr bwMode="auto">
            <a:xfrm>
              <a:off x="3360" y="2208"/>
              <a:ext cx="624" cy="144"/>
            </a:xfrm>
            <a:prstGeom prst="rect">
              <a:avLst/>
            </a:prstGeom>
            <a:solidFill>
              <a:schemeClr val="hlink"/>
            </a:solidFill>
            <a:ln w="28575">
              <a:solidFill>
                <a:schemeClr val="tx1"/>
              </a:solidFill>
              <a:miter lim="800000"/>
              <a:headEnd/>
              <a:tailEnd/>
            </a:ln>
          </p:spPr>
          <p:txBody>
            <a:bodyPr wrap="none" anchor="ctr"/>
            <a:lstStyle/>
            <a:p>
              <a:pPr algn="ctr"/>
              <a:r>
                <a:rPr lang="en-US" sz="1400">
                  <a:solidFill>
                    <a:schemeClr val="bg1"/>
                  </a:solidFill>
                </a:rPr>
                <a:t>Blocking</a:t>
              </a:r>
            </a:p>
          </p:txBody>
        </p:sp>
      </p:grpSp>
      <p:grpSp>
        <p:nvGrpSpPr>
          <p:cNvPr id="3" name="Group 38"/>
          <p:cNvGrpSpPr>
            <a:grpSpLocks/>
          </p:cNvGrpSpPr>
          <p:nvPr/>
        </p:nvGrpSpPr>
        <p:grpSpPr bwMode="auto">
          <a:xfrm>
            <a:off x="7315200" y="2438400"/>
            <a:ext cx="1584325" cy="685800"/>
            <a:chOff x="4604" y="1752"/>
            <a:chExt cx="998" cy="453"/>
          </a:xfrm>
        </p:grpSpPr>
        <p:sp>
          <p:nvSpPr>
            <p:cNvPr id="11283" name="Rectangle 29"/>
            <p:cNvSpPr>
              <a:spLocks noChangeArrowheads="1"/>
            </p:cNvSpPr>
            <p:nvPr/>
          </p:nvSpPr>
          <p:spPr bwMode="auto">
            <a:xfrm>
              <a:off x="4604" y="1752"/>
              <a:ext cx="726" cy="453"/>
            </a:xfrm>
            <a:prstGeom prst="rect">
              <a:avLst/>
            </a:prstGeom>
            <a:solidFill>
              <a:srgbClr val="CCFFCC"/>
            </a:solidFill>
            <a:ln w="28575" algn="ctr">
              <a:solidFill>
                <a:schemeClr val="tx1"/>
              </a:solidFill>
              <a:miter lim="800000"/>
              <a:headEnd/>
              <a:tailEnd/>
            </a:ln>
          </p:spPr>
          <p:txBody>
            <a:bodyPr wrap="none" anchor="ctr"/>
            <a:lstStyle/>
            <a:p>
              <a:pPr algn="ctr"/>
              <a:r>
                <a:rPr lang="en-US" sz="1400" b="1"/>
                <a:t>GPGPU-Sim</a:t>
              </a:r>
            </a:p>
          </p:txBody>
        </p:sp>
        <p:sp>
          <p:nvSpPr>
            <p:cNvPr id="11284" name="Line 31"/>
            <p:cNvSpPr>
              <a:spLocks noChangeShapeType="1"/>
            </p:cNvSpPr>
            <p:nvPr/>
          </p:nvSpPr>
          <p:spPr bwMode="auto">
            <a:xfrm>
              <a:off x="5329" y="1752"/>
              <a:ext cx="273" cy="0"/>
            </a:xfrm>
            <a:prstGeom prst="line">
              <a:avLst/>
            </a:prstGeom>
            <a:noFill/>
            <a:ln w="28575">
              <a:solidFill>
                <a:srgbClr val="006600"/>
              </a:solidFill>
              <a:round/>
              <a:headEnd/>
              <a:tailEnd/>
            </a:ln>
          </p:spPr>
          <p:txBody>
            <a:bodyPr wrap="none" anchor="ctr"/>
            <a:lstStyle/>
            <a:p>
              <a:endParaRPr lang="en-CA"/>
            </a:p>
          </p:txBody>
        </p:sp>
        <p:sp>
          <p:nvSpPr>
            <p:cNvPr id="11285" name="Line 32"/>
            <p:cNvSpPr>
              <a:spLocks noChangeShapeType="1"/>
            </p:cNvSpPr>
            <p:nvPr/>
          </p:nvSpPr>
          <p:spPr bwMode="auto">
            <a:xfrm>
              <a:off x="5329" y="2205"/>
              <a:ext cx="273" cy="0"/>
            </a:xfrm>
            <a:prstGeom prst="line">
              <a:avLst/>
            </a:prstGeom>
            <a:noFill/>
            <a:ln w="28575">
              <a:solidFill>
                <a:srgbClr val="006600"/>
              </a:solidFill>
              <a:round/>
              <a:headEnd/>
              <a:tailEnd/>
            </a:ln>
          </p:spPr>
          <p:txBody>
            <a:bodyPr wrap="none" anchor="ctr"/>
            <a:lstStyle/>
            <a:p>
              <a:endParaRPr lang="en-CA"/>
            </a:p>
          </p:txBody>
        </p:sp>
        <p:sp>
          <p:nvSpPr>
            <p:cNvPr id="11286" name="AutoShape 34"/>
            <p:cNvSpPr>
              <a:spLocks noChangeArrowheads="1"/>
            </p:cNvSpPr>
            <p:nvPr/>
          </p:nvSpPr>
          <p:spPr bwMode="auto">
            <a:xfrm>
              <a:off x="5420" y="1752"/>
              <a:ext cx="136" cy="453"/>
            </a:xfrm>
            <a:prstGeom prst="upDownArrow">
              <a:avLst>
                <a:gd name="adj1" fmla="val 50000"/>
                <a:gd name="adj2" fmla="val 94298"/>
              </a:avLst>
            </a:prstGeom>
            <a:solidFill>
              <a:srgbClr val="CCFFCC"/>
            </a:solidFill>
            <a:ln w="9525" algn="ctr">
              <a:solidFill>
                <a:srgbClr val="006600"/>
              </a:solidFill>
              <a:miter lim="800000"/>
              <a:headEnd/>
              <a:tailEnd/>
            </a:ln>
          </p:spPr>
          <p:txBody>
            <a:bodyPr wrap="none" anchor="ctr"/>
            <a:lstStyle/>
            <a:p>
              <a:endParaRPr lang="en-US"/>
            </a:p>
          </p:txBody>
        </p:sp>
      </p:grpSp>
      <p:grpSp>
        <p:nvGrpSpPr>
          <p:cNvPr id="4" name="Group 54"/>
          <p:cNvGrpSpPr>
            <a:grpSpLocks/>
          </p:cNvGrpSpPr>
          <p:nvPr/>
        </p:nvGrpSpPr>
        <p:grpSpPr bwMode="auto">
          <a:xfrm>
            <a:off x="7315200" y="3124200"/>
            <a:ext cx="1584325" cy="685800"/>
            <a:chOff x="4604" y="1752"/>
            <a:chExt cx="998" cy="453"/>
          </a:xfrm>
        </p:grpSpPr>
        <p:sp>
          <p:nvSpPr>
            <p:cNvPr id="11279" name="Rectangle 29"/>
            <p:cNvSpPr>
              <a:spLocks noChangeArrowheads="1"/>
            </p:cNvSpPr>
            <p:nvPr/>
          </p:nvSpPr>
          <p:spPr bwMode="auto">
            <a:xfrm>
              <a:off x="4604" y="1752"/>
              <a:ext cx="726" cy="453"/>
            </a:xfrm>
            <a:prstGeom prst="rect">
              <a:avLst/>
            </a:prstGeom>
            <a:solidFill>
              <a:srgbClr val="CCFFCC"/>
            </a:solidFill>
            <a:ln w="28575" algn="ctr">
              <a:solidFill>
                <a:schemeClr val="tx1"/>
              </a:solidFill>
              <a:miter lim="800000"/>
              <a:headEnd/>
              <a:tailEnd/>
            </a:ln>
          </p:spPr>
          <p:txBody>
            <a:bodyPr wrap="none" anchor="ctr"/>
            <a:lstStyle/>
            <a:p>
              <a:pPr algn="ctr"/>
              <a:r>
                <a:rPr lang="en-US" sz="1400" b="1"/>
                <a:t>GPGPU-Sim</a:t>
              </a:r>
            </a:p>
          </p:txBody>
        </p:sp>
        <p:sp>
          <p:nvSpPr>
            <p:cNvPr id="11280" name="Line 31"/>
            <p:cNvSpPr>
              <a:spLocks noChangeShapeType="1"/>
            </p:cNvSpPr>
            <p:nvPr/>
          </p:nvSpPr>
          <p:spPr bwMode="auto">
            <a:xfrm>
              <a:off x="5329" y="1752"/>
              <a:ext cx="273" cy="0"/>
            </a:xfrm>
            <a:prstGeom prst="line">
              <a:avLst/>
            </a:prstGeom>
            <a:noFill/>
            <a:ln w="28575">
              <a:solidFill>
                <a:srgbClr val="006600"/>
              </a:solidFill>
              <a:round/>
              <a:headEnd/>
              <a:tailEnd/>
            </a:ln>
          </p:spPr>
          <p:txBody>
            <a:bodyPr wrap="none" anchor="ctr"/>
            <a:lstStyle/>
            <a:p>
              <a:endParaRPr lang="en-CA"/>
            </a:p>
          </p:txBody>
        </p:sp>
        <p:sp>
          <p:nvSpPr>
            <p:cNvPr id="11281" name="Line 32"/>
            <p:cNvSpPr>
              <a:spLocks noChangeShapeType="1"/>
            </p:cNvSpPr>
            <p:nvPr/>
          </p:nvSpPr>
          <p:spPr bwMode="auto">
            <a:xfrm>
              <a:off x="5329" y="2205"/>
              <a:ext cx="273" cy="0"/>
            </a:xfrm>
            <a:prstGeom prst="line">
              <a:avLst/>
            </a:prstGeom>
            <a:noFill/>
            <a:ln w="28575">
              <a:solidFill>
                <a:srgbClr val="006600"/>
              </a:solidFill>
              <a:round/>
              <a:headEnd/>
              <a:tailEnd/>
            </a:ln>
          </p:spPr>
          <p:txBody>
            <a:bodyPr wrap="none" anchor="ctr"/>
            <a:lstStyle/>
            <a:p>
              <a:endParaRPr lang="en-CA"/>
            </a:p>
          </p:txBody>
        </p:sp>
        <p:sp>
          <p:nvSpPr>
            <p:cNvPr id="11282" name="AutoShape 34"/>
            <p:cNvSpPr>
              <a:spLocks noChangeArrowheads="1"/>
            </p:cNvSpPr>
            <p:nvPr/>
          </p:nvSpPr>
          <p:spPr bwMode="auto">
            <a:xfrm>
              <a:off x="5420" y="1752"/>
              <a:ext cx="136" cy="453"/>
            </a:xfrm>
            <a:prstGeom prst="upDownArrow">
              <a:avLst>
                <a:gd name="adj1" fmla="val 50000"/>
                <a:gd name="adj2" fmla="val 94298"/>
              </a:avLst>
            </a:prstGeom>
            <a:solidFill>
              <a:srgbClr val="CCFFCC"/>
            </a:solidFill>
            <a:ln w="9525" algn="ctr">
              <a:solidFill>
                <a:srgbClr val="006600"/>
              </a:solidFill>
              <a:miter lim="800000"/>
              <a:headEnd/>
              <a:tailEnd/>
            </a:ln>
          </p:spPr>
          <p:txBody>
            <a:bodyPr wrap="none" anchor="ctr"/>
            <a:lstStyle/>
            <a:p>
              <a:endParaRPr lang="en-US"/>
            </a:p>
          </p:txBody>
        </p:sp>
      </p:grpSp>
      <p:grpSp>
        <p:nvGrpSpPr>
          <p:cNvPr id="5" name="Group 59"/>
          <p:cNvGrpSpPr>
            <a:grpSpLocks/>
          </p:cNvGrpSpPr>
          <p:nvPr/>
        </p:nvGrpSpPr>
        <p:grpSpPr bwMode="auto">
          <a:xfrm>
            <a:off x="7315200" y="5029200"/>
            <a:ext cx="1584325" cy="685800"/>
            <a:chOff x="4604" y="1752"/>
            <a:chExt cx="998" cy="453"/>
          </a:xfrm>
        </p:grpSpPr>
        <p:sp>
          <p:nvSpPr>
            <p:cNvPr id="11275" name="Rectangle 29"/>
            <p:cNvSpPr>
              <a:spLocks noChangeArrowheads="1"/>
            </p:cNvSpPr>
            <p:nvPr/>
          </p:nvSpPr>
          <p:spPr bwMode="auto">
            <a:xfrm>
              <a:off x="4604" y="1752"/>
              <a:ext cx="726" cy="453"/>
            </a:xfrm>
            <a:prstGeom prst="rect">
              <a:avLst/>
            </a:prstGeom>
            <a:solidFill>
              <a:srgbClr val="CCFFCC"/>
            </a:solidFill>
            <a:ln w="28575" algn="ctr">
              <a:solidFill>
                <a:schemeClr val="tx1"/>
              </a:solidFill>
              <a:miter lim="800000"/>
              <a:headEnd/>
              <a:tailEnd/>
            </a:ln>
          </p:spPr>
          <p:txBody>
            <a:bodyPr wrap="none" anchor="ctr"/>
            <a:lstStyle/>
            <a:p>
              <a:pPr algn="ctr"/>
              <a:r>
                <a:rPr lang="en-US" sz="1400" b="1"/>
                <a:t>GPGPU-Sim</a:t>
              </a:r>
            </a:p>
          </p:txBody>
        </p:sp>
        <p:sp>
          <p:nvSpPr>
            <p:cNvPr id="11276" name="Line 31"/>
            <p:cNvSpPr>
              <a:spLocks noChangeShapeType="1"/>
            </p:cNvSpPr>
            <p:nvPr/>
          </p:nvSpPr>
          <p:spPr bwMode="auto">
            <a:xfrm>
              <a:off x="5329" y="1752"/>
              <a:ext cx="273" cy="0"/>
            </a:xfrm>
            <a:prstGeom prst="line">
              <a:avLst/>
            </a:prstGeom>
            <a:noFill/>
            <a:ln w="28575">
              <a:solidFill>
                <a:srgbClr val="006600"/>
              </a:solidFill>
              <a:round/>
              <a:headEnd/>
              <a:tailEnd/>
            </a:ln>
          </p:spPr>
          <p:txBody>
            <a:bodyPr wrap="none" anchor="ctr"/>
            <a:lstStyle/>
            <a:p>
              <a:endParaRPr lang="en-CA"/>
            </a:p>
          </p:txBody>
        </p:sp>
        <p:sp>
          <p:nvSpPr>
            <p:cNvPr id="11277" name="Line 32"/>
            <p:cNvSpPr>
              <a:spLocks noChangeShapeType="1"/>
            </p:cNvSpPr>
            <p:nvPr/>
          </p:nvSpPr>
          <p:spPr bwMode="auto">
            <a:xfrm>
              <a:off x="5329" y="2205"/>
              <a:ext cx="273" cy="0"/>
            </a:xfrm>
            <a:prstGeom prst="line">
              <a:avLst/>
            </a:prstGeom>
            <a:noFill/>
            <a:ln w="28575">
              <a:solidFill>
                <a:srgbClr val="006600"/>
              </a:solidFill>
              <a:round/>
              <a:headEnd/>
              <a:tailEnd/>
            </a:ln>
          </p:spPr>
          <p:txBody>
            <a:bodyPr wrap="none" anchor="ctr"/>
            <a:lstStyle/>
            <a:p>
              <a:endParaRPr lang="en-CA"/>
            </a:p>
          </p:txBody>
        </p:sp>
        <p:sp>
          <p:nvSpPr>
            <p:cNvPr id="11278" name="AutoShape 34"/>
            <p:cNvSpPr>
              <a:spLocks noChangeArrowheads="1"/>
            </p:cNvSpPr>
            <p:nvPr/>
          </p:nvSpPr>
          <p:spPr bwMode="auto">
            <a:xfrm>
              <a:off x="5420" y="1752"/>
              <a:ext cx="136" cy="453"/>
            </a:xfrm>
            <a:prstGeom prst="upDownArrow">
              <a:avLst>
                <a:gd name="adj1" fmla="val 50000"/>
                <a:gd name="adj2" fmla="val 94298"/>
              </a:avLst>
            </a:prstGeom>
            <a:solidFill>
              <a:srgbClr val="CCFFCC"/>
            </a:solidFill>
            <a:ln w="9525" algn="ctr">
              <a:solidFill>
                <a:srgbClr val="006600"/>
              </a:solidFill>
              <a:miter lim="800000"/>
              <a:headEnd/>
              <a:tailEnd/>
            </a:ln>
          </p:spPr>
          <p:txBody>
            <a:bodyPr wrap="none" anchor="ctr"/>
            <a:lstStyle/>
            <a:p>
              <a:endParaRPr lang="en-US"/>
            </a:p>
          </p:txBody>
        </p:sp>
      </p:grpSp>
      <p:sp>
        <p:nvSpPr>
          <p:cNvPr id="45" name="Date Placeholder 44"/>
          <p:cNvSpPr>
            <a:spLocks noGrp="1"/>
          </p:cNvSpPr>
          <p:nvPr>
            <p:ph type="dt" sz="half" idx="10"/>
          </p:nvPr>
        </p:nvSpPr>
        <p:spPr/>
        <p:txBody>
          <a:bodyPr/>
          <a:lstStyle/>
          <a:p>
            <a:pPr>
              <a:defRPr/>
            </a:pPr>
            <a:r>
              <a:rPr lang="en-US"/>
              <a:t>December 2012</a:t>
            </a:r>
          </a:p>
        </p:txBody>
      </p:sp>
      <p:sp>
        <p:nvSpPr>
          <p:cNvPr id="46" name="Slide Number Placeholder 45"/>
          <p:cNvSpPr>
            <a:spLocks noGrp="1"/>
          </p:cNvSpPr>
          <p:nvPr>
            <p:ph type="sldNum" sz="quarter" idx="12"/>
          </p:nvPr>
        </p:nvSpPr>
        <p:spPr/>
        <p:txBody>
          <a:bodyPr/>
          <a:lstStyle/>
          <a:p>
            <a:pPr>
              <a:defRPr/>
            </a:pPr>
            <a:r>
              <a:rPr lang="en-US"/>
              <a:t>2.</a:t>
            </a:r>
            <a:fld id="{00B2B76A-9F2F-4E74-8C3A-858BE585A2CC}" type="slidenum">
              <a:rPr lang="en-US" smtClean="0"/>
              <a:pPr>
                <a:defRPr/>
              </a:pPr>
              <a:t>24</a:t>
            </a:fld>
            <a:endParaRPr lang="en-US" dirty="0"/>
          </a:p>
        </p:txBody>
      </p:sp>
      <p:sp>
        <p:nvSpPr>
          <p:cNvPr id="47" name="Footer Placeholder 46"/>
          <p:cNvSpPr>
            <a:spLocks noGrp="1"/>
          </p:cNvSpPr>
          <p:nvPr>
            <p:ph type="ftr" sz="quarter" idx="11"/>
          </p:nvPr>
        </p:nvSpPr>
        <p:spPr/>
        <p:txBody>
          <a:bodyPr/>
          <a:lstStyle/>
          <a:p>
            <a:pPr>
              <a:defRPr/>
            </a:pPr>
            <a:r>
              <a:rPr lang="pt-BR"/>
              <a:t>GPGPU-Sim Tutorial (MICRO 2012) 2: GPGPU-Sim Overview</a:t>
            </a:r>
            <a:endParaRPr lang="en-US" dirty="0"/>
          </a:p>
        </p:txBody>
      </p:sp>
    </p:spTree>
    <p:extLst>
      <p:ext uri="{BB962C8B-B14F-4D97-AF65-F5344CB8AC3E}">
        <p14:creationId xmlns:p14="http://schemas.microsoft.com/office/powerpoint/2010/main" val="40352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normAutofit fontScale="90000"/>
          </a:bodyPr>
          <a:lstStyle/>
          <a:p>
            <a:pPr eaLnBrk="1" hangingPunct="1"/>
            <a:r>
              <a:rPr lang="en-US" sz="4000" dirty="0"/>
              <a:t>Timing Model for </a:t>
            </a:r>
            <a:br>
              <a:rPr lang="en-US" sz="4000" dirty="0"/>
            </a:br>
            <a:r>
              <a:rPr lang="en-US" sz="4000" dirty="0"/>
              <a:t>GPU Micro-architecture</a:t>
            </a:r>
          </a:p>
        </p:txBody>
      </p:sp>
      <p:sp>
        <p:nvSpPr>
          <p:cNvPr id="12294" name="Rectangle 3"/>
          <p:cNvSpPr>
            <a:spLocks noGrp="1" noChangeArrowheads="1"/>
          </p:cNvSpPr>
          <p:nvPr>
            <p:ph type="body" idx="1"/>
          </p:nvPr>
        </p:nvSpPr>
        <p:spPr>
          <a:xfrm>
            <a:off x="457200" y="1600200"/>
            <a:ext cx="8458200" cy="4525963"/>
          </a:xfrm>
        </p:spPr>
        <p:txBody>
          <a:bodyPr/>
          <a:lstStyle/>
          <a:p>
            <a:pPr eaLnBrk="1" hangingPunct="1"/>
            <a:r>
              <a:rPr lang="en-US" sz="2800" dirty="0"/>
              <a:t>GPGPU-</a:t>
            </a:r>
            <a:r>
              <a:rPr lang="en-US" sz="2800" dirty="0" err="1"/>
              <a:t>Sim</a:t>
            </a:r>
            <a:r>
              <a:rPr lang="en-US" sz="2800" dirty="0"/>
              <a:t> is a </a:t>
            </a:r>
            <a:r>
              <a:rPr lang="en-US" sz="2800" i="1" u="sng" dirty="0"/>
              <a:t>detailed cycle-level</a:t>
            </a:r>
            <a:r>
              <a:rPr lang="en-US" sz="2800" dirty="0"/>
              <a:t> simulator:</a:t>
            </a:r>
          </a:p>
          <a:p>
            <a:pPr lvl="1" eaLnBrk="1" hangingPunct="1"/>
            <a:r>
              <a:rPr lang="en-US" sz="2400" dirty="0"/>
              <a:t>Cycle-level model for each part of the </a:t>
            </a:r>
            <a:r>
              <a:rPr lang="en-US" sz="2400" dirty="0" err="1"/>
              <a:t>microarchitecture</a:t>
            </a:r>
            <a:endParaRPr lang="en-US" sz="2400" dirty="0"/>
          </a:p>
          <a:p>
            <a:pPr lvl="1" eaLnBrk="1" hangingPunct="1"/>
            <a:r>
              <a:rPr lang="en-US" sz="2400" dirty="0"/>
              <a:t>Research focused</a:t>
            </a:r>
          </a:p>
          <a:p>
            <a:pPr lvl="2" eaLnBrk="1" hangingPunct="1"/>
            <a:r>
              <a:rPr lang="en-US" sz="2000" dirty="0"/>
              <a:t>Ignoring rare corner cases to reduce complexity</a:t>
            </a:r>
            <a:r>
              <a:rPr lang="en-US" sz="2800" dirty="0"/>
              <a:t> </a:t>
            </a:r>
          </a:p>
          <a:p>
            <a:pPr lvl="1" eaLnBrk="1" hangingPunct="1"/>
            <a:r>
              <a:rPr lang="en-US" sz="2400" dirty="0"/>
              <a:t>CUDA manual provides some hints. NVIDIA IEEE Micro articles provide other hints.  In most cases we can only guess at details.  Guesses “informed” by studying patents and </a:t>
            </a:r>
            <a:r>
              <a:rPr lang="en-US" sz="2400" dirty="0" err="1"/>
              <a:t>microbenchmarking</a:t>
            </a:r>
            <a:r>
              <a:rPr lang="en-US" sz="2400" dirty="0"/>
              <a:t>. </a:t>
            </a:r>
          </a:p>
        </p:txBody>
      </p:sp>
      <p:sp>
        <p:nvSpPr>
          <p:cNvPr id="110599" name="Rectangle 7"/>
          <p:cNvSpPr>
            <a:spLocks noChangeArrowheads="1"/>
          </p:cNvSpPr>
          <p:nvPr/>
        </p:nvSpPr>
        <p:spPr bwMode="auto">
          <a:xfrm>
            <a:off x="4038600" y="5334000"/>
            <a:ext cx="4572000" cy="765175"/>
          </a:xfrm>
          <a:prstGeom prst="rect">
            <a:avLst/>
          </a:prstGeom>
          <a:noFill/>
          <a:ln w="38100" algn="ctr">
            <a:solidFill>
              <a:srgbClr val="000000"/>
            </a:solidFill>
            <a:miter lim="800000"/>
            <a:headEnd/>
            <a:tailEnd/>
          </a:ln>
        </p:spPr>
        <p:txBody>
          <a:bodyPr anchor="ctr"/>
          <a:lstStyle/>
          <a:p>
            <a:r>
              <a:rPr lang="en-US" sz="2400" b="1" dirty="0">
                <a:solidFill>
                  <a:srgbClr val="000000"/>
                </a:solidFill>
              </a:rPr>
              <a:t>GPGPU-</a:t>
            </a:r>
            <a:r>
              <a:rPr lang="en-US" sz="2400" b="1" dirty="0" err="1">
                <a:solidFill>
                  <a:srgbClr val="000000"/>
                </a:solidFill>
              </a:rPr>
              <a:t>Sim</a:t>
            </a:r>
            <a:r>
              <a:rPr lang="en-US" sz="2400" b="1" dirty="0">
                <a:solidFill>
                  <a:srgbClr val="000000"/>
                </a:solidFill>
              </a:rPr>
              <a:t> </a:t>
            </a:r>
            <a:r>
              <a:rPr lang="en-US" sz="2400" b="1" dirty="0" err="1">
                <a:solidFill>
                  <a:srgbClr val="000000"/>
                </a:solidFill>
              </a:rPr>
              <a:t>w</a:t>
            </a:r>
            <a:r>
              <a:rPr lang="en-US" sz="2400" b="1" dirty="0">
                <a:solidFill>
                  <a:srgbClr val="000000"/>
                </a:solidFill>
              </a:rPr>
              <a:t>/ SASS is ~0.98 correlated to the real HW. </a:t>
            </a:r>
          </a:p>
        </p:txBody>
      </p:sp>
      <p:sp>
        <p:nvSpPr>
          <p:cNvPr id="8" name="Date Placeholder 7"/>
          <p:cNvSpPr>
            <a:spLocks noGrp="1"/>
          </p:cNvSpPr>
          <p:nvPr>
            <p:ph type="dt" sz="half" idx="10"/>
          </p:nvPr>
        </p:nvSpPr>
        <p:spPr/>
        <p:txBody>
          <a:bodyPr/>
          <a:lstStyle/>
          <a:p>
            <a:pPr>
              <a:defRPr/>
            </a:pPr>
            <a:r>
              <a:rPr lang="en-US"/>
              <a:t>December 2012</a:t>
            </a:r>
          </a:p>
        </p:txBody>
      </p:sp>
      <p:sp>
        <p:nvSpPr>
          <p:cNvPr id="9" name="Slide Number Placeholder 8"/>
          <p:cNvSpPr>
            <a:spLocks noGrp="1"/>
          </p:cNvSpPr>
          <p:nvPr>
            <p:ph type="sldNum" sz="quarter" idx="12"/>
          </p:nvPr>
        </p:nvSpPr>
        <p:spPr/>
        <p:txBody>
          <a:bodyPr/>
          <a:lstStyle/>
          <a:p>
            <a:pPr>
              <a:defRPr/>
            </a:pPr>
            <a:r>
              <a:rPr lang="en-US"/>
              <a:t>2.</a:t>
            </a:r>
            <a:fld id="{6C398207-447F-4747-951E-70F846834FCE}" type="slidenum">
              <a:rPr lang="en-US" smtClean="0"/>
              <a:pPr>
                <a:defRPr/>
              </a:pPr>
              <a:t>25</a:t>
            </a:fld>
            <a:endParaRPr lang="en-US" dirty="0"/>
          </a:p>
        </p:txBody>
      </p:sp>
      <p:sp>
        <p:nvSpPr>
          <p:cNvPr id="10" name="Footer Placeholder 9"/>
          <p:cNvSpPr>
            <a:spLocks noGrp="1"/>
          </p:cNvSpPr>
          <p:nvPr>
            <p:ph type="ftr" sz="quarter" idx="11"/>
          </p:nvPr>
        </p:nvSpPr>
        <p:spPr/>
        <p:txBody>
          <a:bodyPr/>
          <a:lstStyle/>
          <a:p>
            <a:pPr>
              <a:defRPr/>
            </a:pPr>
            <a:r>
              <a:rPr lang="pt-BR"/>
              <a:t>GPGPU-Sim Tutorial (MICRO 2012) 2: GPGPU-Sim Overview</a:t>
            </a:r>
            <a:endParaRPr lang="en-US" dirty="0"/>
          </a:p>
        </p:txBody>
      </p:sp>
    </p:spTree>
    <p:extLst>
      <p:ext uri="{BB962C8B-B14F-4D97-AF65-F5344CB8AC3E}">
        <p14:creationId xmlns:p14="http://schemas.microsoft.com/office/powerpoint/2010/main" val="403034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p:bldP spid="11059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a:off x="2667000" y="2971800"/>
            <a:ext cx="1447800" cy="5334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New: Power Model </a:t>
            </a:r>
            <a:r>
              <a:rPr lang="en-CA" dirty="0" err="1"/>
              <a:t>GPUWattch</a:t>
            </a:r>
            <a:endParaRPr lang="en-CA" dirty="0"/>
          </a:p>
        </p:txBody>
      </p:sp>
      <p:sp>
        <p:nvSpPr>
          <p:cNvPr id="3" name="Content Placeholder 2"/>
          <p:cNvSpPr>
            <a:spLocks noGrp="1"/>
          </p:cNvSpPr>
          <p:nvPr>
            <p:ph idx="1"/>
          </p:nvPr>
        </p:nvSpPr>
        <p:spPr>
          <a:xfrm>
            <a:off x="457200" y="1600200"/>
            <a:ext cx="8229600" cy="4572000"/>
          </a:xfrm>
        </p:spPr>
        <p:txBody>
          <a:bodyPr>
            <a:normAutofit fontScale="92500" lnSpcReduction="20000"/>
          </a:bodyPr>
          <a:lstStyle/>
          <a:p>
            <a:r>
              <a:rPr lang="en-CA" dirty="0"/>
              <a:t>Estimate power consumed by the GPU according to the timing behavior </a:t>
            </a:r>
          </a:p>
          <a:p>
            <a:endParaRPr lang="en-CA" dirty="0"/>
          </a:p>
          <a:p>
            <a:endParaRPr lang="en-CA" dirty="0"/>
          </a:p>
          <a:p>
            <a:endParaRPr lang="en-CA" dirty="0"/>
          </a:p>
          <a:p>
            <a:endParaRPr lang="en-CA" dirty="0"/>
          </a:p>
          <a:p>
            <a:r>
              <a:rPr lang="en-CA" dirty="0"/>
              <a:t>Ideal for evaluating fine-grained power management mechanisms</a:t>
            </a:r>
          </a:p>
          <a:p>
            <a:r>
              <a:rPr lang="en-CA" dirty="0"/>
              <a:t>Validated with power measurements from a real GTX 480</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2: GPGPU-Sim Overview</a:t>
            </a:r>
            <a:endParaRPr lang="en-US" dirty="0"/>
          </a:p>
        </p:txBody>
      </p:sp>
      <p:sp>
        <p:nvSpPr>
          <p:cNvPr id="6" name="Slide Number Placeholder 5"/>
          <p:cNvSpPr>
            <a:spLocks noGrp="1"/>
          </p:cNvSpPr>
          <p:nvPr>
            <p:ph type="sldNum" sz="quarter" idx="12"/>
          </p:nvPr>
        </p:nvSpPr>
        <p:spPr/>
        <p:txBody>
          <a:bodyPr/>
          <a:lstStyle/>
          <a:p>
            <a:pPr>
              <a:defRPr/>
            </a:pPr>
            <a:r>
              <a:rPr lang="en-US"/>
              <a:t>2.</a:t>
            </a:r>
            <a:fld id="{6C398207-447F-4747-951E-70F846834FCE}" type="slidenum">
              <a:rPr lang="en-US" smtClean="0"/>
              <a:pPr>
                <a:defRPr/>
              </a:pPr>
              <a:t>26</a:t>
            </a:fld>
            <a:endParaRPr lang="en-US" dirty="0"/>
          </a:p>
        </p:txBody>
      </p:sp>
      <p:sp>
        <p:nvSpPr>
          <p:cNvPr id="7" name="Rectangle 6"/>
          <p:cNvSpPr/>
          <p:nvPr/>
        </p:nvSpPr>
        <p:spPr>
          <a:xfrm>
            <a:off x="457200" y="2590800"/>
            <a:ext cx="1905000" cy="1143000"/>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GPGPU-</a:t>
            </a:r>
            <a:r>
              <a:rPr lang="en-CA" sz="2000" b="1" dirty="0" err="1"/>
              <a:t>Sim</a:t>
            </a:r>
            <a:endParaRPr lang="en-CA" sz="2000" b="1" dirty="0"/>
          </a:p>
          <a:p>
            <a:pPr algn="ctr"/>
            <a:r>
              <a:rPr lang="en-CA" sz="2000" b="1" dirty="0"/>
              <a:t>Timing Model</a:t>
            </a:r>
          </a:p>
        </p:txBody>
      </p:sp>
      <p:sp>
        <p:nvSpPr>
          <p:cNvPr id="9" name="Rectangle 8"/>
          <p:cNvSpPr/>
          <p:nvPr/>
        </p:nvSpPr>
        <p:spPr>
          <a:xfrm>
            <a:off x="2438400" y="2438400"/>
            <a:ext cx="1905000" cy="646331"/>
          </a:xfrm>
          <a:prstGeom prst="rect">
            <a:avLst/>
          </a:prstGeom>
        </p:spPr>
        <p:txBody>
          <a:bodyPr wrap="square" lIns="0" rIns="0">
            <a:spAutoFit/>
          </a:bodyPr>
          <a:lstStyle/>
          <a:p>
            <a:pPr algn="ctr"/>
            <a:r>
              <a:rPr lang="en-CA" b="1" dirty="0" err="1"/>
              <a:t>uArch</a:t>
            </a:r>
            <a:r>
              <a:rPr lang="en-CA" b="1" dirty="0"/>
              <a:t> Activities</a:t>
            </a:r>
          </a:p>
          <a:p>
            <a:pPr algn="ctr"/>
            <a:r>
              <a:rPr lang="en-CA" b="1" dirty="0"/>
              <a:t>(</a:t>
            </a:r>
            <a:r>
              <a:rPr lang="en-CA" b="1" dirty="0" err="1"/>
              <a:t>Perf</a:t>
            </a:r>
            <a:r>
              <a:rPr lang="en-CA" b="1" dirty="0"/>
              <a:t>. Counters)</a:t>
            </a:r>
          </a:p>
        </p:txBody>
      </p:sp>
      <p:sp>
        <p:nvSpPr>
          <p:cNvPr id="13" name="Rectangle 12"/>
          <p:cNvSpPr/>
          <p:nvPr/>
        </p:nvSpPr>
        <p:spPr>
          <a:xfrm>
            <a:off x="4343400" y="2590800"/>
            <a:ext cx="1905000" cy="1143000"/>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err="1"/>
              <a:t>GPUWattch</a:t>
            </a:r>
            <a:endParaRPr lang="en-CA" sz="2000" b="1" dirty="0"/>
          </a:p>
          <a:p>
            <a:pPr algn="ctr"/>
            <a:r>
              <a:rPr lang="en-CA" sz="2000" b="1" dirty="0"/>
              <a:t>Power Model</a:t>
            </a:r>
          </a:p>
          <a:p>
            <a:pPr algn="ctr"/>
            <a:r>
              <a:rPr lang="en-CA" sz="2000" b="1" dirty="0"/>
              <a:t>(</a:t>
            </a:r>
            <a:r>
              <a:rPr lang="en-CA" sz="2000" b="1" dirty="0" err="1"/>
              <a:t>McPAT</a:t>
            </a:r>
            <a:r>
              <a:rPr lang="en-CA" sz="2000" b="1" dirty="0"/>
              <a:t>++)</a:t>
            </a:r>
          </a:p>
        </p:txBody>
      </p:sp>
      <p:sp>
        <p:nvSpPr>
          <p:cNvPr id="14" name="Rectangle 13"/>
          <p:cNvSpPr/>
          <p:nvPr/>
        </p:nvSpPr>
        <p:spPr>
          <a:xfrm>
            <a:off x="6934200" y="2819400"/>
            <a:ext cx="1828800" cy="830997"/>
          </a:xfrm>
          <a:prstGeom prst="rect">
            <a:avLst/>
          </a:prstGeom>
        </p:spPr>
        <p:txBody>
          <a:bodyPr wrap="square">
            <a:spAutoFit/>
          </a:bodyPr>
          <a:lstStyle/>
          <a:p>
            <a:pPr algn="ctr"/>
            <a:r>
              <a:rPr lang="en-CA" sz="2400" b="1" dirty="0"/>
              <a:t>Power Estimation</a:t>
            </a:r>
          </a:p>
        </p:txBody>
      </p:sp>
      <p:sp>
        <p:nvSpPr>
          <p:cNvPr id="15" name="Right Arrow 14"/>
          <p:cNvSpPr/>
          <p:nvPr/>
        </p:nvSpPr>
        <p:spPr>
          <a:xfrm>
            <a:off x="6400800" y="2971800"/>
            <a:ext cx="609600" cy="53340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hape 16"/>
          <p:cNvCxnSpPr>
            <a:stCxn id="14" idx="2"/>
            <a:endCxn id="7" idx="2"/>
          </p:cNvCxnSpPr>
          <p:nvPr/>
        </p:nvCxnSpPr>
        <p:spPr>
          <a:xfrm rot="5400000">
            <a:off x="4587449" y="472648"/>
            <a:ext cx="83403" cy="6438900"/>
          </a:xfrm>
          <a:prstGeom prst="bentConnector3">
            <a:avLst>
              <a:gd name="adj1" fmla="val 568239"/>
            </a:avLst>
          </a:prstGeom>
          <a:ln w="76200">
            <a:solidFill>
              <a:srgbClr val="00B0F0"/>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072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sz="4000"/>
              <a:t>Interfacing GPGPU-Sim to Applications</a:t>
            </a:r>
          </a:p>
        </p:txBody>
      </p:sp>
      <p:sp>
        <p:nvSpPr>
          <p:cNvPr id="13318" name="Rectangle 3"/>
          <p:cNvSpPr>
            <a:spLocks noGrp="1" noChangeArrowheads="1"/>
          </p:cNvSpPr>
          <p:nvPr>
            <p:ph type="body" idx="1"/>
          </p:nvPr>
        </p:nvSpPr>
        <p:spPr>
          <a:xfrm>
            <a:off x="457200" y="1600200"/>
            <a:ext cx="8229600" cy="3505200"/>
          </a:xfrm>
        </p:spPr>
        <p:txBody>
          <a:bodyPr>
            <a:normAutofit lnSpcReduction="10000"/>
          </a:bodyPr>
          <a:lstStyle/>
          <a:p>
            <a:pPr eaLnBrk="1" hangingPunct="1">
              <a:lnSpc>
                <a:spcPct val="90000"/>
              </a:lnSpc>
            </a:pPr>
            <a:r>
              <a:rPr lang="en-US" sz="2800" dirty="0"/>
              <a:t>GPGPU-</a:t>
            </a:r>
            <a:r>
              <a:rPr lang="en-US" sz="2800" dirty="0" err="1"/>
              <a:t>Sim</a:t>
            </a:r>
            <a:r>
              <a:rPr lang="en-US" sz="2800" dirty="0"/>
              <a:t> compiles into a shared runtime library and implements the API:</a:t>
            </a:r>
          </a:p>
          <a:p>
            <a:pPr lvl="1" eaLnBrk="1" hangingPunct="1">
              <a:lnSpc>
                <a:spcPct val="90000"/>
              </a:lnSpc>
            </a:pPr>
            <a:r>
              <a:rPr lang="en-US" sz="2400" dirty="0" err="1">
                <a:solidFill>
                  <a:srgbClr val="70AC2E"/>
                </a:solidFill>
              </a:rPr>
              <a:t>libcudart.so</a:t>
            </a:r>
            <a:r>
              <a:rPr lang="en-US" sz="2400" dirty="0">
                <a:solidFill>
                  <a:srgbClr val="70AC2E"/>
                </a:solidFill>
              </a:rPr>
              <a:t> </a:t>
            </a:r>
            <a:r>
              <a:rPr lang="en-US" sz="2400" dirty="0" err="1">
                <a:solidFill>
                  <a:srgbClr val="70AC2E"/>
                </a:solidFill>
                <a:sym typeface="Wingdings" pitchFamily="2" charset="2"/>
              </a:rPr>
              <a:t></a:t>
            </a:r>
            <a:r>
              <a:rPr lang="en-US" sz="2400" dirty="0">
                <a:solidFill>
                  <a:srgbClr val="70AC2E"/>
                </a:solidFill>
                <a:sym typeface="Wingdings" pitchFamily="2" charset="2"/>
              </a:rPr>
              <a:t> CUDA runtime API</a:t>
            </a:r>
          </a:p>
          <a:p>
            <a:pPr lvl="1" eaLnBrk="1" hangingPunct="1">
              <a:lnSpc>
                <a:spcPct val="90000"/>
              </a:lnSpc>
            </a:pPr>
            <a:r>
              <a:rPr lang="en-US" sz="2400" dirty="0" err="1">
                <a:solidFill>
                  <a:srgbClr val="FF0000"/>
                </a:solidFill>
                <a:sym typeface="Wingdings" pitchFamily="2" charset="2"/>
              </a:rPr>
              <a:t>libOpenCL.so</a:t>
            </a:r>
            <a:r>
              <a:rPr lang="en-US" sz="2400" dirty="0">
                <a:solidFill>
                  <a:srgbClr val="FF0000"/>
                </a:solidFill>
                <a:sym typeface="Wingdings" pitchFamily="2" charset="2"/>
              </a:rPr>
              <a:t> </a:t>
            </a:r>
            <a:r>
              <a:rPr lang="en-US" sz="2400" dirty="0" err="1">
                <a:solidFill>
                  <a:srgbClr val="FF0000"/>
                </a:solidFill>
                <a:sym typeface="Wingdings" pitchFamily="2" charset="2"/>
              </a:rPr>
              <a:t></a:t>
            </a:r>
            <a:r>
              <a:rPr lang="en-US" sz="2400" dirty="0">
                <a:solidFill>
                  <a:srgbClr val="FF0000"/>
                </a:solidFill>
                <a:sym typeface="Wingdings" pitchFamily="2" charset="2"/>
              </a:rPr>
              <a:t> </a:t>
            </a:r>
            <a:r>
              <a:rPr lang="en-US" sz="2400" dirty="0" err="1">
                <a:solidFill>
                  <a:srgbClr val="FF0000"/>
                </a:solidFill>
                <a:sym typeface="Wingdings" pitchFamily="2" charset="2"/>
              </a:rPr>
              <a:t>OpenCL</a:t>
            </a:r>
            <a:r>
              <a:rPr lang="en-US" sz="2400" dirty="0">
                <a:solidFill>
                  <a:srgbClr val="FF0000"/>
                </a:solidFill>
                <a:sym typeface="Wingdings" pitchFamily="2" charset="2"/>
              </a:rPr>
              <a:t> API</a:t>
            </a:r>
          </a:p>
          <a:p>
            <a:pPr eaLnBrk="1" hangingPunct="1">
              <a:lnSpc>
                <a:spcPct val="90000"/>
              </a:lnSpc>
            </a:pPr>
            <a:r>
              <a:rPr lang="en-US" sz="2800" dirty="0"/>
              <a:t>Static Linking no longer supported. </a:t>
            </a:r>
            <a:endParaRPr lang="en-US" sz="2800" dirty="0">
              <a:sym typeface="Wingdings" pitchFamily="2" charset="2"/>
            </a:endParaRPr>
          </a:p>
          <a:p>
            <a:pPr eaLnBrk="1" hangingPunct="1">
              <a:lnSpc>
                <a:spcPct val="90000"/>
              </a:lnSpc>
            </a:pPr>
            <a:r>
              <a:rPr lang="en-US" sz="2800" dirty="0"/>
              <a:t>Modify your LD_LIBRARY_PATH to run your CUDA app on GPGPU-</a:t>
            </a:r>
            <a:r>
              <a:rPr lang="en-US" sz="2800" dirty="0" err="1"/>
              <a:t>Sim</a:t>
            </a:r>
            <a:r>
              <a:rPr lang="en-US" sz="2800" dirty="0"/>
              <a:t> (See Manual) </a:t>
            </a:r>
          </a:p>
          <a:p>
            <a:pPr lvl="1" eaLnBrk="1" hangingPunct="1">
              <a:lnSpc>
                <a:spcPct val="90000"/>
              </a:lnSpc>
            </a:pPr>
            <a:r>
              <a:rPr lang="en-US" sz="2400" dirty="0"/>
              <a:t>Need a </a:t>
            </a:r>
            <a:r>
              <a:rPr lang="en-US" sz="2400" dirty="0" err="1"/>
              <a:t>config</a:t>
            </a:r>
            <a:r>
              <a:rPr lang="en-US" sz="2400" dirty="0"/>
              <a:t> file (</a:t>
            </a:r>
            <a:r>
              <a:rPr lang="en-US" sz="2400" dirty="0" err="1"/>
              <a:t>gpgpusim.config</a:t>
            </a:r>
            <a:r>
              <a:rPr lang="en-US" sz="2400" dirty="0"/>
              <a:t>), an interconnection </a:t>
            </a:r>
            <a:r>
              <a:rPr lang="en-US" sz="2400" dirty="0" err="1"/>
              <a:t>config</a:t>
            </a:r>
            <a:r>
              <a:rPr lang="en-US" sz="2400" dirty="0"/>
              <a:t> file and a </a:t>
            </a:r>
            <a:r>
              <a:rPr lang="en-US" sz="2400" dirty="0" err="1"/>
              <a:t>McPAT</a:t>
            </a:r>
            <a:r>
              <a:rPr lang="en-US" sz="2400" dirty="0"/>
              <a:t> </a:t>
            </a:r>
            <a:r>
              <a:rPr lang="en-US" sz="2400" dirty="0" err="1"/>
              <a:t>config</a:t>
            </a:r>
            <a:r>
              <a:rPr lang="en-US" sz="2400" dirty="0"/>
              <a:t> as well</a:t>
            </a:r>
          </a:p>
        </p:txBody>
      </p:sp>
      <p:sp>
        <p:nvSpPr>
          <p:cNvPr id="40965" name="Rectangle 5"/>
          <p:cNvSpPr>
            <a:spLocks noChangeArrowheads="1"/>
          </p:cNvSpPr>
          <p:nvPr/>
        </p:nvSpPr>
        <p:spPr bwMode="auto">
          <a:xfrm>
            <a:off x="1219200" y="4953000"/>
            <a:ext cx="6477000" cy="1371600"/>
          </a:xfrm>
          <a:prstGeom prst="rect">
            <a:avLst/>
          </a:prstGeom>
          <a:noFill/>
          <a:ln w="38100" algn="ctr">
            <a:solidFill>
              <a:srgbClr val="000000"/>
            </a:solidFill>
            <a:miter lim="800000"/>
            <a:headEnd/>
            <a:tailEnd/>
          </a:ln>
        </p:spPr>
        <p:txBody>
          <a:bodyPr anchor="ctr"/>
          <a:lstStyle/>
          <a:p>
            <a:pPr>
              <a:lnSpc>
                <a:spcPct val="90000"/>
              </a:lnSpc>
            </a:pPr>
            <a:r>
              <a:rPr lang="en-US" sz="2400" b="1" dirty="0">
                <a:solidFill>
                  <a:srgbClr val="000000"/>
                </a:solidFill>
              </a:rPr>
              <a:t>We provide the </a:t>
            </a:r>
            <a:r>
              <a:rPr lang="en-US" sz="2400" b="1" dirty="0" err="1">
                <a:solidFill>
                  <a:srgbClr val="000000"/>
                </a:solidFill>
              </a:rPr>
              <a:t>config</a:t>
            </a:r>
            <a:r>
              <a:rPr lang="en-US" sz="2400" b="1" dirty="0">
                <a:solidFill>
                  <a:srgbClr val="000000"/>
                </a:solidFill>
              </a:rPr>
              <a:t> files for modeling:  </a:t>
            </a:r>
          </a:p>
          <a:p>
            <a:pPr>
              <a:lnSpc>
                <a:spcPct val="90000"/>
              </a:lnSpc>
              <a:buFontTx/>
              <a:buChar char="-"/>
            </a:pPr>
            <a:r>
              <a:rPr lang="en-US" sz="2400" b="1" dirty="0">
                <a:solidFill>
                  <a:srgbClr val="000000"/>
                </a:solidFill>
              </a:rPr>
              <a:t> </a:t>
            </a:r>
            <a:r>
              <a:rPr lang="en-US" sz="2400" b="1" dirty="0" err="1">
                <a:solidFill>
                  <a:srgbClr val="000000"/>
                </a:solidFill>
              </a:rPr>
              <a:t>Quadro</a:t>
            </a:r>
            <a:r>
              <a:rPr lang="en-US" sz="2400" b="1" dirty="0">
                <a:solidFill>
                  <a:srgbClr val="000000"/>
                </a:solidFill>
              </a:rPr>
              <a:t> FX 5800 (GT200)</a:t>
            </a:r>
          </a:p>
          <a:p>
            <a:pPr>
              <a:lnSpc>
                <a:spcPct val="90000"/>
              </a:lnSpc>
              <a:buFontTx/>
              <a:buChar char="-"/>
            </a:pPr>
            <a:r>
              <a:rPr lang="en-US" sz="2400" b="1" dirty="0">
                <a:solidFill>
                  <a:srgbClr val="000000"/>
                </a:solidFill>
              </a:rPr>
              <a:t> </a:t>
            </a:r>
            <a:r>
              <a:rPr lang="en-US" sz="2400" b="1" dirty="0" err="1">
                <a:solidFill>
                  <a:srgbClr val="00B050"/>
                </a:solidFill>
              </a:rPr>
              <a:t>Geforce</a:t>
            </a:r>
            <a:r>
              <a:rPr lang="en-US" sz="2400" b="1" dirty="0">
                <a:solidFill>
                  <a:srgbClr val="00B050"/>
                </a:solidFill>
              </a:rPr>
              <a:t> GTX 480 </a:t>
            </a:r>
            <a:r>
              <a:rPr lang="en-US" sz="2400" b="1" dirty="0">
                <a:solidFill>
                  <a:srgbClr val="000000"/>
                </a:solidFill>
              </a:rPr>
              <a:t>and Tesla C2050 (Fermi)</a:t>
            </a:r>
          </a:p>
        </p:txBody>
      </p:sp>
      <p:sp>
        <p:nvSpPr>
          <p:cNvPr id="8" name="Date Placeholder 7"/>
          <p:cNvSpPr>
            <a:spLocks noGrp="1"/>
          </p:cNvSpPr>
          <p:nvPr>
            <p:ph type="dt" sz="half" idx="10"/>
          </p:nvPr>
        </p:nvSpPr>
        <p:spPr/>
        <p:txBody>
          <a:bodyPr/>
          <a:lstStyle/>
          <a:p>
            <a:pPr>
              <a:defRPr/>
            </a:pPr>
            <a:r>
              <a:rPr lang="en-US"/>
              <a:t>December 2012</a:t>
            </a:r>
          </a:p>
        </p:txBody>
      </p:sp>
      <p:sp>
        <p:nvSpPr>
          <p:cNvPr id="9" name="Slide Number Placeholder 8"/>
          <p:cNvSpPr>
            <a:spLocks noGrp="1"/>
          </p:cNvSpPr>
          <p:nvPr>
            <p:ph type="sldNum" sz="quarter" idx="12"/>
          </p:nvPr>
        </p:nvSpPr>
        <p:spPr/>
        <p:txBody>
          <a:bodyPr/>
          <a:lstStyle/>
          <a:p>
            <a:pPr>
              <a:defRPr/>
            </a:pPr>
            <a:r>
              <a:rPr lang="en-US"/>
              <a:t>2.</a:t>
            </a:r>
            <a:fld id="{6C398207-447F-4747-951E-70F846834FCE}" type="slidenum">
              <a:rPr lang="en-US" smtClean="0"/>
              <a:pPr>
                <a:defRPr/>
              </a:pPr>
              <a:t>27</a:t>
            </a:fld>
            <a:endParaRPr lang="en-US" dirty="0"/>
          </a:p>
        </p:txBody>
      </p:sp>
      <p:sp>
        <p:nvSpPr>
          <p:cNvPr id="10" name="Footer Placeholder 9"/>
          <p:cNvSpPr>
            <a:spLocks noGrp="1"/>
          </p:cNvSpPr>
          <p:nvPr>
            <p:ph type="ftr" sz="quarter" idx="11"/>
          </p:nvPr>
        </p:nvSpPr>
        <p:spPr/>
        <p:txBody>
          <a:bodyPr/>
          <a:lstStyle/>
          <a:p>
            <a:pPr>
              <a:defRPr/>
            </a:pPr>
            <a:r>
              <a:rPr lang="pt-BR" dirty="0"/>
              <a:t>GPGPU-Sim Tutorial (MICRO 2012) 2: GPGPU-Sim Overview</a:t>
            </a:r>
            <a:endParaRPr lang="en-US" dirty="0"/>
          </a:p>
        </p:txBody>
      </p:sp>
    </p:spTree>
    <p:extLst>
      <p:ext uri="{BB962C8B-B14F-4D97-AF65-F5344CB8AC3E}">
        <p14:creationId xmlns:p14="http://schemas.microsoft.com/office/powerpoint/2010/main" val="17898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descr="C:\Users\wlfung\Documents\My Dropbox\ISCA2012-Tutorial-Private\figures\Ptx-vs-ptxplus-runtime-flow.png"/>
          <p:cNvPicPr>
            <a:picLocks noChangeAspect="1" noChangeArrowheads="1"/>
          </p:cNvPicPr>
          <p:nvPr/>
        </p:nvPicPr>
        <p:blipFill>
          <a:blip r:embed="rId2" cstate="print"/>
          <a:srcRect/>
          <a:stretch>
            <a:fillRect/>
          </a:stretch>
        </p:blipFill>
        <p:spPr bwMode="auto">
          <a:xfrm>
            <a:off x="533400" y="1676400"/>
            <a:ext cx="8077200" cy="4525466"/>
          </a:xfrm>
          <a:prstGeom prst="rect">
            <a:avLst/>
          </a:prstGeom>
          <a:noFill/>
        </p:spPr>
      </p:pic>
      <p:sp>
        <p:nvSpPr>
          <p:cNvPr id="14341" name="Rectangle 2"/>
          <p:cNvSpPr>
            <a:spLocks noGrp="1" noChangeArrowheads="1"/>
          </p:cNvSpPr>
          <p:nvPr>
            <p:ph type="title"/>
          </p:nvPr>
        </p:nvSpPr>
        <p:spPr/>
        <p:txBody>
          <a:bodyPr/>
          <a:lstStyle/>
          <a:p>
            <a:pPr eaLnBrk="1" hangingPunct="1"/>
            <a:r>
              <a:rPr lang="en-US"/>
              <a:t>GPGPU-Sim Runtime Flow</a:t>
            </a:r>
          </a:p>
        </p:txBody>
      </p:sp>
      <p:sp>
        <p:nvSpPr>
          <p:cNvPr id="14343" name="Text Box 6"/>
          <p:cNvSpPr txBox="1">
            <a:spLocks noChangeArrowheads="1"/>
          </p:cNvSpPr>
          <p:nvPr/>
        </p:nvSpPr>
        <p:spPr bwMode="auto">
          <a:xfrm>
            <a:off x="990600" y="1270000"/>
            <a:ext cx="1343025" cy="396875"/>
          </a:xfrm>
          <a:prstGeom prst="rect">
            <a:avLst/>
          </a:prstGeom>
          <a:noFill/>
          <a:ln w="9525">
            <a:noFill/>
            <a:miter lim="800000"/>
            <a:headEnd/>
            <a:tailEnd/>
          </a:ln>
        </p:spPr>
        <p:txBody>
          <a:bodyPr wrap="none">
            <a:spAutoFit/>
          </a:bodyPr>
          <a:lstStyle/>
          <a:p>
            <a:r>
              <a:rPr lang="en-US" sz="2000" b="1" u="sng"/>
              <a:t>CUDA 3.1</a:t>
            </a:r>
          </a:p>
        </p:txBody>
      </p:sp>
      <p:sp>
        <p:nvSpPr>
          <p:cNvPr id="14344" name="Text Box 7"/>
          <p:cNvSpPr txBox="1">
            <a:spLocks noChangeArrowheads="1"/>
          </p:cNvSpPr>
          <p:nvPr/>
        </p:nvSpPr>
        <p:spPr bwMode="auto">
          <a:xfrm>
            <a:off x="4648200" y="1270000"/>
            <a:ext cx="2570163" cy="400050"/>
          </a:xfrm>
          <a:prstGeom prst="rect">
            <a:avLst/>
          </a:prstGeom>
          <a:noFill/>
          <a:ln w="9525">
            <a:noFill/>
            <a:miter lim="800000"/>
            <a:headEnd/>
            <a:tailEnd/>
          </a:ln>
        </p:spPr>
        <p:txBody>
          <a:bodyPr wrap="none">
            <a:spAutoFit/>
          </a:bodyPr>
          <a:lstStyle/>
          <a:p>
            <a:r>
              <a:rPr lang="en-US" sz="2000" b="1" u="sng"/>
              <a:t>CUDA 4.0 and Later</a:t>
            </a:r>
          </a:p>
        </p:txBody>
      </p:sp>
      <p:cxnSp>
        <p:nvCxnSpPr>
          <p:cNvPr id="10" name="Straight Connector 9"/>
          <p:cNvCxnSpPr/>
          <p:nvPr/>
        </p:nvCxnSpPr>
        <p:spPr>
          <a:xfrm>
            <a:off x="3200400" y="1295400"/>
            <a:ext cx="0" cy="4953000"/>
          </a:xfrm>
          <a:prstGeom prst="line">
            <a:avLst/>
          </a:prstGeom>
          <a:ln w="19050">
            <a:solidFill>
              <a:schemeClr val="accent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0"/>
          </p:nvPr>
        </p:nvSpPr>
        <p:spPr/>
        <p:txBody>
          <a:bodyPr/>
          <a:lstStyle/>
          <a:p>
            <a:pPr>
              <a:defRPr/>
            </a:pPr>
            <a:r>
              <a:rPr lang="en-US"/>
              <a:t>December 2012</a:t>
            </a:r>
          </a:p>
        </p:txBody>
      </p:sp>
      <p:sp>
        <p:nvSpPr>
          <p:cNvPr id="13" name="Slide Number Placeholder 12"/>
          <p:cNvSpPr>
            <a:spLocks noGrp="1"/>
          </p:cNvSpPr>
          <p:nvPr>
            <p:ph type="sldNum" sz="quarter" idx="12"/>
          </p:nvPr>
        </p:nvSpPr>
        <p:spPr/>
        <p:txBody>
          <a:bodyPr/>
          <a:lstStyle/>
          <a:p>
            <a:pPr>
              <a:defRPr/>
            </a:pPr>
            <a:r>
              <a:rPr lang="en-US"/>
              <a:t>2.</a:t>
            </a:r>
            <a:fld id="{6C398207-447F-4747-951E-70F846834FCE}" type="slidenum">
              <a:rPr lang="en-US" smtClean="0"/>
              <a:pPr>
                <a:defRPr/>
              </a:pPr>
              <a:t>28</a:t>
            </a:fld>
            <a:endParaRPr lang="en-US" dirty="0"/>
          </a:p>
        </p:txBody>
      </p:sp>
      <p:sp>
        <p:nvSpPr>
          <p:cNvPr id="14" name="Footer Placeholder 13"/>
          <p:cNvSpPr>
            <a:spLocks noGrp="1"/>
          </p:cNvSpPr>
          <p:nvPr>
            <p:ph type="ftr" sz="quarter" idx="11"/>
          </p:nvPr>
        </p:nvSpPr>
        <p:spPr/>
        <p:txBody>
          <a:bodyPr/>
          <a:lstStyle/>
          <a:p>
            <a:pPr>
              <a:defRPr/>
            </a:pPr>
            <a:r>
              <a:rPr lang="pt-BR"/>
              <a:t>GPGPU-Sim Tutorial (MICRO 2012) 2: GPGPU-Sim Overview</a:t>
            </a:r>
            <a:endParaRPr lang="en-US" dirty="0"/>
          </a:p>
        </p:txBody>
      </p:sp>
    </p:spTree>
    <p:extLst>
      <p:ext uri="{BB962C8B-B14F-4D97-AF65-F5344CB8AC3E}">
        <p14:creationId xmlns:p14="http://schemas.microsoft.com/office/powerpoint/2010/main" val="2491164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CA"/>
              <a:t>Debugging and Visualization</a:t>
            </a:r>
          </a:p>
        </p:txBody>
      </p:sp>
      <p:sp>
        <p:nvSpPr>
          <p:cNvPr id="15363" name="Vertical Text Placeholder 2"/>
          <p:cNvSpPr>
            <a:spLocks noGrp="1"/>
          </p:cNvSpPr>
          <p:nvPr>
            <p:ph type="body" orient="vert" idx="1"/>
          </p:nvPr>
        </p:nvSpPr>
        <p:spPr/>
        <p:txBody>
          <a:bodyPr vert="horz"/>
          <a:lstStyle/>
          <a:p>
            <a:endParaRPr lang="en-CA" dirty="0"/>
          </a:p>
          <a:p>
            <a:r>
              <a:rPr lang="en-CA" dirty="0"/>
              <a:t>GPGPU-</a:t>
            </a:r>
            <a:r>
              <a:rPr lang="en-CA" dirty="0" err="1"/>
              <a:t>Sim</a:t>
            </a:r>
            <a:r>
              <a:rPr lang="en-CA" dirty="0"/>
              <a:t> provides tools to debug and visualize simulated GPU </a:t>
            </a:r>
            <a:r>
              <a:rPr lang="en-CA" dirty="0" err="1"/>
              <a:t>behavior</a:t>
            </a:r>
            <a:r>
              <a:rPr lang="en-CA" dirty="0"/>
              <a:t>.</a:t>
            </a:r>
          </a:p>
          <a:p>
            <a:pPr lvl="1"/>
            <a:r>
              <a:rPr lang="en-CA" u="sng" dirty="0"/>
              <a:t>GDB macros: </a:t>
            </a:r>
            <a:br>
              <a:rPr lang="en-CA" dirty="0"/>
            </a:br>
            <a:r>
              <a:rPr lang="en-CA" dirty="0"/>
              <a:t>Cycle-level debugging</a:t>
            </a:r>
          </a:p>
          <a:p>
            <a:pPr lvl="1"/>
            <a:r>
              <a:rPr lang="en-CA" u="sng" dirty="0" err="1"/>
              <a:t>AerialVision</a:t>
            </a:r>
            <a:r>
              <a:rPr lang="en-CA" u="sng" dirty="0"/>
              <a:t>:</a:t>
            </a:r>
            <a:r>
              <a:rPr lang="en-CA" dirty="0"/>
              <a:t> </a:t>
            </a:r>
            <a:br>
              <a:rPr lang="en-CA" dirty="0"/>
            </a:br>
            <a:r>
              <a:rPr lang="en-CA" dirty="0"/>
              <a:t>High-level performance dynamics</a:t>
            </a:r>
          </a:p>
        </p:txBody>
      </p:sp>
      <p:sp>
        <p:nvSpPr>
          <p:cNvPr id="7" name="Date Placeholder 6"/>
          <p:cNvSpPr>
            <a:spLocks noGrp="1"/>
          </p:cNvSpPr>
          <p:nvPr>
            <p:ph type="dt" sz="half" idx="10"/>
          </p:nvPr>
        </p:nvSpPr>
        <p:spPr/>
        <p:txBody>
          <a:bodyPr/>
          <a:lstStyle/>
          <a:p>
            <a:pPr>
              <a:defRPr/>
            </a:pPr>
            <a:r>
              <a:rPr lang="en-US"/>
              <a:t>December 2012</a:t>
            </a:r>
          </a:p>
        </p:txBody>
      </p:sp>
      <p:sp>
        <p:nvSpPr>
          <p:cNvPr id="8" name="Slide Number Placeholder 7"/>
          <p:cNvSpPr>
            <a:spLocks noGrp="1"/>
          </p:cNvSpPr>
          <p:nvPr>
            <p:ph type="sldNum" sz="quarter" idx="12"/>
          </p:nvPr>
        </p:nvSpPr>
        <p:spPr/>
        <p:txBody>
          <a:bodyPr/>
          <a:lstStyle/>
          <a:p>
            <a:pPr>
              <a:defRPr/>
            </a:pPr>
            <a:r>
              <a:rPr lang="en-US"/>
              <a:t>2.</a:t>
            </a:r>
            <a:fld id="{7F5B2C50-7787-42FB-95A9-29C3359D7AAD}" type="slidenum">
              <a:rPr lang="en-US" smtClean="0"/>
              <a:pPr>
                <a:defRPr/>
              </a:pPr>
              <a:t>29</a:t>
            </a:fld>
            <a:endParaRPr lang="en-US" dirty="0"/>
          </a:p>
        </p:txBody>
      </p:sp>
      <p:sp>
        <p:nvSpPr>
          <p:cNvPr id="9" name="Footer Placeholder 8"/>
          <p:cNvSpPr>
            <a:spLocks noGrp="1"/>
          </p:cNvSpPr>
          <p:nvPr>
            <p:ph type="ftr" sz="quarter" idx="11"/>
          </p:nvPr>
        </p:nvSpPr>
        <p:spPr/>
        <p:txBody>
          <a:bodyPr/>
          <a:lstStyle/>
          <a:p>
            <a:pPr>
              <a:defRPr/>
            </a:pPr>
            <a:r>
              <a:rPr lang="pt-BR"/>
              <a:t>GPGPU-Sim Tutorial (MICRO 2012) 2: GPGPU-Sim Overview</a:t>
            </a:r>
            <a:endParaRPr lang="en-US" dirty="0"/>
          </a:p>
        </p:txBody>
      </p:sp>
    </p:spTree>
    <p:extLst>
      <p:ext uri="{BB962C8B-B14F-4D97-AF65-F5344CB8AC3E}">
        <p14:creationId xmlns:p14="http://schemas.microsoft.com/office/powerpoint/2010/main" val="296334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1B01C-5F82-7947-9E27-BB08CF394466}"/>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D6DE47D8-7930-2E45-B97A-805DF6AC5AAB}"/>
              </a:ext>
            </a:extLst>
          </p:cNvPr>
          <p:cNvSpPr>
            <a:spLocks noGrp="1"/>
          </p:cNvSpPr>
          <p:nvPr>
            <p:ph idx="1"/>
          </p:nvPr>
        </p:nvSpPr>
        <p:spPr/>
        <p:txBody>
          <a:bodyPr/>
          <a:lstStyle/>
          <a:p>
            <a:r>
              <a:rPr lang="en-US" dirty="0"/>
              <a:t>After this lecture you should be able to:</a:t>
            </a:r>
          </a:p>
          <a:p>
            <a:pPr lvl="1"/>
            <a:r>
              <a:rPr lang="en-US" dirty="0"/>
              <a:t>Explain the difference between timing and functional simulation.</a:t>
            </a:r>
          </a:p>
          <a:p>
            <a:pPr lvl="1"/>
            <a:r>
              <a:rPr lang="en-US" dirty="0"/>
              <a:t>Explain how timing simulators are used in computer architecture research.</a:t>
            </a:r>
          </a:p>
          <a:p>
            <a:pPr lvl="1"/>
            <a:r>
              <a:rPr lang="en-US" dirty="0"/>
              <a:t>Describe the steps involved in installing GPGPU-Sim and running a CUDA enabled application on it.</a:t>
            </a:r>
          </a:p>
          <a:p>
            <a:pPr lvl="1"/>
            <a:r>
              <a:rPr lang="en-US" dirty="0"/>
              <a:t>Describe the software architecture of GPGPU-Sim</a:t>
            </a:r>
          </a:p>
        </p:txBody>
      </p:sp>
      <p:sp>
        <p:nvSpPr>
          <p:cNvPr id="4" name="Slide Number Placeholder 3">
            <a:extLst>
              <a:ext uri="{FF2B5EF4-FFF2-40B4-BE49-F238E27FC236}">
                <a16:creationId xmlns:a16="http://schemas.microsoft.com/office/drawing/2014/main" id="{D2D32256-9336-BF43-9243-0FC076ACA8EA}"/>
              </a:ext>
            </a:extLst>
          </p:cNvPr>
          <p:cNvSpPr>
            <a:spLocks noGrp="1"/>
          </p:cNvSpPr>
          <p:nvPr>
            <p:ph type="sldNum" sz="quarter" idx="12"/>
          </p:nvPr>
        </p:nvSpPr>
        <p:spPr/>
        <p:txBody>
          <a:bodyPr/>
          <a:lstStyle/>
          <a:p>
            <a:fld id="{F23EC47D-D5CA-A042-A8D0-C217E3EA6E2F}" type="slidenum">
              <a:rPr lang="en-US" smtClean="0"/>
              <a:t>3</a:t>
            </a:fld>
            <a:endParaRPr lang="en-US"/>
          </a:p>
        </p:txBody>
      </p:sp>
    </p:spTree>
    <p:extLst>
      <p:ext uri="{BB962C8B-B14F-4D97-AF65-F5344CB8AC3E}">
        <p14:creationId xmlns:p14="http://schemas.microsoft.com/office/powerpoint/2010/main" val="1085026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Building GPGPU-</a:t>
            </a:r>
            <a:r>
              <a:rPr lang="en-CA" dirty="0" err="1"/>
              <a:t>Sim</a:t>
            </a:r>
            <a:endParaRPr lang="en-CA" dirty="0"/>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en-CA"/>
              <a:t>GPGPU-Sim Tutorial (MICRO 2012) 3: Setup and Run</a:t>
            </a:r>
            <a:endParaRPr lang="en-US" dirty="0"/>
          </a:p>
        </p:txBody>
      </p:sp>
      <p:sp>
        <p:nvSpPr>
          <p:cNvPr id="6" name="Slide Number Placeholder 5"/>
          <p:cNvSpPr>
            <a:spLocks noGrp="1"/>
          </p:cNvSpPr>
          <p:nvPr>
            <p:ph type="sldNum" sz="quarter" idx="12"/>
          </p:nvPr>
        </p:nvSpPr>
        <p:spPr/>
        <p:txBody>
          <a:bodyPr/>
          <a:lstStyle/>
          <a:p>
            <a:pPr>
              <a:defRPr/>
            </a:pPr>
            <a:r>
              <a:rPr lang="en-US"/>
              <a:t>3.</a:t>
            </a:r>
            <a:fld id="{2DCAE7AC-0DFB-40CF-A4F2-C416A0FCE178}" type="slidenum">
              <a:rPr lang="en-US" smtClean="0"/>
              <a:pPr>
                <a:defRPr/>
              </a:pPr>
              <a:t>30</a:t>
            </a:fld>
            <a:endParaRPr lang="en-US" dirty="0"/>
          </a:p>
        </p:txBody>
      </p:sp>
      <p:sp>
        <p:nvSpPr>
          <p:cNvPr id="7" name="Content Placeholder 6"/>
          <p:cNvSpPr>
            <a:spLocks noGrp="1"/>
          </p:cNvSpPr>
          <p:nvPr>
            <p:ph idx="1"/>
          </p:nvPr>
        </p:nvSpPr>
        <p:spPr/>
        <p:txBody>
          <a:bodyPr/>
          <a:lstStyle/>
          <a:p>
            <a:r>
              <a:rPr lang="en-CA" dirty="0"/>
              <a:t>Get GPGPU-</a:t>
            </a:r>
            <a:r>
              <a:rPr lang="en-CA" dirty="0" err="1"/>
              <a:t>Sim</a:t>
            </a:r>
            <a:r>
              <a:rPr lang="en-CA" dirty="0"/>
              <a:t>:</a:t>
            </a:r>
          </a:p>
          <a:p>
            <a:pPr marL="457200" lvl="1" indent="0">
              <a:buNone/>
            </a:pPr>
            <a:r>
              <a:rPr lang="en-CA" sz="2000" dirty="0">
                <a:latin typeface="Courier New" pitchFamily="49" charset="0"/>
                <a:cs typeface="Courier New" pitchFamily="49" charset="0"/>
              </a:rPr>
              <a:t>$ git clone https://</a:t>
            </a:r>
            <a:r>
              <a:rPr lang="en-CA" sz="2000" dirty="0" err="1">
                <a:latin typeface="Courier New" pitchFamily="49" charset="0"/>
                <a:cs typeface="Courier New" pitchFamily="49" charset="0"/>
              </a:rPr>
              <a:t>github.com</a:t>
            </a:r>
            <a:r>
              <a:rPr lang="en-CA" sz="2000" dirty="0">
                <a:latin typeface="Courier New" pitchFamily="49" charset="0"/>
                <a:cs typeface="Courier New" pitchFamily="49" charset="0"/>
              </a:rPr>
              <a:t>/</a:t>
            </a:r>
            <a:r>
              <a:rPr lang="en-CA" sz="2000" dirty="0" err="1">
                <a:latin typeface="Courier New" pitchFamily="49" charset="0"/>
                <a:cs typeface="Courier New" pitchFamily="49" charset="0"/>
              </a:rPr>
              <a:t>gpgpu</a:t>
            </a:r>
            <a:r>
              <a:rPr lang="en-CA" sz="2000" dirty="0">
                <a:latin typeface="Courier New" pitchFamily="49" charset="0"/>
                <a:cs typeface="Courier New" pitchFamily="49" charset="0"/>
              </a:rPr>
              <a:t>-sim/</a:t>
            </a:r>
            <a:r>
              <a:rPr lang="en-CA" sz="2000" dirty="0" err="1">
                <a:latin typeface="Courier New" pitchFamily="49" charset="0"/>
                <a:cs typeface="Courier New" pitchFamily="49" charset="0"/>
              </a:rPr>
              <a:t>gpgpu-sim_distribution.git</a:t>
            </a:r>
            <a:r>
              <a:rPr lang="en-CA" sz="2000" dirty="0">
                <a:latin typeface="Courier New" pitchFamily="49" charset="0"/>
                <a:cs typeface="Courier New" pitchFamily="49" charset="0"/>
              </a:rPr>
              <a:t> </a:t>
            </a:r>
          </a:p>
          <a:p>
            <a:pPr marL="457200" lvl="1" indent="0">
              <a:buNone/>
            </a:pPr>
            <a:r>
              <a:rPr lang="en-CA" sz="2000" dirty="0">
                <a:latin typeface="Courier New" pitchFamily="49" charset="0"/>
                <a:cs typeface="Courier New" pitchFamily="49" charset="0"/>
              </a:rPr>
              <a:t>$ cd </a:t>
            </a:r>
            <a:r>
              <a:rPr lang="en-CA" sz="2000" dirty="0" err="1">
                <a:latin typeface="Courier New" pitchFamily="49" charset="0"/>
                <a:cs typeface="Courier New" pitchFamily="49" charset="0"/>
              </a:rPr>
              <a:t>gpgpu-sim_distribution</a:t>
            </a:r>
            <a:endParaRPr lang="en-CA" sz="2000" dirty="0">
              <a:latin typeface="Courier New" pitchFamily="49" charset="0"/>
              <a:cs typeface="Courier New" pitchFamily="49" charset="0"/>
            </a:endParaRPr>
          </a:p>
          <a:p>
            <a:pPr marL="457200" lvl="1" indent="0">
              <a:buNone/>
            </a:pPr>
            <a:r>
              <a:rPr lang="en-CA" sz="2000" dirty="0">
                <a:latin typeface="Courier New" pitchFamily="49" charset="0"/>
                <a:cs typeface="Courier New" pitchFamily="49" charset="0"/>
              </a:rPr>
              <a:t>$ git checkout dev </a:t>
            </a:r>
          </a:p>
          <a:p>
            <a:r>
              <a:rPr lang="en-CA" dirty="0"/>
              <a:t>Configure your environment:</a:t>
            </a:r>
          </a:p>
          <a:p>
            <a:pPr lvl="1"/>
            <a:r>
              <a:rPr lang="en-CA" sz="2400" dirty="0"/>
              <a:t>Setup </a:t>
            </a:r>
            <a:r>
              <a:rPr lang="en-CA" sz="2000" dirty="0">
                <a:latin typeface="Courier New" pitchFamily="49" charset="0"/>
                <a:cs typeface="Courier New" pitchFamily="49" charset="0"/>
              </a:rPr>
              <a:t>CUDA_INSTALL_PATH</a:t>
            </a:r>
            <a:endParaRPr lang="en-CA" dirty="0">
              <a:latin typeface="Courier New" pitchFamily="49" charset="0"/>
              <a:cs typeface="Courier New" pitchFamily="49" charset="0"/>
            </a:endParaRPr>
          </a:p>
          <a:p>
            <a:pPr marL="457200" lvl="1" indent="0">
              <a:buNone/>
            </a:pPr>
            <a:r>
              <a:rPr lang="en-CA" sz="2000" dirty="0">
                <a:latin typeface="Courier New" pitchFamily="49" charset="0"/>
                <a:cs typeface="Courier New" pitchFamily="49" charset="0"/>
              </a:rPr>
              <a:t>$ source </a:t>
            </a:r>
            <a:r>
              <a:rPr lang="en-CA" sz="2000" dirty="0" err="1">
                <a:latin typeface="Courier New" pitchFamily="49" charset="0"/>
                <a:cs typeface="Courier New" pitchFamily="49" charset="0"/>
              </a:rPr>
              <a:t>setup_environment</a:t>
            </a:r>
            <a:r>
              <a:rPr lang="en-CA" sz="2000" dirty="0">
                <a:latin typeface="Courier New" pitchFamily="49" charset="0"/>
                <a:cs typeface="Courier New" pitchFamily="49" charset="0"/>
              </a:rPr>
              <a:t> release</a:t>
            </a:r>
          </a:p>
          <a:p>
            <a:r>
              <a:rPr lang="en-CA" dirty="0"/>
              <a:t>Compile:</a:t>
            </a:r>
          </a:p>
          <a:p>
            <a:pPr lvl="1"/>
            <a:r>
              <a:rPr lang="en-CA" sz="2000" dirty="0">
                <a:latin typeface="Courier New" pitchFamily="49" charset="0"/>
                <a:cs typeface="Courier New" pitchFamily="49" charset="0"/>
              </a:rPr>
              <a:t>make</a:t>
            </a:r>
            <a:endParaRPr lang="en-CA" dirty="0">
              <a:latin typeface="Courier New" pitchFamily="49" charset="0"/>
              <a:cs typeface="Courier New" pitchFamily="49" charset="0"/>
            </a:endParaRPr>
          </a:p>
          <a:p>
            <a:endParaRPr lang="en-CA" dirty="0"/>
          </a:p>
        </p:txBody>
      </p:sp>
    </p:spTree>
    <p:extLst>
      <p:ext uri="{BB962C8B-B14F-4D97-AF65-F5344CB8AC3E}">
        <p14:creationId xmlns:p14="http://schemas.microsoft.com/office/powerpoint/2010/main" val="4023195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Running GPGPU-</a:t>
            </a:r>
            <a:r>
              <a:rPr lang="en-CA" dirty="0" err="1"/>
              <a:t>Sim</a:t>
            </a:r>
            <a:endParaRPr lang="en-CA" dirty="0"/>
          </a:p>
        </p:txBody>
      </p:sp>
      <p:sp>
        <p:nvSpPr>
          <p:cNvPr id="3" name="Content Placeholder 2"/>
          <p:cNvSpPr>
            <a:spLocks noGrp="1"/>
          </p:cNvSpPr>
          <p:nvPr>
            <p:ph idx="1"/>
          </p:nvPr>
        </p:nvSpPr>
        <p:spPr/>
        <p:txBody>
          <a:bodyPr>
            <a:normAutofit fontScale="92500" lnSpcReduction="10000"/>
          </a:bodyPr>
          <a:lstStyle/>
          <a:p>
            <a:r>
              <a:rPr lang="en-CA" sz="2800" dirty="0"/>
              <a:t>Copy </a:t>
            </a:r>
            <a:r>
              <a:rPr lang="en-CA" sz="2400" b="1" dirty="0" err="1">
                <a:solidFill>
                  <a:srgbClr val="00B050"/>
                </a:solidFill>
                <a:latin typeface="Courier New" pitchFamily="49" charset="0"/>
                <a:cs typeface="Courier New" pitchFamily="49" charset="0"/>
              </a:rPr>
              <a:t>config_fermi_islip.icnt</a:t>
            </a:r>
            <a:r>
              <a:rPr lang="en-CA" sz="2400" b="1" dirty="0">
                <a:solidFill>
                  <a:srgbClr val="00B050"/>
                </a:solidFill>
                <a:latin typeface="Courier New" pitchFamily="49" charset="0"/>
                <a:cs typeface="Courier New" pitchFamily="49" charset="0"/>
              </a:rPr>
              <a:t> </a:t>
            </a:r>
            <a:r>
              <a:rPr lang="en-CA" sz="2400" b="1" dirty="0" err="1">
                <a:solidFill>
                  <a:srgbClr val="00B050"/>
                </a:solidFill>
                <a:latin typeface="Courier New" pitchFamily="49" charset="0"/>
                <a:cs typeface="Courier New" pitchFamily="49" charset="0"/>
              </a:rPr>
              <a:t>gpgpusim.config</a:t>
            </a:r>
            <a:r>
              <a:rPr lang="en-CA" sz="2400" b="1" dirty="0">
                <a:solidFill>
                  <a:srgbClr val="00B050"/>
                </a:solidFill>
                <a:latin typeface="Courier New" pitchFamily="49" charset="0"/>
                <a:cs typeface="Courier New" pitchFamily="49" charset="0"/>
              </a:rPr>
              <a:t>         gpuwattch_gtx480.xml </a:t>
            </a:r>
            <a:r>
              <a:rPr lang="en-CA" sz="2800" dirty="0"/>
              <a:t>from configs/tested-</a:t>
            </a:r>
            <a:r>
              <a:rPr lang="en-CA" sz="2800" dirty="0" err="1"/>
              <a:t>cfgs</a:t>
            </a:r>
            <a:r>
              <a:rPr lang="en-CA" sz="2800" dirty="0"/>
              <a:t>/SM2_GTX480 to the directory containing your CUDA or OpenCL application binary.  Note, other models do not have </a:t>
            </a:r>
            <a:r>
              <a:rPr lang="en-CA" sz="2800" dirty="0" err="1"/>
              <a:t>GPUWattch</a:t>
            </a:r>
            <a:r>
              <a:rPr lang="en-CA" sz="2800" dirty="0"/>
              <a:t> support (yet)…  working on this “now” with researchers from Northwestern and Purdue.</a:t>
            </a:r>
          </a:p>
          <a:p>
            <a:endParaRPr lang="en-CA" sz="2800" dirty="0"/>
          </a:p>
          <a:p>
            <a:r>
              <a:rPr lang="en-CA" sz="2800" dirty="0"/>
              <a:t>Configure environment (if new terminal)</a:t>
            </a:r>
          </a:p>
          <a:p>
            <a:pPr lvl="1"/>
            <a:r>
              <a:rPr lang="en-CA" sz="2000" dirty="0">
                <a:latin typeface="Courier New" pitchFamily="49" charset="0"/>
                <a:cs typeface="Courier New" pitchFamily="49" charset="0"/>
              </a:rPr>
              <a:t>source </a:t>
            </a:r>
            <a:r>
              <a:rPr lang="en-CA" sz="2000" dirty="0" err="1">
                <a:latin typeface="Courier New" pitchFamily="49" charset="0"/>
                <a:cs typeface="Courier New" pitchFamily="49" charset="0"/>
              </a:rPr>
              <a:t>setup_environment</a:t>
            </a:r>
            <a:endParaRPr lang="en-CA" sz="2000" dirty="0">
              <a:latin typeface="Courier New" pitchFamily="49" charset="0"/>
              <a:cs typeface="Courier New" pitchFamily="49" charset="0"/>
            </a:endParaRPr>
          </a:p>
          <a:p>
            <a:pPr lvl="1"/>
            <a:endParaRPr lang="en-CA" sz="2000" dirty="0">
              <a:latin typeface="Courier New" pitchFamily="49" charset="0"/>
              <a:cs typeface="Courier New" pitchFamily="49" charset="0"/>
            </a:endParaRPr>
          </a:p>
          <a:p>
            <a:r>
              <a:rPr lang="en-CA" sz="2800" dirty="0"/>
              <a:t>Run the benchmark!!</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en-CA"/>
              <a:t>GPGPU-Sim Tutorial (MICRO 2012) 3: Setup and Run</a:t>
            </a:r>
            <a:endParaRPr lang="en-US" dirty="0"/>
          </a:p>
        </p:txBody>
      </p:sp>
      <p:sp>
        <p:nvSpPr>
          <p:cNvPr id="6" name="Slide Number Placeholder 5"/>
          <p:cNvSpPr>
            <a:spLocks noGrp="1"/>
          </p:cNvSpPr>
          <p:nvPr>
            <p:ph type="sldNum" sz="quarter" idx="12"/>
          </p:nvPr>
        </p:nvSpPr>
        <p:spPr/>
        <p:txBody>
          <a:bodyPr/>
          <a:lstStyle/>
          <a:p>
            <a:pPr>
              <a:defRPr/>
            </a:pPr>
            <a:r>
              <a:rPr lang="en-US"/>
              <a:t>3.</a:t>
            </a:r>
            <a:fld id="{2DCAE7AC-0DFB-40CF-A4F2-C416A0FCE178}" type="slidenum">
              <a:rPr lang="en-US" smtClean="0"/>
              <a:pPr>
                <a:defRPr/>
              </a:pPr>
              <a:t>31</a:t>
            </a:fld>
            <a:endParaRPr lang="en-US" dirty="0"/>
          </a:p>
        </p:txBody>
      </p:sp>
    </p:spTree>
    <p:extLst>
      <p:ext uri="{BB962C8B-B14F-4D97-AF65-F5344CB8AC3E}">
        <p14:creationId xmlns:p14="http://schemas.microsoft.com/office/powerpoint/2010/main" val="1733427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74CB-EC6B-C74F-A9DF-DF32A28D5EB0}"/>
              </a:ext>
            </a:extLst>
          </p:cNvPr>
          <p:cNvSpPr>
            <a:spLocks noGrp="1"/>
          </p:cNvSpPr>
          <p:nvPr>
            <p:ph type="title"/>
          </p:nvPr>
        </p:nvSpPr>
        <p:spPr>
          <a:xfrm>
            <a:off x="457200" y="2514600"/>
            <a:ext cx="8229600" cy="1143000"/>
          </a:xfrm>
        </p:spPr>
        <p:txBody>
          <a:bodyPr/>
          <a:lstStyle/>
          <a:p>
            <a:r>
              <a:rPr lang="en-US" dirty="0"/>
              <a:t>GPGPU-Sim Internals </a:t>
            </a:r>
          </a:p>
        </p:txBody>
      </p:sp>
      <p:sp>
        <p:nvSpPr>
          <p:cNvPr id="4" name="Slide Number Placeholder 3">
            <a:extLst>
              <a:ext uri="{FF2B5EF4-FFF2-40B4-BE49-F238E27FC236}">
                <a16:creationId xmlns:a16="http://schemas.microsoft.com/office/drawing/2014/main" id="{7A55571B-1B7F-6E4E-B41E-6FDACB3381CF}"/>
              </a:ext>
            </a:extLst>
          </p:cNvPr>
          <p:cNvSpPr>
            <a:spLocks noGrp="1"/>
          </p:cNvSpPr>
          <p:nvPr>
            <p:ph type="sldNum" sz="quarter" idx="12"/>
          </p:nvPr>
        </p:nvSpPr>
        <p:spPr/>
        <p:txBody>
          <a:bodyPr/>
          <a:lstStyle/>
          <a:p>
            <a:fld id="{F23EC47D-D5CA-A042-A8D0-C217E3EA6E2F}" type="slidenum">
              <a:rPr lang="en-US" smtClean="0"/>
              <a:t>32</a:t>
            </a:fld>
            <a:endParaRPr lang="en-US"/>
          </a:p>
        </p:txBody>
      </p:sp>
    </p:spTree>
    <p:extLst>
      <p:ext uri="{BB962C8B-B14F-4D97-AF65-F5344CB8AC3E}">
        <p14:creationId xmlns:p14="http://schemas.microsoft.com/office/powerpoint/2010/main" val="3550494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quarter" idx="10"/>
          </p:nvPr>
        </p:nvSpPr>
        <p:spPr>
          <a:noFill/>
        </p:spPr>
        <p:txBody>
          <a:bodyPr/>
          <a:lstStyle/>
          <a:p>
            <a:r>
              <a:rPr lang="en-US"/>
              <a:t>December 2012</a:t>
            </a:r>
          </a:p>
        </p:txBody>
      </p:sp>
      <p:sp>
        <p:nvSpPr>
          <p:cNvPr id="4099"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4101" name="Title 1"/>
          <p:cNvSpPr>
            <a:spLocks noGrp="1"/>
          </p:cNvSpPr>
          <p:nvPr>
            <p:ph type="title" idx="4294967295"/>
          </p:nvPr>
        </p:nvSpPr>
        <p:spPr/>
        <p:txBody>
          <a:bodyPr/>
          <a:lstStyle/>
          <a:p>
            <a:pPr eaLnBrk="1" hangingPunct="1"/>
            <a:r>
              <a:rPr lang="en-CA" dirty="0"/>
              <a:t>Modules Overview</a:t>
            </a:r>
            <a:endParaRPr lang="en-CA" dirty="0">
              <a:latin typeface="Times New Roman" pitchFamily="18" charset="0"/>
            </a:endParaRPr>
          </a:p>
        </p:txBody>
      </p:sp>
      <p:sp>
        <p:nvSpPr>
          <p:cNvPr id="4102" name="Text Placeholder 2"/>
          <p:cNvSpPr>
            <a:spLocks noGrp="1"/>
          </p:cNvSpPr>
          <p:nvPr>
            <p:ph type="body" idx="4294967295"/>
          </p:nvPr>
        </p:nvSpPr>
        <p:spPr/>
        <p:txBody>
          <a:bodyPr/>
          <a:lstStyle/>
          <a:p>
            <a:pPr eaLnBrk="1" hangingPunct="1"/>
            <a:r>
              <a:rPr lang="en-US" b="1" dirty="0"/>
              <a:t>CUDA/</a:t>
            </a:r>
            <a:r>
              <a:rPr lang="en-US" b="1" dirty="0" err="1"/>
              <a:t>OpenCL</a:t>
            </a:r>
            <a:r>
              <a:rPr lang="en-US" b="1" dirty="0"/>
              <a:t> API library interface</a:t>
            </a:r>
          </a:p>
          <a:p>
            <a:pPr eaLnBrk="1" hangingPunct="1"/>
            <a:r>
              <a:rPr lang="en-US" b="1" dirty="0"/>
              <a:t>PTX instruction set emulator</a:t>
            </a:r>
          </a:p>
          <a:p>
            <a:pPr eaLnBrk="1" hangingPunct="1"/>
            <a:r>
              <a:rPr lang="en-US" b="1" dirty="0"/>
              <a:t>Timing model</a:t>
            </a:r>
          </a:p>
          <a:p>
            <a:pPr eaLnBrk="1" hangingPunct="1"/>
            <a:r>
              <a:rPr lang="en-US" b="1" dirty="0"/>
              <a:t>Power model</a:t>
            </a:r>
          </a:p>
          <a:p>
            <a:pPr marL="0" indent="0" eaLnBrk="1" hangingPunct="1">
              <a:buNone/>
            </a:pPr>
            <a:endParaRPr lang="en-US" b="1" dirty="0"/>
          </a:p>
        </p:txBody>
      </p:sp>
      <p:sp>
        <p:nvSpPr>
          <p:cNvPr id="4103" name="Rectangle 7"/>
          <p:cNvSpPr>
            <a:spLocks noChangeArrowheads="1"/>
          </p:cNvSpPr>
          <p:nvPr/>
        </p:nvSpPr>
        <p:spPr bwMode="auto">
          <a:xfrm>
            <a:off x="609600" y="4191000"/>
            <a:ext cx="1981200" cy="990600"/>
          </a:xfrm>
          <a:prstGeom prst="rect">
            <a:avLst/>
          </a:prstGeom>
          <a:solidFill>
            <a:schemeClr val="folHlink"/>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en-US" b="1">
                <a:solidFill>
                  <a:schemeClr val="bg1"/>
                </a:solidFill>
              </a:rPr>
              <a:t>CUDA/OpenCL</a:t>
            </a:r>
          </a:p>
          <a:p>
            <a:pPr algn="ctr"/>
            <a:r>
              <a:rPr lang="en-US" b="1">
                <a:solidFill>
                  <a:schemeClr val="bg1"/>
                </a:solidFill>
              </a:rPr>
              <a:t>API Library </a:t>
            </a:r>
          </a:p>
          <a:p>
            <a:pPr algn="ctr"/>
            <a:r>
              <a:rPr lang="en-US" b="1">
                <a:solidFill>
                  <a:schemeClr val="bg1"/>
                </a:solidFill>
              </a:rPr>
              <a:t>Interface</a:t>
            </a:r>
          </a:p>
        </p:txBody>
      </p:sp>
      <p:sp>
        <p:nvSpPr>
          <p:cNvPr id="4104" name="Rectangle 8"/>
          <p:cNvSpPr>
            <a:spLocks noChangeArrowheads="1"/>
          </p:cNvSpPr>
          <p:nvPr/>
        </p:nvSpPr>
        <p:spPr bwMode="auto">
          <a:xfrm>
            <a:off x="5181600" y="3200400"/>
            <a:ext cx="1752600" cy="990600"/>
          </a:xfrm>
          <a:prstGeom prst="rect">
            <a:avLst/>
          </a:prstGeom>
          <a:solidFill>
            <a:srgbClr val="6699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en-US" b="1">
                <a:solidFill>
                  <a:schemeClr val="bg1"/>
                </a:solidFill>
              </a:rPr>
              <a:t>PTX Emulator</a:t>
            </a:r>
          </a:p>
          <a:p>
            <a:pPr algn="ctr"/>
            <a:r>
              <a:rPr lang="en-US" b="1">
                <a:solidFill>
                  <a:schemeClr val="bg1"/>
                </a:solidFill>
              </a:rPr>
              <a:t>(CUDA-Sim)</a:t>
            </a:r>
          </a:p>
        </p:txBody>
      </p:sp>
      <p:sp>
        <p:nvSpPr>
          <p:cNvPr id="4105" name="Rectangle 9"/>
          <p:cNvSpPr>
            <a:spLocks noChangeArrowheads="1"/>
          </p:cNvSpPr>
          <p:nvPr/>
        </p:nvSpPr>
        <p:spPr bwMode="auto">
          <a:xfrm>
            <a:off x="3124200" y="4191000"/>
            <a:ext cx="1600200" cy="990600"/>
          </a:xfrm>
          <a:prstGeom prst="rect">
            <a:avLst/>
          </a:prstGeom>
          <a:solidFill>
            <a:srgbClr val="6699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en-US" b="1">
                <a:solidFill>
                  <a:schemeClr val="bg1"/>
                </a:solidFill>
              </a:rPr>
              <a:t>GPGPU-Sim</a:t>
            </a:r>
          </a:p>
          <a:p>
            <a:pPr algn="ctr"/>
            <a:r>
              <a:rPr lang="en-US" b="1">
                <a:solidFill>
                  <a:schemeClr val="bg1"/>
                </a:solidFill>
              </a:rPr>
              <a:t>Entrypoint</a:t>
            </a:r>
          </a:p>
        </p:txBody>
      </p:sp>
      <p:sp>
        <p:nvSpPr>
          <p:cNvPr id="4106" name="Rectangle 10"/>
          <p:cNvSpPr>
            <a:spLocks noChangeArrowheads="1"/>
          </p:cNvSpPr>
          <p:nvPr/>
        </p:nvSpPr>
        <p:spPr bwMode="auto">
          <a:xfrm>
            <a:off x="5181600" y="5181600"/>
            <a:ext cx="1752600" cy="990600"/>
          </a:xfrm>
          <a:prstGeom prst="rect">
            <a:avLst/>
          </a:prstGeom>
          <a:solidFill>
            <a:srgbClr val="6699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en-US" b="1" dirty="0">
                <a:solidFill>
                  <a:schemeClr val="bg1"/>
                </a:solidFill>
              </a:rPr>
              <a:t>Timing</a:t>
            </a:r>
          </a:p>
          <a:p>
            <a:pPr algn="ctr"/>
            <a:r>
              <a:rPr lang="en-US" b="1" dirty="0">
                <a:solidFill>
                  <a:schemeClr val="bg1"/>
                </a:solidFill>
              </a:rPr>
              <a:t>Model</a:t>
            </a:r>
          </a:p>
        </p:txBody>
      </p:sp>
      <p:sp>
        <p:nvSpPr>
          <p:cNvPr id="4107" name="AutoShape 12"/>
          <p:cNvSpPr>
            <a:spLocks noChangeArrowheads="1"/>
          </p:cNvSpPr>
          <p:nvPr/>
        </p:nvSpPr>
        <p:spPr bwMode="auto">
          <a:xfrm>
            <a:off x="5181600" y="4191000"/>
            <a:ext cx="1752600" cy="990600"/>
          </a:xfrm>
          <a:prstGeom prst="upDownArrow">
            <a:avLst>
              <a:gd name="adj1" fmla="val 72287"/>
              <a:gd name="adj2" fmla="val 22454"/>
            </a:avLst>
          </a:prstGeom>
          <a:solidFill>
            <a:schemeClr val="accent2"/>
          </a:solidFill>
          <a:ln w="9525">
            <a:noFill/>
            <a:miter lim="800000"/>
            <a:headEnd/>
            <a:tailEnd/>
          </a:ln>
        </p:spPr>
        <p:txBody>
          <a:bodyPr wrap="none" anchor="ctr"/>
          <a:lstStyle/>
          <a:p>
            <a:pPr algn="ctr"/>
            <a:r>
              <a:rPr lang="en-US" b="1">
                <a:solidFill>
                  <a:schemeClr val="bg1"/>
                </a:solidFill>
              </a:rPr>
              <a:t>Abstract</a:t>
            </a:r>
          </a:p>
          <a:p>
            <a:pPr algn="ctr"/>
            <a:r>
              <a:rPr lang="en-US" b="1">
                <a:solidFill>
                  <a:schemeClr val="bg1"/>
                </a:solidFill>
              </a:rPr>
              <a:t>HW Model</a:t>
            </a:r>
          </a:p>
        </p:txBody>
      </p:sp>
      <p:sp>
        <p:nvSpPr>
          <p:cNvPr id="4108" name="AutoShape 13"/>
          <p:cNvSpPr>
            <a:spLocks noChangeArrowheads="1"/>
          </p:cNvSpPr>
          <p:nvPr/>
        </p:nvSpPr>
        <p:spPr bwMode="auto">
          <a:xfrm>
            <a:off x="2590800" y="4417325"/>
            <a:ext cx="533400" cy="533400"/>
          </a:xfrm>
          <a:prstGeom prst="leftRightArrow">
            <a:avLst>
              <a:gd name="adj1" fmla="val 50000"/>
              <a:gd name="adj2" fmla="val 28571"/>
            </a:avLst>
          </a:prstGeom>
          <a:solidFill>
            <a:schemeClr val="accent2"/>
          </a:solidFill>
          <a:ln w="9525">
            <a:noFill/>
            <a:miter lim="800000"/>
            <a:headEnd/>
            <a:tailEnd/>
          </a:ln>
        </p:spPr>
        <p:txBody>
          <a:bodyPr wrap="none" anchor="ctr"/>
          <a:lstStyle/>
          <a:p>
            <a:endParaRPr lang="en-CA"/>
          </a:p>
        </p:txBody>
      </p:sp>
      <p:sp>
        <p:nvSpPr>
          <p:cNvPr id="4109" name="AutoShape 14"/>
          <p:cNvSpPr>
            <a:spLocks noChangeArrowheads="1"/>
          </p:cNvSpPr>
          <p:nvPr/>
        </p:nvSpPr>
        <p:spPr bwMode="auto">
          <a:xfrm>
            <a:off x="4724400" y="4419600"/>
            <a:ext cx="533400" cy="533400"/>
          </a:xfrm>
          <a:prstGeom prst="leftRightArrow">
            <a:avLst>
              <a:gd name="adj1" fmla="val 50000"/>
              <a:gd name="adj2" fmla="val 25714"/>
            </a:avLst>
          </a:prstGeom>
          <a:solidFill>
            <a:schemeClr val="accent2"/>
          </a:solidFill>
          <a:ln w="9525">
            <a:noFill/>
            <a:miter lim="800000"/>
            <a:headEnd/>
            <a:tailEnd/>
          </a:ln>
        </p:spPr>
        <p:txBody>
          <a:bodyPr wrap="none" anchor="ctr"/>
          <a:lstStyle/>
          <a:p>
            <a:endParaRPr lang="en-CA"/>
          </a:p>
        </p:txBody>
      </p:sp>
      <p:sp>
        <p:nvSpPr>
          <p:cNvPr id="15" name="Slide Number Placeholder 14"/>
          <p:cNvSpPr>
            <a:spLocks noGrp="1"/>
          </p:cNvSpPr>
          <p:nvPr>
            <p:ph type="sldNum" sz="quarter" idx="12"/>
          </p:nvPr>
        </p:nvSpPr>
        <p:spPr/>
        <p:txBody>
          <a:bodyPr/>
          <a:lstStyle/>
          <a:p>
            <a:pPr>
              <a:defRPr/>
            </a:pPr>
            <a:r>
              <a:rPr lang="en-US"/>
              <a:t>5a &amp; b.</a:t>
            </a:r>
            <a:fld id="{0D578D01-9146-4CD7-BED0-D052C5B38378}" type="slidenum">
              <a:rPr lang="en-US" smtClean="0"/>
              <a:pPr>
                <a:defRPr/>
              </a:pPr>
              <a:t>33</a:t>
            </a:fld>
            <a:endParaRPr lang="en-US" dirty="0"/>
          </a:p>
        </p:txBody>
      </p:sp>
      <p:sp>
        <p:nvSpPr>
          <p:cNvPr id="14" name="Rectangle 10"/>
          <p:cNvSpPr>
            <a:spLocks noChangeArrowheads="1"/>
          </p:cNvSpPr>
          <p:nvPr/>
        </p:nvSpPr>
        <p:spPr bwMode="auto">
          <a:xfrm>
            <a:off x="7391400" y="5181600"/>
            <a:ext cx="1371600" cy="990600"/>
          </a:xfrm>
          <a:prstGeom prst="rect">
            <a:avLst/>
          </a:prstGeom>
          <a:solidFill>
            <a:srgbClr val="6699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en-US" b="1" dirty="0">
                <a:solidFill>
                  <a:schemeClr val="bg1"/>
                </a:solidFill>
              </a:rPr>
              <a:t>Power</a:t>
            </a:r>
          </a:p>
          <a:p>
            <a:pPr algn="ctr"/>
            <a:r>
              <a:rPr lang="en-US" b="1" dirty="0">
                <a:solidFill>
                  <a:schemeClr val="bg1"/>
                </a:solidFill>
              </a:rPr>
              <a:t>Model:</a:t>
            </a:r>
            <a:br>
              <a:rPr lang="en-US" b="1" dirty="0">
                <a:solidFill>
                  <a:schemeClr val="bg1"/>
                </a:solidFill>
              </a:rPr>
            </a:br>
            <a:r>
              <a:rPr lang="en-CA" b="1" dirty="0" err="1">
                <a:solidFill>
                  <a:schemeClr val="bg1"/>
                </a:solidFill>
              </a:rPr>
              <a:t>GPUWattch</a:t>
            </a:r>
            <a:endParaRPr lang="en-US" b="1" dirty="0">
              <a:solidFill>
                <a:schemeClr val="bg1"/>
              </a:solidFill>
            </a:endParaRPr>
          </a:p>
        </p:txBody>
      </p:sp>
      <p:sp>
        <p:nvSpPr>
          <p:cNvPr id="16" name="AutoShape 14"/>
          <p:cNvSpPr>
            <a:spLocks noChangeArrowheads="1"/>
          </p:cNvSpPr>
          <p:nvPr/>
        </p:nvSpPr>
        <p:spPr bwMode="auto">
          <a:xfrm>
            <a:off x="6934200" y="5410200"/>
            <a:ext cx="457200" cy="533400"/>
          </a:xfrm>
          <a:prstGeom prst="leftRightArrow">
            <a:avLst>
              <a:gd name="adj1" fmla="val 50000"/>
              <a:gd name="adj2" fmla="val 25714"/>
            </a:avLst>
          </a:prstGeom>
          <a:solidFill>
            <a:schemeClr val="accent2"/>
          </a:solidFill>
          <a:ln w="9525">
            <a:noFill/>
            <a:miter lim="800000"/>
            <a:headEnd/>
            <a:tailEnd/>
          </a:ln>
        </p:spPr>
        <p:txBody>
          <a:bodyPr wrap="none" anchor="ctr"/>
          <a:lstStyle/>
          <a:p>
            <a:endParaRPr lang="en-CA"/>
          </a:p>
        </p:txBody>
      </p:sp>
    </p:spTree>
    <p:extLst>
      <p:ext uri="{BB962C8B-B14F-4D97-AF65-F5344CB8AC3E}">
        <p14:creationId xmlns:p14="http://schemas.microsoft.com/office/powerpoint/2010/main" val="1464477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Interface to CUDA/</a:t>
            </a:r>
            <a:r>
              <a:rPr lang="en-CA" dirty="0" err="1"/>
              <a:t>OpenCL</a:t>
            </a:r>
            <a:endParaRPr lang="en-CA" dirty="0"/>
          </a:p>
        </p:txBody>
      </p:sp>
      <p:sp>
        <p:nvSpPr>
          <p:cNvPr id="6" name="Content Placeholder 5"/>
          <p:cNvSpPr>
            <a:spLocks noGrp="1"/>
          </p:cNvSpPr>
          <p:nvPr>
            <p:ph idx="1"/>
          </p:nvPr>
        </p:nvSpPr>
        <p:spPr/>
        <p:txBody>
          <a:bodyPr/>
          <a:lstStyle/>
          <a:p>
            <a:r>
              <a:rPr lang="en-CA" dirty="0"/>
              <a:t>API Interface</a:t>
            </a:r>
          </a:p>
          <a:p>
            <a:r>
              <a:rPr lang="en-CA" dirty="0"/>
              <a:t>How GPGPU-</a:t>
            </a:r>
            <a:r>
              <a:rPr lang="en-CA" dirty="0" err="1"/>
              <a:t>Sim</a:t>
            </a:r>
            <a:r>
              <a:rPr lang="en-CA" dirty="0"/>
              <a:t> starts</a:t>
            </a:r>
          </a:p>
          <a:p>
            <a:r>
              <a:rPr lang="en-CA" dirty="0"/>
              <a:t>PTX Loading / Parsing</a:t>
            </a:r>
          </a:p>
          <a:p>
            <a:r>
              <a:rPr lang="en-CA" dirty="0"/>
              <a:t>Stream Manager</a:t>
            </a:r>
          </a:p>
        </p:txBody>
      </p:sp>
      <p:sp>
        <p:nvSpPr>
          <p:cNvPr id="2" name="Date Placeholder 1"/>
          <p:cNvSpPr>
            <a:spLocks noGrp="1"/>
          </p:cNvSpPr>
          <p:nvPr>
            <p:ph type="dt" sz="half" idx="10"/>
          </p:nvPr>
        </p:nvSpPr>
        <p:spPr/>
        <p:txBody>
          <a:bodyPr/>
          <a:lstStyle/>
          <a:p>
            <a:pPr>
              <a:defRPr/>
            </a:pPr>
            <a:r>
              <a:rPr lang="en-US"/>
              <a:t>December 2012</a:t>
            </a:r>
          </a:p>
        </p:txBody>
      </p:sp>
      <p:sp>
        <p:nvSpPr>
          <p:cNvPr id="3" name="Footer Placeholder 2"/>
          <p:cNvSpPr>
            <a:spLocks noGrp="1"/>
          </p:cNvSpPr>
          <p:nvPr>
            <p:ph type="ftr" sz="quarter" idx="11"/>
          </p:nvPr>
        </p:nvSpPr>
        <p:spPr/>
        <p:txBody>
          <a:bodyPr/>
          <a:lstStyle/>
          <a:p>
            <a:pPr>
              <a:defRPr/>
            </a:pPr>
            <a:r>
              <a:rPr lang="pt-BR"/>
              <a:t>GPGPU-Sim Tutorial (MICRO 2012)  5: Software Organization</a:t>
            </a:r>
            <a:endParaRPr lang="en-US"/>
          </a:p>
        </p:txBody>
      </p:sp>
      <p:sp>
        <p:nvSpPr>
          <p:cNvPr id="7" name="Slide Number Placeholder 6"/>
          <p:cNvSpPr>
            <a:spLocks noGrp="1"/>
          </p:cNvSpPr>
          <p:nvPr>
            <p:ph type="sldNum" sz="quarter" idx="12"/>
          </p:nvPr>
        </p:nvSpPr>
        <p:spPr/>
        <p:txBody>
          <a:bodyPr/>
          <a:lstStyle/>
          <a:p>
            <a:pPr>
              <a:defRPr/>
            </a:pPr>
            <a:r>
              <a:rPr lang="en-US"/>
              <a:t>5a &amp; b.</a:t>
            </a:r>
            <a:fld id="{5AB7774A-6960-40D1-BC05-05366E169F04}" type="slidenum">
              <a:rPr lang="en-US" smtClean="0"/>
              <a:pPr>
                <a:defRPr/>
              </a:pPr>
              <a:t>34</a:t>
            </a:fld>
            <a:endParaRPr lang="en-US" dirty="0"/>
          </a:p>
        </p:txBody>
      </p:sp>
    </p:spTree>
    <p:extLst>
      <p:ext uri="{BB962C8B-B14F-4D97-AF65-F5344CB8AC3E}">
        <p14:creationId xmlns:p14="http://schemas.microsoft.com/office/powerpoint/2010/main" val="935991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1"/>
          <p:cNvSpPr>
            <a:spLocks noGrp="1"/>
          </p:cNvSpPr>
          <p:nvPr>
            <p:ph type="dt" sz="quarter" idx="10"/>
          </p:nvPr>
        </p:nvSpPr>
        <p:spPr>
          <a:noFill/>
        </p:spPr>
        <p:txBody>
          <a:bodyPr/>
          <a:lstStyle/>
          <a:p>
            <a:r>
              <a:rPr lang="en-US"/>
              <a:t>December 2012</a:t>
            </a:r>
          </a:p>
        </p:txBody>
      </p:sp>
      <p:sp>
        <p:nvSpPr>
          <p:cNvPr id="5123"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5125" name="Title 1"/>
          <p:cNvSpPr>
            <a:spLocks noGrp="1"/>
          </p:cNvSpPr>
          <p:nvPr>
            <p:ph type="title" idx="4294967295"/>
          </p:nvPr>
        </p:nvSpPr>
        <p:spPr>
          <a:xfrm>
            <a:off x="457200" y="0"/>
            <a:ext cx="8229600" cy="914400"/>
          </a:xfrm>
        </p:spPr>
        <p:txBody>
          <a:bodyPr/>
          <a:lstStyle/>
          <a:p>
            <a:pPr eaLnBrk="1" hangingPunct="1"/>
            <a:r>
              <a:rPr lang="en-CA" dirty="0"/>
              <a:t>Interface to CUDA/</a:t>
            </a:r>
            <a:r>
              <a:rPr lang="en-CA" dirty="0" err="1"/>
              <a:t>OpenCL</a:t>
            </a:r>
            <a:endParaRPr lang="en-CA" dirty="0">
              <a:latin typeface="Times New Roman" pitchFamily="18" charset="0"/>
            </a:endParaRPr>
          </a:p>
        </p:txBody>
      </p:sp>
      <p:sp>
        <p:nvSpPr>
          <p:cNvPr id="5126" name="Text Placeholder 2"/>
          <p:cNvSpPr>
            <a:spLocks noGrp="1"/>
          </p:cNvSpPr>
          <p:nvPr>
            <p:ph type="body" idx="4294967295"/>
          </p:nvPr>
        </p:nvSpPr>
        <p:spPr>
          <a:xfrm>
            <a:off x="457200" y="1143000"/>
            <a:ext cx="8229600" cy="4906963"/>
          </a:xfrm>
        </p:spPr>
        <p:txBody>
          <a:bodyPr>
            <a:normAutofit fontScale="70000" lnSpcReduction="20000"/>
          </a:bodyPr>
          <a:lstStyle/>
          <a:p>
            <a:pPr eaLnBrk="1" hangingPunct="1"/>
            <a:r>
              <a:rPr lang="en-CA" sz="2800" dirty="0"/>
              <a:t>CUDA and </a:t>
            </a:r>
            <a:r>
              <a:rPr lang="en-CA" sz="2800" dirty="0" err="1"/>
              <a:t>OpenCL</a:t>
            </a:r>
            <a:r>
              <a:rPr lang="en-CA" sz="2800" dirty="0"/>
              <a:t> applications:</a:t>
            </a:r>
          </a:p>
          <a:p>
            <a:pPr lvl="1" eaLnBrk="1" hangingPunct="1"/>
            <a:r>
              <a:rPr lang="en-CA" sz="2400" dirty="0"/>
              <a:t>Include code that runs on the host (CPU)</a:t>
            </a:r>
          </a:p>
          <a:p>
            <a:pPr lvl="1" eaLnBrk="1" hangingPunct="1"/>
            <a:r>
              <a:rPr lang="en-CA" sz="2400" dirty="0"/>
              <a:t>Use an API to communicate with GPU</a:t>
            </a:r>
          </a:p>
          <a:p>
            <a:pPr lvl="1" eaLnBrk="1" hangingPunct="1"/>
            <a:r>
              <a:rPr lang="en-CA" sz="2400" dirty="0"/>
              <a:t>API is defined in various header files</a:t>
            </a:r>
          </a:p>
          <a:p>
            <a:pPr lvl="1" eaLnBrk="1" hangingPunct="1"/>
            <a:r>
              <a:rPr lang="en-CA" sz="2400" dirty="0"/>
              <a:t>Implementation in shared library</a:t>
            </a:r>
          </a:p>
          <a:p>
            <a:pPr eaLnBrk="1" hangingPunct="1"/>
            <a:endParaRPr lang="en-CA" sz="2800" dirty="0"/>
          </a:p>
          <a:p>
            <a:pPr eaLnBrk="1" hangingPunct="1"/>
            <a:r>
              <a:rPr lang="en-CA" sz="2800" dirty="0"/>
              <a:t>GPGPU-</a:t>
            </a:r>
            <a:r>
              <a:rPr lang="en-CA" sz="2800" dirty="0" err="1"/>
              <a:t>Sim</a:t>
            </a:r>
            <a:r>
              <a:rPr lang="en-CA" sz="2800" dirty="0"/>
              <a:t>: </a:t>
            </a:r>
          </a:p>
          <a:p>
            <a:pPr lvl="1" eaLnBrk="1" hangingPunct="1"/>
            <a:r>
              <a:rPr lang="en-CA" sz="2400" dirty="0"/>
              <a:t>Runs host code on CPU</a:t>
            </a:r>
          </a:p>
          <a:p>
            <a:pPr lvl="1" eaLnBrk="1" hangingPunct="1"/>
            <a:r>
              <a:rPr lang="en-CA" sz="2400" dirty="0"/>
              <a:t>Functionally emulates API</a:t>
            </a:r>
          </a:p>
          <a:p>
            <a:pPr lvl="1" eaLnBrk="1" hangingPunct="1"/>
            <a:r>
              <a:rPr lang="en-CA" sz="2400" dirty="0"/>
              <a:t>I.e., if you run GPGPU-Sim on a Core i7 machine, the host code runs natively on your Core i7 processor (is not simulated as part of timing model)</a:t>
            </a:r>
          </a:p>
          <a:p>
            <a:r>
              <a:rPr lang="en-CA" sz="2800" dirty="0"/>
              <a:t>Modeling CPU+GPU?</a:t>
            </a:r>
          </a:p>
          <a:p>
            <a:pPr lvl="1" eaLnBrk="1" hangingPunct="1"/>
            <a:r>
              <a:rPr lang="en-CA" sz="2400" dirty="0"/>
              <a:t>A few years ago researchers at Wisconsin integrated GPGPU-Sim with Gem5 (a CPU simulator)… gem5-gpu.</a:t>
            </a:r>
          </a:p>
          <a:p>
            <a:pPr lvl="1" eaLnBrk="1" hangingPunct="1"/>
            <a:r>
              <a:rPr lang="en-CA" sz="2400" dirty="0"/>
              <a:t>Also, AMD Research now has an open source simulator that models their APUs (so far I’m told it is hard to use, but they are setting up some sort of container to make it easier to use out of the box).</a:t>
            </a:r>
          </a:p>
        </p:txBody>
      </p:sp>
      <p:sp>
        <p:nvSpPr>
          <p:cNvPr id="8" name="Slide Number Placeholder 7"/>
          <p:cNvSpPr>
            <a:spLocks noGrp="1"/>
          </p:cNvSpPr>
          <p:nvPr>
            <p:ph type="sldNum" sz="quarter" idx="12"/>
          </p:nvPr>
        </p:nvSpPr>
        <p:spPr/>
        <p:txBody>
          <a:bodyPr/>
          <a:lstStyle/>
          <a:p>
            <a:pPr>
              <a:defRPr/>
            </a:pPr>
            <a:r>
              <a:rPr lang="en-US"/>
              <a:t>5a &amp; b.</a:t>
            </a:r>
            <a:fld id="{0D578D01-9146-4CD7-BED0-D052C5B38378}" type="slidenum">
              <a:rPr lang="en-US" smtClean="0"/>
              <a:pPr>
                <a:defRPr/>
              </a:pPr>
              <a:t>35</a:t>
            </a:fld>
            <a:endParaRPr lang="en-US" dirty="0"/>
          </a:p>
        </p:txBody>
      </p:sp>
    </p:spTree>
    <p:extLst>
      <p:ext uri="{BB962C8B-B14F-4D97-AF65-F5344CB8AC3E}">
        <p14:creationId xmlns:p14="http://schemas.microsoft.com/office/powerpoint/2010/main" val="4140047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1"/>
          <p:cNvSpPr>
            <a:spLocks noGrp="1"/>
          </p:cNvSpPr>
          <p:nvPr>
            <p:ph type="dt" sz="quarter" idx="10"/>
          </p:nvPr>
        </p:nvSpPr>
        <p:spPr>
          <a:noFill/>
        </p:spPr>
        <p:txBody>
          <a:bodyPr/>
          <a:lstStyle/>
          <a:p>
            <a:r>
              <a:rPr lang="en-US"/>
              <a:t>December 2012</a:t>
            </a:r>
          </a:p>
        </p:txBody>
      </p:sp>
      <p:sp>
        <p:nvSpPr>
          <p:cNvPr id="6147"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6149" name="Title 1"/>
          <p:cNvSpPr>
            <a:spLocks noGrp="1"/>
          </p:cNvSpPr>
          <p:nvPr>
            <p:ph type="title" idx="4294967295"/>
          </p:nvPr>
        </p:nvSpPr>
        <p:spPr>
          <a:xfrm>
            <a:off x="0" y="0"/>
            <a:ext cx="9144000" cy="685800"/>
          </a:xfrm>
        </p:spPr>
        <p:txBody>
          <a:bodyPr>
            <a:normAutofit fontScale="90000"/>
          </a:bodyPr>
          <a:lstStyle/>
          <a:p>
            <a:pPr eaLnBrk="1" hangingPunct="1"/>
            <a:r>
              <a:rPr lang="en-CA" dirty="0">
                <a:solidFill>
                  <a:srgbClr val="000000"/>
                </a:solidFill>
              </a:rPr>
              <a:t>Interface to CUDA/</a:t>
            </a:r>
            <a:r>
              <a:rPr lang="en-CA" dirty="0" err="1">
                <a:solidFill>
                  <a:srgbClr val="000000"/>
                </a:solidFill>
              </a:rPr>
              <a:t>OpenCL</a:t>
            </a:r>
            <a:r>
              <a:rPr lang="en-CA" dirty="0">
                <a:solidFill>
                  <a:srgbClr val="000000"/>
                </a:solidFill>
              </a:rPr>
              <a:t> API</a:t>
            </a:r>
          </a:p>
        </p:txBody>
      </p:sp>
      <p:sp>
        <p:nvSpPr>
          <p:cNvPr id="6150" name="Text Placeholder 2"/>
          <p:cNvSpPr>
            <a:spLocks noGrp="1"/>
          </p:cNvSpPr>
          <p:nvPr>
            <p:ph type="body" idx="4294967295"/>
          </p:nvPr>
        </p:nvSpPr>
        <p:spPr>
          <a:xfrm>
            <a:off x="457200" y="990600"/>
            <a:ext cx="8229600" cy="5334000"/>
          </a:xfrm>
        </p:spPr>
        <p:txBody>
          <a:bodyPr/>
          <a:lstStyle/>
          <a:p>
            <a:pPr eaLnBrk="1" hangingPunct="1"/>
            <a:r>
              <a:rPr lang="en-CA" sz="2800" dirty="0"/>
              <a:t>We implement versions of </a:t>
            </a:r>
            <a:r>
              <a:rPr lang="en-CA" sz="2800" dirty="0" err="1"/>
              <a:t>OpenCL</a:t>
            </a:r>
            <a:r>
              <a:rPr lang="en-CA" sz="2800" dirty="0"/>
              <a:t> / CUDA interface calls in a new DLL. </a:t>
            </a:r>
          </a:p>
          <a:p>
            <a:pPr eaLnBrk="1" hangingPunct="1"/>
            <a:r>
              <a:rPr lang="en-CA" sz="2800" dirty="0"/>
              <a:t>Adjust LD_LIBRARY_PATH and CUDA/</a:t>
            </a:r>
            <a:r>
              <a:rPr lang="en-CA" sz="2800" dirty="0" err="1"/>
              <a:t>OpenCL</a:t>
            </a:r>
            <a:r>
              <a:rPr lang="en-CA" sz="2800" dirty="0"/>
              <a:t> application runs on simulator rather than GPU hardware.   </a:t>
            </a:r>
          </a:p>
          <a:p>
            <a:pPr eaLnBrk="1" hangingPunct="1"/>
            <a:endParaRPr lang="en-CA" sz="2800" dirty="0"/>
          </a:p>
          <a:p>
            <a:pPr eaLnBrk="1" hangingPunct="1"/>
            <a:endParaRPr lang="en-CA" sz="2800" dirty="0"/>
          </a:p>
          <a:p>
            <a:pPr eaLnBrk="1" hangingPunct="1"/>
            <a:endParaRPr lang="en-CA" sz="2800" dirty="0"/>
          </a:p>
          <a:p>
            <a:pPr eaLnBrk="1" hangingPunct="1"/>
            <a:r>
              <a:rPr lang="en-CA" sz="2800" dirty="0"/>
              <a:t>Given our research focus, we have implemented only what was required to get applications we were interested in running.   </a:t>
            </a:r>
          </a:p>
          <a:p>
            <a:pPr eaLnBrk="1" hangingPunct="1"/>
            <a:endParaRPr lang="en-CA" sz="2400" dirty="0"/>
          </a:p>
        </p:txBody>
      </p:sp>
      <p:sp>
        <p:nvSpPr>
          <p:cNvPr id="6151" name="Rectangle 7"/>
          <p:cNvSpPr>
            <a:spLocks noChangeArrowheads="1"/>
          </p:cNvSpPr>
          <p:nvPr/>
        </p:nvSpPr>
        <p:spPr bwMode="auto">
          <a:xfrm>
            <a:off x="1828800" y="3429000"/>
            <a:ext cx="1905000" cy="990600"/>
          </a:xfrm>
          <a:prstGeom prst="rect">
            <a:avLst/>
          </a:prstGeom>
          <a:solidFill>
            <a:srgbClr val="FFFF99"/>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en-US" sz="2000" b="1"/>
              <a:t>CUDA</a:t>
            </a:r>
          </a:p>
          <a:p>
            <a:pPr algn="ctr"/>
            <a:r>
              <a:rPr lang="en-US" sz="2000" b="1"/>
              <a:t>Application</a:t>
            </a:r>
          </a:p>
        </p:txBody>
      </p:sp>
      <p:sp>
        <p:nvSpPr>
          <p:cNvPr id="6152" name="Rectangle 8"/>
          <p:cNvSpPr>
            <a:spLocks noChangeArrowheads="1"/>
          </p:cNvSpPr>
          <p:nvPr/>
        </p:nvSpPr>
        <p:spPr bwMode="auto">
          <a:xfrm>
            <a:off x="5791200" y="2971800"/>
            <a:ext cx="1905000" cy="685800"/>
          </a:xfrm>
          <a:prstGeom prst="rect">
            <a:avLst/>
          </a:prstGeom>
          <a:solidFill>
            <a:schemeClr val="folHlink"/>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en-US" b="1">
                <a:solidFill>
                  <a:schemeClr val="bg1"/>
                </a:solidFill>
              </a:rPr>
              <a:t>CUDA </a:t>
            </a:r>
          </a:p>
          <a:p>
            <a:pPr algn="ctr"/>
            <a:r>
              <a:rPr lang="en-US" b="1">
                <a:solidFill>
                  <a:schemeClr val="bg1"/>
                </a:solidFill>
              </a:rPr>
              <a:t>Runtime Library</a:t>
            </a:r>
          </a:p>
        </p:txBody>
      </p:sp>
      <p:sp>
        <p:nvSpPr>
          <p:cNvPr id="6153" name="AutoShape 9"/>
          <p:cNvSpPr>
            <a:spLocks noChangeArrowheads="1"/>
          </p:cNvSpPr>
          <p:nvPr/>
        </p:nvSpPr>
        <p:spPr bwMode="auto">
          <a:xfrm rot="-990262">
            <a:off x="3657600" y="3352800"/>
            <a:ext cx="2209800" cy="533400"/>
          </a:xfrm>
          <a:prstGeom prst="leftRightArrow">
            <a:avLst>
              <a:gd name="adj1" fmla="val 50000"/>
              <a:gd name="adj2" fmla="val 82857"/>
            </a:avLst>
          </a:prstGeom>
          <a:solidFill>
            <a:schemeClr val="accent2"/>
          </a:solidFill>
          <a:ln w="9525">
            <a:noFill/>
            <a:miter lim="800000"/>
            <a:headEnd/>
            <a:tailEnd/>
          </a:ln>
        </p:spPr>
        <p:txBody>
          <a:bodyPr wrap="none" anchor="ctr"/>
          <a:lstStyle/>
          <a:p>
            <a:pPr algn="ctr"/>
            <a:r>
              <a:rPr lang="en-US" b="1">
                <a:solidFill>
                  <a:schemeClr val="bg1"/>
                </a:solidFill>
                <a:latin typeface="Arial Narrow" pitchFamily="34" charset="0"/>
              </a:rPr>
              <a:t>libcudart.so</a:t>
            </a:r>
          </a:p>
        </p:txBody>
      </p:sp>
      <p:sp>
        <p:nvSpPr>
          <p:cNvPr id="6154" name="Rectangle 10"/>
          <p:cNvSpPr>
            <a:spLocks noChangeArrowheads="1"/>
          </p:cNvSpPr>
          <p:nvPr/>
        </p:nvSpPr>
        <p:spPr bwMode="auto">
          <a:xfrm>
            <a:off x="5791200" y="4038600"/>
            <a:ext cx="1905000" cy="685800"/>
          </a:xfrm>
          <a:prstGeom prst="rect">
            <a:avLst/>
          </a:prstGeom>
          <a:solidFill>
            <a:srgbClr val="6699FF"/>
          </a:solidFill>
          <a:ln w="9525">
            <a:noFill/>
            <a:miter lim="800000"/>
            <a:headEnd/>
            <a:tailEnd/>
          </a:ln>
          <a:effectLst>
            <a:outerShdw blurRad="50800" dist="38100" dir="2700000" algn="tl" rotWithShape="0">
              <a:prstClr val="black">
                <a:alpha val="40000"/>
              </a:prstClr>
            </a:outerShdw>
          </a:effectLst>
        </p:spPr>
        <p:txBody>
          <a:bodyPr wrap="none" anchor="ctr"/>
          <a:lstStyle/>
          <a:p>
            <a:pPr algn="ctr"/>
            <a:r>
              <a:rPr lang="en-US" b="1">
                <a:solidFill>
                  <a:schemeClr val="bg1"/>
                </a:solidFill>
              </a:rPr>
              <a:t>GPGPU-Sim</a:t>
            </a:r>
          </a:p>
        </p:txBody>
      </p:sp>
      <p:sp>
        <p:nvSpPr>
          <p:cNvPr id="6155" name="AutoShape 11"/>
          <p:cNvSpPr>
            <a:spLocks noChangeArrowheads="1"/>
          </p:cNvSpPr>
          <p:nvPr/>
        </p:nvSpPr>
        <p:spPr bwMode="auto">
          <a:xfrm rot="3324619">
            <a:off x="4876800" y="3733800"/>
            <a:ext cx="457200" cy="381000"/>
          </a:xfrm>
          <a:custGeom>
            <a:avLst/>
            <a:gdLst>
              <a:gd name="T0" fmla="*/ 348890 w 21600"/>
              <a:gd name="T1" fmla="*/ 28504 h 21600"/>
              <a:gd name="T2" fmla="*/ 152082 w 21600"/>
              <a:gd name="T3" fmla="*/ 62636 h 21600"/>
              <a:gd name="T4" fmla="*/ 288734 w 21600"/>
              <a:gd name="T5" fmla="*/ 109502 h 21600"/>
              <a:gd name="T6" fmla="*/ 514350 w 21600"/>
              <a:gd name="T7" fmla="*/ 190500 h 21600"/>
              <a:gd name="T8" fmla="*/ 400050 w 21600"/>
              <a:gd name="T9" fmla="*/ 285750 h 21600"/>
              <a:gd name="T10" fmla="*/ 285750 w 21600"/>
              <a:gd name="T11" fmla="*/ 1905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9963" y="5399"/>
                  <a:pt x="9138" y="5594"/>
                  <a:pt x="8390" y="5967"/>
                </a:cubicBezTo>
                <a:lnTo>
                  <a:pt x="5981" y="1134"/>
                </a:lnTo>
                <a:cubicBezTo>
                  <a:pt x="7477" y="388"/>
                  <a:pt x="9127"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2"/>
          </a:solidFill>
          <a:ln w="9525">
            <a:noFill/>
            <a:miter lim="800000"/>
            <a:headEnd/>
            <a:tailEnd/>
          </a:ln>
        </p:spPr>
        <p:txBody>
          <a:bodyPr wrap="none" anchor="ctr"/>
          <a:lstStyle/>
          <a:p>
            <a:endParaRPr lang="en-CA"/>
          </a:p>
        </p:txBody>
      </p:sp>
      <p:sp>
        <p:nvSpPr>
          <p:cNvPr id="13" name="Slide Number Placeholder 12"/>
          <p:cNvSpPr>
            <a:spLocks noGrp="1"/>
          </p:cNvSpPr>
          <p:nvPr>
            <p:ph type="sldNum" sz="quarter" idx="12"/>
          </p:nvPr>
        </p:nvSpPr>
        <p:spPr/>
        <p:txBody>
          <a:bodyPr/>
          <a:lstStyle/>
          <a:p>
            <a:pPr>
              <a:defRPr/>
            </a:pPr>
            <a:r>
              <a:rPr lang="en-US"/>
              <a:t>5a &amp; b.</a:t>
            </a:r>
            <a:fld id="{0D578D01-9146-4CD7-BED0-D052C5B38378}" type="slidenum">
              <a:rPr lang="en-US" smtClean="0"/>
              <a:pPr>
                <a:defRPr/>
              </a:pPr>
              <a:t>36</a:t>
            </a:fld>
            <a:endParaRPr lang="en-US" dirty="0"/>
          </a:p>
        </p:txBody>
      </p:sp>
    </p:spTree>
    <p:extLst>
      <p:ext uri="{BB962C8B-B14F-4D97-AF65-F5344CB8AC3E}">
        <p14:creationId xmlns:p14="http://schemas.microsoft.com/office/powerpoint/2010/main" val="2964868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p>
            <a:r>
              <a:rPr lang="en-US"/>
              <a:t>December 2012</a:t>
            </a:r>
          </a:p>
        </p:txBody>
      </p:sp>
      <p:sp>
        <p:nvSpPr>
          <p:cNvPr id="7171"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7173" name="Title 1"/>
          <p:cNvSpPr>
            <a:spLocks noGrp="1"/>
          </p:cNvSpPr>
          <p:nvPr>
            <p:ph type="title" idx="4294967295"/>
          </p:nvPr>
        </p:nvSpPr>
        <p:spPr>
          <a:xfrm>
            <a:off x="457200" y="0"/>
            <a:ext cx="8229600" cy="685800"/>
          </a:xfrm>
        </p:spPr>
        <p:txBody>
          <a:bodyPr>
            <a:normAutofit fontScale="90000"/>
          </a:bodyPr>
          <a:lstStyle/>
          <a:p>
            <a:pPr eaLnBrk="1" hangingPunct="1"/>
            <a:r>
              <a:rPr lang="en-CA">
                <a:solidFill>
                  <a:srgbClr val="000000"/>
                </a:solidFill>
              </a:rPr>
              <a:t>Interface to CUDA API</a:t>
            </a:r>
          </a:p>
        </p:txBody>
      </p:sp>
      <p:sp>
        <p:nvSpPr>
          <p:cNvPr id="7174" name="Text Placeholder 2"/>
          <p:cNvSpPr>
            <a:spLocks noGrp="1"/>
          </p:cNvSpPr>
          <p:nvPr>
            <p:ph type="body" idx="4294967295"/>
          </p:nvPr>
        </p:nvSpPr>
        <p:spPr>
          <a:xfrm>
            <a:off x="304800" y="914400"/>
            <a:ext cx="8229600" cy="4648200"/>
          </a:xfrm>
        </p:spPr>
        <p:txBody>
          <a:bodyPr/>
          <a:lstStyle/>
          <a:p>
            <a:pPr eaLnBrk="1" hangingPunct="1">
              <a:buFontTx/>
              <a:buNone/>
            </a:pPr>
            <a:r>
              <a:rPr lang="en-CA" sz="2000"/>
              <a:t>     Example of interface code between host and simulator.   T</a:t>
            </a:r>
            <a:r>
              <a:rPr lang="en-US" sz="2000"/>
              <a:t>h</a:t>
            </a:r>
            <a:r>
              <a:rPr lang="en-CA" sz="2000"/>
              <a:t>is is the code that actually starts running the functional and timing models.  Call to cudaLaunch is generated by nvcc from “&lt;&lt;&lt;&gt;&gt;&gt;” notation.   </a:t>
            </a:r>
          </a:p>
        </p:txBody>
      </p:sp>
      <p:sp>
        <p:nvSpPr>
          <p:cNvPr id="7175" name="TextBox 3"/>
          <p:cNvSpPr txBox="1">
            <a:spLocks noChangeArrowheads="1"/>
          </p:cNvSpPr>
          <p:nvPr/>
        </p:nvSpPr>
        <p:spPr bwMode="auto">
          <a:xfrm>
            <a:off x="381000" y="2209800"/>
            <a:ext cx="8378825" cy="4108450"/>
          </a:xfrm>
          <a:prstGeom prst="rect">
            <a:avLst/>
          </a:prstGeom>
          <a:noFill/>
          <a:ln w="9525">
            <a:noFill/>
            <a:miter lim="800000"/>
            <a:headEnd/>
            <a:tailEnd/>
          </a:ln>
        </p:spPr>
        <p:txBody>
          <a:bodyPr wrap="none">
            <a:spAutoFit/>
          </a:bodyPr>
          <a:lstStyle/>
          <a:p>
            <a:r>
              <a:rPr lang="en-US" sz="1200">
                <a:latin typeface="Courier New" pitchFamily="49" charset="0"/>
              </a:rPr>
              <a:t>__host__ cudaError_t CUDARTAPI cudaLaunch( const char *hostFun )</a:t>
            </a:r>
          </a:p>
          <a:p>
            <a:r>
              <a:rPr lang="en-US" sz="1200">
                <a:latin typeface="Courier New" pitchFamily="49" charset="0"/>
              </a:rPr>
              <a:t>{</a:t>
            </a:r>
          </a:p>
          <a:p>
            <a:r>
              <a:rPr lang="en-US" sz="1200">
                <a:latin typeface="Courier New" pitchFamily="49" charset="0"/>
              </a:rPr>
              <a:t>	CUctx_st* context = GPGPUSim_Context();</a:t>
            </a:r>
          </a:p>
          <a:p>
            <a:r>
              <a:rPr lang="en-US" sz="1200">
                <a:latin typeface="Courier New" pitchFamily="49" charset="0"/>
              </a:rPr>
              <a:t>	char *mode = getenv("PTX_SIM_MODE_FUNC");</a:t>
            </a:r>
          </a:p>
          <a:p>
            <a:r>
              <a:rPr lang="en-US" sz="1200">
                <a:latin typeface="Courier New" pitchFamily="49" charset="0"/>
              </a:rPr>
              <a:t>	if( mode )</a:t>
            </a:r>
          </a:p>
          <a:p>
            <a:r>
              <a:rPr lang="en-US" sz="1200">
                <a:latin typeface="Courier New" pitchFamily="49" charset="0"/>
              </a:rPr>
              <a:t>		sscanf(mode,"%u", &amp;g_ptx_sim_mode);</a:t>
            </a:r>
          </a:p>
          <a:p>
            <a:r>
              <a:rPr lang="en-US" sz="1200">
                <a:latin typeface="Courier New" pitchFamily="49" charset="0"/>
              </a:rPr>
              <a:t>	gpgpusim_ptx_assert( !g_cuda_launch_stack.empty(), "empty launch stack" );</a:t>
            </a:r>
          </a:p>
          <a:p>
            <a:r>
              <a:rPr lang="en-US" sz="1200">
                <a:latin typeface="Courier New" pitchFamily="49" charset="0"/>
              </a:rPr>
              <a:t>	</a:t>
            </a:r>
            <a:r>
              <a:rPr lang="en-US" sz="1200" b="1">
                <a:solidFill>
                  <a:srgbClr val="FF0000"/>
                </a:solidFill>
                <a:latin typeface="Courier New" pitchFamily="49" charset="0"/>
              </a:rPr>
              <a:t>kernel_config config = g_cuda_launch_stack.back();</a:t>
            </a:r>
          </a:p>
          <a:p>
            <a:r>
              <a:rPr lang="en-US" sz="1200">
                <a:latin typeface="Courier New" pitchFamily="49" charset="0"/>
              </a:rPr>
              <a:t>	struct CUstream_st *stream = config.get_stream();</a:t>
            </a:r>
          </a:p>
          <a:p>
            <a:r>
              <a:rPr lang="en-US" sz="1200">
                <a:latin typeface="Courier New" pitchFamily="49" charset="0"/>
              </a:rPr>
              <a:t>	printf("\nGPGPU-Sim PTX: cudaLaunch for 0x%p (mode=%s) on stream %u\n", ... );</a:t>
            </a:r>
          </a:p>
          <a:p>
            <a:r>
              <a:rPr lang="en-US" sz="1200">
                <a:latin typeface="Courier New" pitchFamily="49" charset="0"/>
              </a:rPr>
              <a:t>	kernel_info_t *grid = </a:t>
            </a:r>
            <a:r>
              <a:rPr lang="en-US" sz="1200" b="1">
                <a:solidFill>
                  <a:srgbClr val="FF0000"/>
                </a:solidFill>
                <a:latin typeface="Courier New" pitchFamily="49" charset="0"/>
              </a:rPr>
              <a:t>gpgpu_cuda_ptx_sim_init_grid</a:t>
            </a:r>
            <a:r>
              <a:rPr lang="en-US" sz="1200">
                <a:latin typeface="Courier New" pitchFamily="49" charset="0"/>
              </a:rPr>
              <a:t>(hostFun,config.get_args(),</a:t>
            </a:r>
          </a:p>
          <a:p>
            <a:r>
              <a:rPr lang="en-US" sz="1200">
                <a:latin typeface="Courier New" pitchFamily="49" charset="0"/>
              </a:rPr>
              <a:t>                                                             config.grid_dim(),</a:t>
            </a:r>
          </a:p>
          <a:p>
            <a:r>
              <a:rPr lang="en-US" sz="1200">
                <a:latin typeface="Courier New" pitchFamily="49" charset="0"/>
              </a:rPr>
              <a:t>                                                             config.block_dim(),context);</a:t>
            </a:r>
          </a:p>
          <a:p>
            <a:r>
              <a:rPr lang="en-US" sz="1200">
                <a:latin typeface="Courier New" pitchFamily="49" charset="0"/>
              </a:rPr>
              <a:t>	std::string kname = grid-&gt;name();</a:t>
            </a:r>
          </a:p>
          <a:p>
            <a:r>
              <a:rPr lang="en-US" sz="1200">
                <a:latin typeface="Courier New" pitchFamily="49" charset="0"/>
              </a:rPr>
              <a:t>	dim3 gridDim = config.grid_dim();</a:t>
            </a:r>
          </a:p>
          <a:p>
            <a:r>
              <a:rPr lang="en-US" sz="1200">
                <a:latin typeface="Courier New" pitchFamily="49" charset="0"/>
              </a:rPr>
              <a:t>	dim3 blockDim = config.block_dim();</a:t>
            </a:r>
          </a:p>
          <a:p>
            <a:r>
              <a:rPr lang="en-US" sz="1200">
                <a:latin typeface="Courier New" pitchFamily="49" charset="0"/>
              </a:rPr>
              <a:t>	printf("GPGPU-Sim PTX: pushing kernel \'%s\' to stream %u, ... );</a:t>
            </a:r>
          </a:p>
          <a:p>
            <a:r>
              <a:rPr lang="en-US" sz="1200">
                <a:latin typeface="Courier New" pitchFamily="49" charset="0"/>
              </a:rPr>
              <a:t>	</a:t>
            </a:r>
            <a:r>
              <a:rPr lang="en-US" sz="1200" b="1">
                <a:solidFill>
                  <a:srgbClr val="FF0000"/>
                </a:solidFill>
                <a:latin typeface="Courier New" pitchFamily="49" charset="0"/>
              </a:rPr>
              <a:t>stream_operation op(grid,g_ptx_sim_mode,stream);</a:t>
            </a:r>
          </a:p>
          <a:p>
            <a:r>
              <a:rPr lang="en-US" sz="1200" b="1">
                <a:solidFill>
                  <a:srgbClr val="FF0000"/>
                </a:solidFill>
                <a:latin typeface="Courier New" pitchFamily="49" charset="0"/>
              </a:rPr>
              <a:t>	g_stream_manager-&gt;push(op);</a:t>
            </a:r>
          </a:p>
          <a:p>
            <a:r>
              <a:rPr lang="en-US" sz="1200">
                <a:latin typeface="Courier New" pitchFamily="49" charset="0"/>
              </a:rPr>
              <a:t>	g_cuda_launch_stack.pop_back();</a:t>
            </a:r>
          </a:p>
          <a:p>
            <a:r>
              <a:rPr lang="en-US" sz="1200">
                <a:latin typeface="Courier New" pitchFamily="49" charset="0"/>
              </a:rPr>
              <a:t>	return g_last_cudaError = cudaSuccess;</a:t>
            </a:r>
          </a:p>
          <a:p>
            <a:r>
              <a:rPr lang="en-US" sz="1200">
                <a:latin typeface="Courier New" pitchFamily="49" charset="0"/>
              </a:rPr>
              <a:t>}</a:t>
            </a:r>
          </a:p>
        </p:txBody>
      </p:sp>
      <p:sp>
        <p:nvSpPr>
          <p:cNvPr id="9" name="Slide Number Placeholder 8"/>
          <p:cNvSpPr>
            <a:spLocks noGrp="1"/>
          </p:cNvSpPr>
          <p:nvPr>
            <p:ph type="sldNum" sz="quarter" idx="12"/>
          </p:nvPr>
        </p:nvSpPr>
        <p:spPr/>
        <p:txBody>
          <a:bodyPr/>
          <a:lstStyle/>
          <a:p>
            <a:pPr>
              <a:defRPr/>
            </a:pPr>
            <a:r>
              <a:rPr lang="en-US"/>
              <a:t>5a &amp; b.</a:t>
            </a:r>
            <a:fld id="{0D578D01-9146-4CD7-BED0-D052C5B38378}" type="slidenum">
              <a:rPr lang="en-US" smtClean="0"/>
              <a:pPr>
                <a:defRPr/>
              </a:pPr>
              <a:t>37</a:t>
            </a:fld>
            <a:endParaRPr lang="en-US" dirty="0"/>
          </a:p>
        </p:txBody>
      </p:sp>
    </p:spTree>
    <p:extLst>
      <p:ext uri="{BB962C8B-B14F-4D97-AF65-F5344CB8AC3E}">
        <p14:creationId xmlns:p14="http://schemas.microsoft.com/office/powerpoint/2010/main" val="3790151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p>
            <a:r>
              <a:rPr lang="en-US"/>
              <a:t>December 2012</a:t>
            </a:r>
          </a:p>
        </p:txBody>
      </p:sp>
      <p:sp>
        <p:nvSpPr>
          <p:cNvPr id="8195"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8197" name="Title 1"/>
          <p:cNvSpPr>
            <a:spLocks noGrp="1"/>
          </p:cNvSpPr>
          <p:nvPr>
            <p:ph type="title" idx="4294967295"/>
          </p:nvPr>
        </p:nvSpPr>
        <p:spPr>
          <a:xfrm>
            <a:off x="533400" y="228600"/>
            <a:ext cx="8229600" cy="838200"/>
          </a:xfrm>
        </p:spPr>
        <p:txBody>
          <a:bodyPr/>
          <a:lstStyle/>
          <a:p>
            <a:pPr eaLnBrk="1" hangingPunct="1"/>
            <a:r>
              <a:rPr lang="en-CA"/>
              <a:t>GPGPU-Sim Startup Details</a:t>
            </a:r>
          </a:p>
        </p:txBody>
      </p:sp>
      <p:sp>
        <p:nvSpPr>
          <p:cNvPr id="8198" name="Text Placeholder 2"/>
          <p:cNvSpPr>
            <a:spLocks noGrp="1"/>
          </p:cNvSpPr>
          <p:nvPr>
            <p:ph type="body" idx="4294967295"/>
          </p:nvPr>
        </p:nvSpPr>
        <p:spPr>
          <a:xfrm>
            <a:off x="457200" y="1219200"/>
            <a:ext cx="8229600" cy="5181600"/>
          </a:xfrm>
        </p:spPr>
        <p:txBody>
          <a:bodyPr/>
          <a:lstStyle/>
          <a:p>
            <a:pPr marL="514350" indent="-514350" defTabSz="457200" eaLnBrk="1" hangingPunct="1">
              <a:lnSpc>
                <a:spcPct val="90000"/>
              </a:lnSpc>
              <a:buFont typeface="Calibri" pitchFamily="34" charset="0"/>
              <a:buAutoNum type="arabicPeriod"/>
            </a:pPr>
            <a:r>
              <a:rPr lang="en-CA" sz="2400" dirty="0"/>
              <a:t>Some CUDA code called before main() during initialization of global variables.  __</a:t>
            </a:r>
            <a:r>
              <a:rPr lang="en-CA" sz="2400" dirty="0" err="1"/>
              <a:t>cudaRegisterFunction</a:t>
            </a:r>
            <a:r>
              <a:rPr lang="en-CA" sz="2400" dirty="0"/>
              <a:t>, __</a:t>
            </a:r>
            <a:r>
              <a:rPr lang="en-CA" sz="2400" dirty="0" err="1"/>
              <a:t>cudaRegisterVar</a:t>
            </a:r>
            <a:r>
              <a:rPr lang="en-CA" sz="2400" dirty="0"/>
              <a:t> </a:t>
            </a:r>
            <a:br>
              <a:rPr lang="en-CA" sz="2400" dirty="0"/>
            </a:br>
            <a:r>
              <a:rPr lang="en-CA" sz="2400" dirty="0"/>
              <a:t>These provide information about device code </a:t>
            </a:r>
            <a:br>
              <a:rPr lang="en-CA" sz="2400" dirty="0"/>
            </a:br>
            <a:r>
              <a:rPr lang="en-CA" sz="2400" dirty="0"/>
              <a:t>(and how to call it).</a:t>
            </a:r>
          </a:p>
          <a:p>
            <a:pPr marL="514350" indent="-514350" defTabSz="457200" eaLnBrk="1" hangingPunct="1">
              <a:lnSpc>
                <a:spcPct val="90000"/>
              </a:lnSpc>
              <a:buFont typeface="Calibri" pitchFamily="34" charset="0"/>
              <a:buAutoNum type="arabicPeriod"/>
            </a:pPr>
            <a:endParaRPr lang="en-CA" sz="2400" dirty="0"/>
          </a:p>
          <a:p>
            <a:pPr marL="514350" indent="-514350" defTabSz="457200" eaLnBrk="1" hangingPunct="1">
              <a:lnSpc>
                <a:spcPct val="90000"/>
              </a:lnSpc>
              <a:buFont typeface="Calibri" pitchFamily="34" charset="0"/>
              <a:buAutoNum type="arabicPeriod"/>
            </a:pPr>
            <a:r>
              <a:rPr lang="en-CA" sz="2400" dirty="0"/>
              <a:t>First call to any CUDA API function triggers</a:t>
            </a:r>
            <a:br>
              <a:rPr lang="en-CA" sz="2400" dirty="0"/>
            </a:br>
            <a:r>
              <a:rPr lang="en-CA" sz="2400" dirty="0"/>
              <a:t>simulator initialization (</a:t>
            </a:r>
            <a:r>
              <a:rPr lang="en-CA" sz="2400" dirty="0" err="1"/>
              <a:t>gpgpu_ptx_sim_init_perf</a:t>
            </a:r>
            <a:r>
              <a:rPr lang="en-CA" sz="2400" dirty="0"/>
              <a:t>()).</a:t>
            </a:r>
          </a:p>
          <a:p>
            <a:pPr marL="914400" lvl="1" indent="-514350" defTabSz="457200" eaLnBrk="1" hangingPunct="1">
              <a:lnSpc>
                <a:spcPct val="90000"/>
              </a:lnSpc>
            </a:pPr>
            <a:r>
              <a:rPr lang="en-CA" sz="2000" dirty="0"/>
              <a:t>Read environment variables (debug info, </a:t>
            </a:r>
            <a:r>
              <a:rPr lang="en-CA" sz="2000" dirty="0" err="1"/>
              <a:t>sim</a:t>
            </a:r>
            <a:r>
              <a:rPr lang="en-CA" sz="2000" dirty="0"/>
              <a:t> mode)</a:t>
            </a:r>
          </a:p>
          <a:p>
            <a:pPr marL="914400" lvl="1" indent="-514350" defTabSz="457200" eaLnBrk="1" hangingPunct="1">
              <a:lnSpc>
                <a:spcPct val="90000"/>
              </a:lnSpc>
            </a:pPr>
            <a:r>
              <a:rPr lang="en-CA" sz="2000" dirty="0"/>
              <a:t>Parse option files</a:t>
            </a:r>
          </a:p>
          <a:p>
            <a:pPr marL="914400" lvl="1" indent="-514350" defTabSz="457200" eaLnBrk="1" hangingPunct="1">
              <a:lnSpc>
                <a:spcPct val="90000"/>
              </a:lnSpc>
            </a:pPr>
            <a:r>
              <a:rPr lang="en-CA" sz="2000" dirty="0"/>
              <a:t>Initialize GPU </a:t>
            </a:r>
            <a:r>
              <a:rPr lang="en-CA" sz="2000" dirty="0" err="1"/>
              <a:t>uArch</a:t>
            </a:r>
            <a:r>
              <a:rPr lang="en-CA" sz="2000" dirty="0"/>
              <a:t> Model, Stream Manager</a:t>
            </a:r>
          </a:p>
          <a:p>
            <a:pPr marL="514350" indent="-514350" defTabSz="457200" eaLnBrk="1" hangingPunct="1">
              <a:lnSpc>
                <a:spcPct val="90000"/>
              </a:lnSpc>
              <a:buFontTx/>
              <a:buAutoNum type="arabicPeriod"/>
            </a:pPr>
            <a:endParaRPr lang="en-CA" sz="2400" dirty="0"/>
          </a:p>
          <a:p>
            <a:pPr marL="514350" indent="-514350" defTabSz="457200" eaLnBrk="1" hangingPunct="1">
              <a:lnSpc>
                <a:spcPct val="90000"/>
              </a:lnSpc>
              <a:buFontTx/>
              <a:buAutoNum type="arabicPeriod"/>
            </a:pPr>
            <a:r>
              <a:rPr lang="en-CA" sz="2400" dirty="0"/>
              <a:t>First call to __</a:t>
            </a:r>
            <a:r>
              <a:rPr lang="en-CA" sz="2400" dirty="0" err="1"/>
              <a:t>cudaRegisterFatBinary</a:t>
            </a:r>
            <a:r>
              <a:rPr lang="en-CA" sz="2400" dirty="0"/>
              <a:t>()</a:t>
            </a:r>
          </a:p>
          <a:p>
            <a:pPr marL="914400" lvl="1" indent="-514350" defTabSz="457200" eaLnBrk="1" hangingPunct="1">
              <a:lnSpc>
                <a:spcPct val="90000"/>
              </a:lnSpc>
            </a:pPr>
            <a:r>
              <a:rPr lang="en-CA" sz="2000" dirty="0"/>
              <a:t>Load/parse PTX kernels, determine post-dominators</a:t>
            </a:r>
          </a:p>
        </p:txBody>
      </p:sp>
      <p:sp>
        <p:nvSpPr>
          <p:cNvPr id="8" name="Slide Number Placeholder 7"/>
          <p:cNvSpPr>
            <a:spLocks noGrp="1"/>
          </p:cNvSpPr>
          <p:nvPr>
            <p:ph type="sldNum" sz="quarter" idx="12"/>
          </p:nvPr>
        </p:nvSpPr>
        <p:spPr/>
        <p:txBody>
          <a:bodyPr/>
          <a:lstStyle/>
          <a:p>
            <a:pPr>
              <a:defRPr/>
            </a:pPr>
            <a:r>
              <a:rPr lang="en-US"/>
              <a:t>5a &amp; b.</a:t>
            </a:r>
            <a:fld id="{0D578D01-9146-4CD7-BED0-D052C5B38378}" type="slidenum">
              <a:rPr lang="en-US" smtClean="0"/>
              <a:pPr>
                <a:defRPr/>
              </a:pPr>
              <a:t>38</a:t>
            </a:fld>
            <a:endParaRPr lang="en-US" dirty="0"/>
          </a:p>
        </p:txBody>
      </p:sp>
    </p:spTree>
    <p:extLst>
      <p:ext uri="{BB962C8B-B14F-4D97-AF65-F5344CB8AC3E}">
        <p14:creationId xmlns:p14="http://schemas.microsoft.com/office/powerpoint/2010/main" val="3089079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a:t>December 2012</a:t>
            </a:r>
          </a:p>
        </p:txBody>
      </p:sp>
      <p:sp>
        <p:nvSpPr>
          <p:cNvPr id="9219" name="Footer Placeholder 4"/>
          <p:cNvSpPr>
            <a:spLocks noGrp="1"/>
          </p:cNvSpPr>
          <p:nvPr>
            <p:ph type="ftr" sz="quarter" idx="11"/>
          </p:nvPr>
        </p:nvSpPr>
        <p:spPr>
          <a:noFill/>
        </p:spPr>
        <p:txBody>
          <a:bodyPr/>
          <a:lstStyle/>
          <a:p>
            <a:r>
              <a:rPr lang="pt-BR"/>
              <a:t>GPGPU-Sim Tutorial (MICRO 2012)  5: Software Organization</a:t>
            </a:r>
            <a:endParaRPr lang="en-US"/>
          </a:p>
        </p:txBody>
      </p:sp>
      <p:sp>
        <p:nvSpPr>
          <p:cNvPr id="9221" name="Rectangle 2"/>
          <p:cNvSpPr>
            <a:spLocks noGrp="1" noChangeArrowheads="1"/>
          </p:cNvSpPr>
          <p:nvPr>
            <p:ph type="title"/>
          </p:nvPr>
        </p:nvSpPr>
        <p:spPr/>
        <p:txBody>
          <a:bodyPr/>
          <a:lstStyle/>
          <a:p>
            <a:pPr eaLnBrk="1" hangingPunct="1"/>
            <a:r>
              <a:rPr lang="en-US"/>
              <a:t>Loading PTX</a:t>
            </a:r>
          </a:p>
        </p:txBody>
      </p:sp>
      <p:sp>
        <p:nvSpPr>
          <p:cNvPr id="9222" name="Rectangle 3"/>
          <p:cNvSpPr>
            <a:spLocks noGrp="1" noChangeArrowheads="1"/>
          </p:cNvSpPr>
          <p:nvPr>
            <p:ph type="body" idx="1"/>
          </p:nvPr>
        </p:nvSpPr>
        <p:spPr/>
        <p:txBody>
          <a:bodyPr>
            <a:normAutofit fontScale="92500" lnSpcReduction="20000"/>
          </a:bodyPr>
          <a:lstStyle/>
          <a:p>
            <a:pPr eaLnBrk="1" hangingPunct="1">
              <a:lnSpc>
                <a:spcPct val="90000"/>
              </a:lnSpc>
            </a:pPr>
            <a:r>
              <a:rPr lang="en-US" dirty="0"/>
              <a:t>CUDA 3.1: </a:t>
            </a:r>
            <a:r>
              <a:rPr lang="en-US" dirty="0" err="1"/>
              <a:t>Fatbin</a:t>
            </a:r>
            <a:endParaRPr lang="en-US" dirty="0"/>
          </a:p>
          <a:p>
            <a:pPr lvl="1" eaLnBrk="1" hangingPunct="1">
              <a:lnSpc>
                <a:spcPct val="90000"/>
              </a:lnSpc>
            </a:pPr>
            <a:r>
              <a:rPr lang="en-US" dirty="0"/>
              <a:t>Overload __</a:t>
            </a:r>
            <a:r>
              <a:rPr lang="en-US" dirty="0" err="1"/>
              <a:t>cudaRegisterFatBinary</a:t>
            </a:r>
            <a:r>
              <a:rPr lang="en-US" dirty="0"/>
              <a:t>() to extract PTX from executable </a:t>
            </a:r>
          </a:p>
          <a:p>
            <a:pPr eaLnBrk="1" hangingPunct="1">
              <a:lnSpc>
                <a:spcPct val="90000"/>
              </a:lnSpc>
            </a:pPr>
            <a:r>
              <a:rPr lang="en-US" dirty="0"/>
              <a:t>CUDA 4.0 and later: </a:t>
            </a:r>
            <a:r>
              <a:rPr lang="en-US" dirty="0" err="1"/>
              <a:t>cuobjdump</a:t>
            </a:r>
            <a:endParaRPr lang="en-US" dirty="0"/>
          </a:p>
          <a:p>
            <a:pPr lvl="1" eaLnBrk="1" hangingPunct="1">
              <a:lnSpc>
                <a:spcPct val="90000"/>
              </a:lnSpc>
            </a:pPr>
            <a:r>
              <a:rPr lang="en-US" dirty="0"/>
              <a:t>Call </a:t>
            </a:r>
            <a:r>
              <a:rPr lang="en-US" dirty="0" err="1"/>
              <a:t>cuobjdump</a:t>
            </a:r>
            <a:r>
              <a:rPr lang="en-US" dirty="0"/>
              <a:t> to obtain PTX/SASS</a:t>
            </a:r>
          </a:p>
          <a:p>
            <a:pPr lvl="1" eaLnBrk="1" hangingPunct="1">
              <a:lnSpc>
                <a:spcPct val="90000"/>
              </a:lnSpc>
            </a:pPr>
            <a:r>
              <a:rPr lang="en-US" dirty="0"/>
              <a:t>Executable must be compiled with </a:t>
            </a:r>
            <a:br>
              <a:rPr lang="en-US" dirty="0"/>
            </a:br>
            <a:r>
              <a:rPr lang="en-US" dirty="0"/>
              <a:t>CUDA 4.0 or later</a:t>
            </a:r>
          </a:p>
          <a:p>
            <a:pPr eaLnBrk="1" hangingPunct="1">
              <a:lnSpc>
                <a:spcPct val="90000"/>
              </a:lnSpc>
            </a:pPr>
            <a:r>
              <a:rPr lang="en-US" dirty="0"/>
              <a:t>Multiple versions of kernel PTX</a:t>
            </a:r>
          </a:p>
          <a:p>
            <a:pPr lvl="1" eaLnBrk="1" hangingPunct="1">
              <a:lnSpc>
                <a:spcPct val="90000"/>
              </a:lnSpc>
            </a:pPr>
            <a:r>
              <a:rPr lang="en-US" dirty="0"/>
              <a:t>Default: Use PTX with highest SM version</a:t>
            </a:r>
          </a:p>
          <a:p>
            <a:pPr>
              <a:lnSpc>
                <a:spcPct val="90000"/>
              </a:lnSpc>
            </a:pPr>
            <a:r>
              <a:rPr lang="en-US" dirty="0"/>
              <a:t>This past summer:  Changed some of the lower level details…  now dump out all PTX sections in separate files (for supporting </a:t>
            </a:r>
            <a:r>
              <a:rPr lang="en-US" dirty="0" err="1"/>
              <a:t>cuDNN</a:t>
            </a:r>
            <a:r>
              <a:rPr lang="en-US" dirty="0"/>
              <a:t>).   </a:t>
            </a:r>
          </a:p>
          <a:p>
            <a:pPr lvl="1" eaLnBrk="1" hangingPunct="1">
              <a:lnSpc>
                <a:spcPct val="90000"/>
              </a:lnSpc>
            </a:pPr>
            <a:endParaRPr lang="en-US" dirty="0"/>
          </a:p>
          <a:p>
            <a:pPr eaLnBrk="1" hangingPunct="1">
              <a:lnSpc>
                <a:spcPct val="90000"/>
              </a:lnSpc>
            </a:pPr>
            <a:endParaRPr lang="en-US" dirty="0"/>
          </a:p>
        </p:txBody>
      </p:sp>
      <p:sp>
        <p:nvSpPr>
          <p:cNvPr id="8" name="Slide Number Placeholder 7"/>
          <p:cNvSpPr>
            <a:spLocks noGrp="1"/>
          </p:cNvSpPr>
          <p:nvPr>
            <p:ph type="sldNum" sz="quarter" idx="12"/>
          </p:nvPr>
        </p:nvSpPr>
        <p:spPr/>
        <p:txBody>
          <a:bodyPr/>
          <a:lstStyle/>
          <a:p>
            <a:pPr>
              <a:defRPr/>
            </a:pPr>
            <a:r>
              <a:rPr lang="en-US"/>
              <a:t>5a &amp; b.</a:t>
            </a:r>
            <a:fld id="{5AB7774A-6960-40D1-BC05-05366E169F04}" type="slidenum">
              <a:rPr lang="en-US" smtClean="0"/>
              <a:pPr>
                <a:defRPr/>
              </a:pPr>
              <a:t>39</a:t>
            </a:fld>
            <a:endParaRPr lang="en-US" dirty="0"/>
          </a:p>
        </p:txBody>
      </p:sp>
    </p:spTree>
    <p:extLst>
      <p:ext uri="{BB962C8B-B14F-4D97-AF65-F5344CB8AC3E}">
        <p14:creationId xmlns:p14="http://schemas.microsoft.com/office/powerpoint/2010/main" val="26643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3ADAEDD1-EDBC-CF48-9DC7-0296D4B779CE}"/>
              </a:ext>
            </a:extLst>
          </p:cNvPr>
          <p:cNvSpPr>
            <a:spLocks noGrp="1"/>
          </p:cNvSpPr>
          <p:nvPr>
            <p:ph type="title"/>
          </p:nvPr>
        </p:nvSpPr>
        <p:spPr>
          <a:xfrm>
            <a:off x="762000" y="0"/>
            <a:ext cx="8382000" cy="762000"/>
          </a:xfrm>
        </p:spPr>
        <p:txBody>
          <a:bodyPr/>
          <a:lstStyle/>
          <a:p>
            <a:r>
              <a:rPr lang="en-US" altLang="en-US" dirty="0"/>
              <a:t>Why use “C++” to model hardware?</a:t>
            </a:r>
          </a:p>
        </p:txBody>
      </p:sp>
      <p:sp>
        <p:nvSpPr>
          <p:cNvPr id="16387" name="Content Placeholder 2">
            <a:extLst>
              <a:ext uri="{FF2B5EF4-FFF2-40B4-BE49-F238E27FC236}">
                <a16:creationId xmlns:a16="http://schemas.microsoft.com/office/drawing/2014/main" id="{A65E8FD6-691E-9445-8E18-C637E44CE448}"/>
              </a:ext>
            </a:extLst>
          </p:cNvPr>
          <p:cNvSpPr>
            <a:spLocks noGrp="1"/>
          </p:cNvSpPr>
          <p:nvPr>
            <p:ph idx="1"/>
          </p:nvPr>
        </p:nvSpPr>
        <p:spPr>
          <a:xfrm>
            <a:off x="622300" y="3378200"/>
            <a:ext cx="7772400" cy="3302000"/>
          </a:xfrm>
        </p:spPr>
        <p:txBody>
          <a:bodyPr>
            <a:normAutofit/>
          </a:bodyPr>
          <a:lstStyle/>
          <a:p>
            <a:pPr>
              <a:defRPr/>
            </a:pPr>
            <a:r>
              <a:rPr lang="en-US" sz="1800" dirty="0"/>
              <a:t>Two tasks involved in bringing a new design to market:</a:t>
            </a:r>
          </a:p>
          <a:p>
            <a:pPr lvl="1">
              <a:defRPr/>
            </a:pPr>
            <a:r>
              <a:rPr lang="en-US" sz="1800" dirty="0"/>
              <a:t>Proposing an architecture</a:t>
            </a:r>
          </a:p>
          <a:p>
            <a:pPr lvl="1">
              <a:defRPr/>
            </a:pPr>
            <a:r>
              <a:rPr lang="en-US" sz="1800" dirty="0"/>
              <a:t>Implementing that architecture</a:t>
            </a:r>
          </a:p>
          <a:p>
            <a:pPr>
              <a:defRPr/>
            </a:pPr>
            <a:r>
              <a:rPr lang="en-US" sz="1800" dirty="0"/>
              <a:t>Two ways to do first task:</a:t>
            </a:r>
          </a:p>
          <a:p>
            <a:pPr marL="800100" lvl="1" indent="-342900">
              <a:buFont typeface="+mj-lt"/>
              <a:buAutoNum type="arabicPeriod"/>
              <a:defRPr/>
            </a:pPr>
            <a:r>
              <a:rPr lang="en-US" sz="1800" dirty="0"/>
              <a:t>Reason about performance (perhaps using analytical models; e.g., processor performance equation).</a:t>
            </a:r>
          </a:p>
          <a:p>
            <a:pPr marL="800100" lvl="1" indent="-342900">
              <a:buFont typeface="+mj-lt"/>
              <a:buAutoNum type="arabicPeriod"/>
              <a:defRPr/>
            </a:pPr>
            <a:r>
              <a:rPr lang="en-US" sz="1800" dirty="0"/>
              <a:t>Simulate design proposals to find ideas that work best</a:t>
            </a:r>
          </a:p>
          <a:p>
            <a:pPr>
              <a:defRPr/>
            </a:pPr>
            <a:r>
              <a:rPr lang="en-US" sz="1800" dirty="0"/>
              <a:t>Today, companies that build high performance processors do #2 </a:t>
            </a:r>
          </a:p>
          <a:p>
            <a:pPr>
              <a:defRPr/>
            </a:pPr>
            <a:r>
              <a:rPr lang="en-US" sz="1800" dirty="0"/>
              <a:t>Challenge: How to quickly yet accurately make major design decisions for a chip with 20 billion transistors?</a:t>
            </a:r>
          </a:p>
        </p:txBody>
      </p:sp>
      <p:sp>
        <p:nvSpPr>
          <p:cNvPr id="4100" name="Slide Number Placeholder 5">
            <a:extLst>
              <a:ext uri="{FF2B5EF4-FFF2-40B4-BE49-F238E27FC236}">
                <a16:creationId xmlns:a16="http://schemas.microsoft.com/office/drawing/2014/main" id="{FFD95BD7-50BD-BE4B-BFFE-0481E4EE9A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5167917-2313-D343-B98E-6132B9AEDDE2}" type="slidenum">
              <a:rPr lang="en-US" altLang="en-US" sz="1400"/>
              <a:pPr/>
              <a:t>4</a:t>
            </a:fld>
            <a:r>
              <a:rPr lang="en-US" altLang="en-US" sz="1400" dirty="0"/>
              <a:t> </a:t>
            </a:r>
          </a:p>
        </p:txBody>
      </p:sp>
      <p:pic>
        <p:nvPicPr>
          <p:cNvPr id="4101" name="Picture 6" descr="ISCA_JR-3.jpg">
            <a:extLst>
              <a:ext uri="{FF2B5EF4-FFF2-40B4-BE49-F238E27FC236}">
                <a16:creationId xmlns:a16="http://schemas.microsoft.com/office/drawing/2014/main" id="{D02D4870-9152-E840-A14F-48EFFF4902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777875"/>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Oval 8">
            <a:extLst>
              <a:ext uri="{FF2B5EF4-FFF2-40B4-BE49-F238E27FC236}">
                <a16:creationId xmlns:a16="http://schemas.microsoft.com/office/drawing/2014/main" id="{812D2363-F793-F140-991D-BB71657D70B3}"/>
              </a:ext>
            </a:extLst>
          </p:cNvPr>
          <p:cNvSpPr>
            <a:spLocks noChangeArrowheads="1"/>
          </p:cNvSpPr>
          <p:nvPr/>
        </p:nvSpPr>
        <p:spPr bwMode="auto">
          <a:xfrm>
            <a:off x="2667000" y="1562100"/>
            <a:ext cx="1219200" cy="10287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3" name="TextBox 9">
            <a:extLst>
              <a:ext uri="{FF2B5EF4-FFF2-40B4-BE49-F238E27FC236}">
                <a16:creationId xmlns:a16="http://schemas.microsoft.com/office/drawing/2014/main" id="{1251D31E-7688-5640-AFA7-363369E53934}"/>
              </a:ext>
            </a:extLst>
          </p:cNvPr>
          <p:cNvSpPr txBox="1">
            <a:spLocks noChangeArrowheads="1"/>
          </p:cNvSpPr>
          <p:nvPr/>
        </p:nvSpPr>
        <p:spPr bwMode="auto">
          <a:xfrm>
            <a:off x="482600" y="1320800"/>
            <a:ext cx="134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solidFill>
                  <a:srgbClr val="FF0000"/>
                </a:solidFill>
                <a:cs typeface="Arial" panose="020B0604020202020204" pitchFamily="34" charset="0"/>
              </a:rPr>
              <a:t>C (or C++) </a:t>
            </a:r>
          </a:p>
          <a:p>
            <a:r>
              <a:rPr lang="en-US" altLang="en-US" sz="1600">
                <a:solidFill>
                  <a:srgbClr val="FF0000"/>
                </a:solidFill>
                <a:cs typeface="Arial" panose="020B0604020202020204" pitchFamily="34" charset="0"/>
              </a:rPr>
              <a:t>performance</a:t>
            </a:r>
          </a:p>
          <a:p>
            <a:r>
              <a:rPr lang="en-US" altLang="en-US" sz="1600">
                <a:solidFill>
                  <a:srgbClr val="FF0000"/>
                </a:solidFill>
                <a:cs typeface="Arial" panose="020B0604020202020204" pitchFamily="34" charset="0"/>
              </a:rPr>
              <a:t>models used</a:t>
            </a:r>
          </a:p>
          <a:p>
            <a:r>
              <a:rPr lang="en-US" altLang="en-US" sz="1600">
                <a:solidFill>
                  <a:srgbClr val="FF0000"/>
                </a:solidFill>
                <a:cs typeface="Arial" panose="020B0604020202020204" pitchFamily="34" charset="0"/>
              </a:rPr>
              <a:t>here</a:t>
            </a:r>
          </a:p>
        </p:txBody>
      </p:sp>
      <p:cxnSp>
        <p:nvCxnSpPr>
          <p:cNvPr id="4104" name="Straight Arrow Connector 11">
            <a:extLst>
              <a:ext uri="{FF2B5EF4-FFF2-40B4-BE49-F238E27FC236}">
                <a16:creationId xmlns:a16="http://schemas.microsoft.com/office/drawing/2014/main" id="{0E73FE98-C1D6-4C4E-A317-FC977F55E0AB}"/>
              </a:ext>
            </a:extLst>
          </p:cNvPr>
          <p:cNvCxnSpPr>
            <a:cxnSpLocks noChangeShapeType="1"/>
          </p:cNvCxnSpPr>
          <p:nvPr/>
        </p:nvCxnSpPr>
        <p:spPr bwMode="auto">
          <a:xfrm>
            <a:off x="1905000" y="1816100"/>
            <a:ext cx="762000" cy="190500"/>
          </a:xfrm>
          <a:prstGeom prst="straightConnector1">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4105" name="Oval 12">
            <a:extLst>
              <a:ext uri="{FF2B5EF4-FFF2-40B4-BE49-F238E27FC236}">
                <a16:creationId xmlns:a16="http://schemas.microsoft.com/office/drawing/2014/main" id="{C438DCD3-8B0C-5E43-8E5A-C8CFF9660CF6}"/>
              </a:ext>
            </a:extLst>
          </p:cNvPr>
          <p:cNvSpPr>
            <a:spLocks noChangeArrowheads="1"/>
          </p:cNvSpPr>
          <p:nvPr/>
        </p:nvSpPr>
        <p:spPr bwMode="auto">
          <a:xfrm>
            <a:off x="4076700" y="1638300"/>
            <a:ext cx="1282700" cy="9271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106" name="TextBox 13">
            <a:extLst>
              <a:ext uri="{FF2B5EF4-FFF2-40B4-BE49-F238E27FC236}">
                <a16:creationId xmlns:a16="http://schemas.microsoft.com/office/drawing/2014/main" id="{9673574B-1F7E-A34B-BE94-C0B88B52A708}"/>
              </a:ext>
            </a:extLst>
          </p:cNvPr>
          <p:cNvSpPr txBox="1">
            <a:spLocks noChangeArrowheads="1"/>
          </p:cNvSpPr>
          <p:nvPr/>
        </p:nvSpPr>
        <p:spPr bwMode="auto">
          <a:xfrm>
            <a:off x="6413500" y="1079500"/>
            <a:ext cx="2495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solidFill>
                  <a:srgbClr val="FF0000"/>
                </a:solidFill>
                <a:cs typeface="Arial" panose="020B0604020202020204" pitchFamily="34" charset="0"/>
              </a:rPr>
              <a:t>Hardware description</a:t>
            </a:r>
          </a:p>
          <a:p>
            <a:r>
              <a:rPr lang="en-US" altLang="en-US" sz="1600">
                <a:solidFill>
                  <a:srgbClr val="FF0000"/>
                </a:solidFill>
                <a:cs typeface="Arial" panose="020B0604020202020204" pitchFamily="34" charset="0"/>
              </a:rPr>
              <a:t>language (VHDL, Verilog,</a:t>
            </a:r>
          </a:p>
          <a:p>
            <a:r>
              <a:rPr lang="en-US" altLang="en-US" sz="1600">
                <a:solidFill>
                  <a:srgbClr val="FF0000"/>
                </a:solidFill>
                <a:cs typeface="Arial" panose="020B0604020202020204" pitchFamily="34" charset="0"/>
              </a:rPr>
              <a:t>iHDL), and/or full custom</a:t>
            </a:r>
          </a:p>
          <a:p>
            <a:r>
              <a:rPr lang="en-US" altLang="en-US" sz="1600">
                <a:solidFill>
                  <a:srgbClr val="FF0000"/>
                </a:solidFill>
                <a:cs typeface="Arial" panose="020B0604020202020204" pitchFamily="34" charset="0"/>
              </a:rPr>
              <a:t>design here.</a:t>
            </a:r>
          </a:p>
        </p:txBody>
      </p:sp>
      <p:cxnSp>
        <p:nvCxnSpPr>
          <p:cNvPr id="4107" name="Straight Arrow Connector 15">
            <a:extLst>
              <a:ext uri="{FF2B5EF4-FFF2-40B4-BE49-F238E27FC236}">
                <a16:creationId xmlns:a16="http://schemas.microsoft.com/office/drawing/2014/main" id="{FD832A88-E041-FC4E-8D53-093536EECB2A}"/>
              </a:ext>
            </a:extLst>
          </p:cNvPr>
          <p:cNvCxnSpPr>
            <a:cxnSpLocks noChangeShapeType="1"/>
          </p:cNvCxnSpPr>
          <p:nvPr/>
        </p:nvCxnSpPr>
        <p:spPr bwMode="auto">
          <a:xfrm rot="10800000" flipV="1">
            <a:off x="5283200" y="1409700"/>
            <a:ext cx="1092200" cy="495300"/>
          </a:xfrm>
          <a:prstGeom prst="straightConnector1">
            <a:avLst/>
          </a:prstGeom>
          <a:noFill/>
          <a:ln w="57150">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0653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1"/>
          <p:cNvSpPr>
            <a:spLocks noGrp="1"/>
          </p:cNvSpPr>
          <p:nvPr>
            <p:ph type="dt" sz="quarter" idx="10"/>
          </p:nvPr>
        </p:nvSpPr>
        <p:spPr>
          <a:noFill/>
        </p:spPr>
        <p:txBody>
          <a:bodyPr/>
          <a:lstStyle/>
          <a:p>
            <a:r>
              <a:rPr lang="en-US"/>
              <a:t>December 2012</a:t>
            </a:r>
          </a:p>
        </p:txBody>
      </p:sp>
      <p:sp>
        <p:nvSpPr>
          <p:cNvPr id="10243"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10245" name="Title 1"/>
          <p:cNvSpPr>
            <a:spLocks noGrp="1"/>
          </p:cNvSpPr>
          <p:nvPr>
            <p:ph type="title" idx="4294967295"/>
          </p:nvPr>
        </p:nvSpPr>
        <p:spPr>
          <a:xfrm>
            <a:off x="457200" y="0"/>
            <a:ext cx="8229600" cy="1295400"/>
          </a:xfrm>
        </p:spPr>
        <p:txBody>
          <a:bodyPr>
            <a:normAutofit fontScale="90000"/>
          </a:bodyPr>
          <a:lstStyle/>
          <a:p>
            <a:pPr eaLnBrk="1" hangingPunct="1"/>
            <a:r>
              <a:rPr lang="en-CA" sz="4000" dirty="0">
                <a:solidFill>
                  <a:srgbClr val="000000"/>
                </a:solidFill>
              </a:rPr>
              <a:t>PTX Parsing, </a:t>
            </a:r>
            <a:br>
              <a:rPr lang="en-CA" sz="4000" dirty="0">
                <a:solidFill>
                  <a:srgbClr val="000000"/>
                </a:solidFill>
              </a:rPr>
            </a:br>
            <a:r>
              <a:rPr lang="en-CA" sz="4000" dirty="0">
                <a:solidFill>
                  <a:srgbClr val="000000"/>
                </a:solidFill>
              </a:rPr>
              <a:t>Post-Dominator Detection</a:t>
            </a:r>
            <a:endParaRPr lang="en-CA" sz="4000" dirty="0">
              <a:solidFill>
                <a:srgbClr val="000000"/>
              </a:solidFill>
              <a:latin typeface="Times New Roman" pitchFamily="18" charset="0"/>
            </a:endParaRPr>
          </a:p>
        </p:txBody>
      </p:sp>
      <p:sp>
        <p:nvSpPr>
          <p:cNvPr id="10246" name="Text Placeholder 2"/>
          <p:cNvSpPr>
            <a:spLocks noGrp="1"/>
          </p:cNvSpPr>
          <p:nvPr>
            <p:ph type="body" idx="4294967295"/>
          </p:nvPr>
        </p:nvSpPr>
        <p:spPr>
          <a:xfrm>
            <a:off x="457200" y="1447800"/>
            <a:ext cx="8229600" cy="5029200"/>
          </a:xfrm>
        </p:spPr>
        <p:txBody>
          <a:bodyPr/>
          <a:lstStyle/>
          <a:p>
            <a:pPr eaLnBrk="1" hangingPunct="1">
              <a:lnSpc>
                <a:spcPct val="90000"/>
              </a:lnSpc>
            </a:pPr>
            <a:r>
              <a:rPr lang="en-CA" sz="2400" dirty="0"/>
              <a:t>GPGPU-</a:t>
            </a:r>
            <a:r>
              <a:rPr lang="en-CA" sz="2400" dirty="0" err="1"/>
              <a:t>Sim</a:t>
            </a:r>
            <a:r>
              <a:rPr lang="en-CA" sz="2400" dirty="0"/>
              <a:t> has a </a:t>
            </a:r>
            <a:r>
              <a:rPr lang="en-CA" sz="2400" dirty="0" err="1"/>
              <a:t>flex+bison</a:t>
            </a:r>
            <a:r>
              <a:rPr lang="en-CA" sz="2400" dirty="0"/>
              <a:t> parser to read in PTX </a:t>
            </a:r>
          </a:p>
          <a:p>
            <a:pPr lvl="1" eaLnBrk="1" hangingPunct="1">
              <a:lnSpc>
                <a:spcPct val="90000"/>
              </a:lnSpc>
            </a:pPr>
            <a:r>
              <a:rPr lang="en-CA" sz="2000" dirty="0"/>
              <a:t>Default: Read PTX text embedded within binary</a:t>
            </a:r>
          </a:p>
          <a:p>
            <a:pPr eaLnBrk="1" hangingPunct="1">
              <a:lnSpc>
                <a:spcPct val="90000"/>
              </a:lnSpc>
            </a:pPr>
            <a:endParaRPr lang="en-CA" sz="2400" dirty="0"/>
          </a:p>
          <a:p>
            <a:pPr eaLnBrk="1" hangingPunct="1">
              <a:lnSpc>
                <a:spcPct val="90000"/>
              </a:lnSpc>
            </a:pPr>
            <a:r>
              <a:rPr lang="en-CA" sz="2400" dirty="0"/>
              <a:t>Same parser is used for SASS (</a:t>
            </a:r>
            <a:r>
              <a:rPr lang="en-CA" sz="2400" dirty="0" err="1"/>
              <a:t>PTXPlus</a:t>
            </a:r>
            <a:r>
              <a:rPr lang="en-CA" sz="2400" dirty="0"/>
              <a:t>)</a:t>
            </a:r>
            <a:endParaRPr lang="en-CA" sz="2000" dirty="0"/>
          </a:p>
          <a:p>
            <a:pPr eaLnBrk="1" hangingPunct="1">
              <a:lnSpc>
                <a:spcPct val="90000"/>
              </a:lnSpc>
              <a:buFontTx/>
              <a:buNone/>
            </a:pPr>
            <a:endParaRPr lang="en-CA" sz="2400" dirty="0"/>
          </a:p>
          <a:p>
            <a:pPr eaLnBrk="1" hangingPunct="1">
              <a:lnSpc>
                <a:spcPct val="90000"/>
              </a:lnSpc>
            </a:pPr>
            <a:r>
              <a:rPr lang="en-CA" sz="2400" dirty="0"/>
              <a:t>Why </a:t>
            </a:r>
            <a:r>
              <a:rPr lang="en-CA" sz="2400" dirty="0" err="1"/>
              <a:t>flex+bison</a:t>
            </a:r>
            <a:r>
              <a:rPr lang="en-CA" sz="2400" dirty="0"/>
              <a:t>? Flexibility.</a:t>
            </a:r>
          </a:p>
          <a:p>
            <a:pPr lvl="1" eaLnBrk="1" hangingPunct="1">
              <a:lnSpc>
                <a:spcPct val="90000"/>
              </a:lnSpc>
            </a:pPr>
            <a:r>
              <a:rPr lang="en-CA" sz="2000" dirty="0"/>
              <a:t>When NVIDIA updates their PTX syntax, </a:t>
            </a:r>
            <a:br>
              <a:rPr lang="en-CA" sz="2000" dirty="0"/>
            </a:br>
            <a:r>
              <a:rPr lang="en-CA" sz="2000" dirty="0"/>
              <a:t>we can update our parser quite easily. </a:t>
            </a:r>
          </a:p>
          <a:p>
            <a:pPr eaLnBrk="1" hangingPunct="1">
              <a:lnSpc>
                <a:spcPct val="90000"/>
              </a:lnSpc>
            </a:pPr>
            <a:endParaRPr lang="en-CA" sz="2400" dirty="0"/>
          </a:p>
          <a:p>
            <a:pPr eaLnBrk="1" hangingPunct="1">
              <a:lnSpc>
                <a:spcPct val="90000"/>
              </a:lnSpc>
            </a:pPr>
            <a:r>
              <a:rPr lang="en-CA" sz="2400" dirty="0"/>
              <a:t>Post-dominators </a:t>
            </a:r>
          </a:p>
          <a:p>
            <a:pPr lvl="1" eaLnBrk="1" hangingPunct="1">
              <a:lnSpc>
                <a:spcPct val="90000"/>
              </a:lnSpc>
            </a:pPr>
            <a:r>
              <a:rPr lang="en-CA" sz="2000" dirty="0"/>
              <a:t>Handle warp divergence in simulation</a:t>
            </a:r>
          </a:p>
          <a:p>
            <a:pPr lvl="1" eaLnBrk="1" hangingPunct="1">
              <a:lnSpc>
                <a:spcPct val="90000"/>
              </a:lnSpc>
            </a:pPr>
            <a:r>
              <a:rPr lang="en-CA" sz="2000" dirty="0"/>
              <a:t>Determined with standard control flow analysis</a:t>
            </a:r>
          </a:p>
        </p:txBody>
      </p:sp>
      <p:sp>
        <p:nvSpPr>
          <p:cNvPr id="8" name="Slide Number Placeholder 7"/>
          <p:cNvSpPr>
            <a:spLocks noGrp="1"/>
          </p:cNvSpPr>
          <p:nvPr>
            <p:ph type="sldNum" sz="quarter" idx="12"/>
          </p:nvPr>
        </p:nvSpPr>
        <p:spPr/>
        <p:txBody>
          <a:bodyPr/>
          <a:lstStyle/>
          <a:p>
            <a:pPr>
              <a:defRPr/>
            </a:pPr>
            <a:r>
              <a:rPr lang="en-US"/>
              <a:t>5a &amp; b.</a:t>
            </a:r>
            <a:fld id="{0D578D01-9146-4CD7-BED0-D052C5B38378}" type="slidenum">
              <a:rPr lang="en-US" smtClean="0"/>
              <a:pPr>
                <a:defRPr/>
              </a:pPr>
              <a:t>40</a:t>
            </a:fld>
            <a:endParaRPr lang="en-US" dirty="0"/>
          </a:p>
        </p:txBody>
      </p:sp>
    </p:spTree>
    <p:extLst>
      <p:ext uri="{BB962C8B-B14F-4D97-AF65-F5344CB8AC3E}">
        <p14:creationId xmlns:p14="http://schemas.microsoft.com/office/powerpoint/2010/main" val="2637260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p>
            <a:r>
              <a:rPr lang="en-US"/>
              <a:t>December 2012</a:t>
            </a:r>
          </a:p>
        </p:txBody>
      </p:sp>
      <p:sp>
        <p:nvSpPr>
          <p:cNvPr id="11267"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11269" name="Title 1"/>
          <p:cNvSpPr>
            <a:spLocks noGrp="1"/>
          </p:cNvSpPr>
          <p:nvPr>
            <p:ph type="title" idx="4294967295"/>
          </p:nvPr>
        </p:nvSpPr>
        <p:spPr/>
        <p:txBody>
          <a:bodyPr/>
          <a:lstStyle/>
          <a:p>
            <a:pPr eaLnBrk="1" hangingPunct="1"/>
            <a:r>
              <a:rPr lang="en-US"/>
              <a:t>Parsing PTX</a:t>
            </a:r>
          </a:p>
        </p:txBody>
      </p:sp>
      <p:sp>
        <p:nvSpPr>
          <p:cNvPr id="11270" name="Text Placeholder 2"/>
          <p:cNvSpPr>
            <a:spLocks noGrp="1"/>
          </p:cNvSpPr>
          <p:nvPr>
            <p:ph type="body" idx="4294967295"/>
          </p:nvPr>
        </p:nvSpPr>
        <p:spPr/>
        <p:txBody>
          <a:bodyPr/>
          <a:lstStyle/>
          <a:p>
            <a:pPr eaLnBrk="1" hangingPunct="1"/>
            <a:r>
              <a:rPr lang="en-US" dirty="0"/>
              <a:t>Next two slides illustrate snippets of code from </a:t>
            </a:r>
            <a:r>
              <a:rPr lang="en-US" dirty="0" err="1"/>
              <a:t>lexer</a:t>
            </a:r>
            <a:r>
              <a:rPr lang="en-US" dirty="0"/>
              <a:t> and parser</a:t>
            </a:r>
          </a:p>
          <a:p>
            <a:pPr eaLnBrk="1" hangingPunct="1"/>
            <a:endParaRPr lang="en-US" dirty="0"/>
          </a:p>
        </p:txBody>
      </p:sp>
      <p:sp>
        <p:nvSpPr>
          <p:cNvPr id="8" name="Slide Number Placeholder 7"/>
          <p:cNvSpPr>
            <a:spLocks noGrp="1"/>
          </p:cNvSpPr>
          <p:nvPr>
            <p:ph type="sldNum" sz="quarter" idx="12"/>
          </p:nvPr>
        </p:nvSpPr>
        <p:spPr/>
        <p:txBody>
          <a:bodyPr/>
          <a:lstStyle/>
          <a:p>
            <a:pPr>
              <a:defRPr/>
            </a:pPr>
            <a:r>
              <a:rPr lang="en-US"/>
              <a:t>5a &amp; b.</a:t>
            </a:r>
            <a:fld id="{0D578D01-9146-4CD7-BED0-D052C5B38378}" type="slidenum">
              <a:rPr lang="en-US" smtClean="0"/>
              <a:pPr>
                <a:defRPr/>
              </a:pPr>
              <a:t>41</a:t>
            </a:fld>
            <a:endParaRPr lang="en-US" dirty="0"/>
          </a:p>
        </p:txBody>
      </p:sp>
    </p:spTree>
    <p:extLst>
      <p:ext uri="{BB962C8B-B14F-4D97-AF65-F5344CB8AC3E}">
        <p14:creationId xmlns:p14="http://schemas.microsoft.com/office/powerpoint/2010/main" val="20918847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1"/>
          <p:cNvSpPr>
            <a:spLocks noGrp="1"/>
          </p:cNvSpPr>
          <p:nvPr>
            <p:ph type="dt" sz="quarter" idx="10"/>
          </p:nvPr>
        </p:nvSpPr>
        <p:spPr>
          <a:noFill/>
        </p:spPr>
        <p:txBody>
          <a:bodyPr/>
          <a:lstStyle/>
          <a:p>
            <a:r>
              <a:rPr lang="en-US"/>
              <a:t>December 2012</a:t>
            </a:r>
          </a:p>
        </p:txBody>
      </p:sp>
      <p:sp>
        <p:nvSpPr>
          <p:cNvPr id="12291"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12293" name="Title 1"/>
          <p:cNvSpPr>
            <a:spLocks noGrp="1"/>
          </p:cNvSpPr>
          <p:nvPr>
            <p:ph type="title" idx="4294967295"/>
          </p:nvPr>
        </p:nvSpPr>
        <p:spPr>
          <a:xfrm>
            <a:off x="457200" y="0"/>
            <a:ext cx="8229600" cy="639763"/>
          </a:xfrm>
        </p:spPr>
        <p:txBody>
          <a:bodyPr>
            <a:normAutofit fontScale="90000"/>
          </a:bodyPr>
          <a:lstStyle/>
          <a:p>
            <a:pPr eaLnBrk="1" hangingPunct="1"/>
            <a:r>
              <a:rPr lang="en-US"/>
              <a:t>cuda-sim/ptx.l – find tokens </a:t>
            </a:r>
          </a:p>
        </p:txBody>
      </p:sp>
      <p:sp>
        <p:nvSpPr>
          <p:cNvPr id="12294" name="Text Placeholder 2"/>
          <p:cNvSpPr>
            <a:spLocks noGrp="1"/>
          </p:cNvSpPr>
          <p:nvPr>
            <p:ph type="body" idx="4294967295"/>
          </p:nvPr>
        </p:nvSpPr>
        <p:spPr>
          <a:xfrm>
            <a:off x="533400" y="1143000"/>
            <a:ext cx="7239000" cy="4906963"/>
          </a:xfrm>
        </p:spPr>
        <p:txBody>
          <a:bodyPr>
            <a:normAutofit lnSpcReduction="10000"/>
          </a:bodyPr>
          <a:lstStyle/>
          <a:p>
            <a:pPr eaLnBrk="1" hangingPunct="1">
              <a:buFontTx/>
              <a:buNone/>
            </a:pPr>
            <a:r>
              <a:rPr lang="en-US" sz="1200">
                <a:latin typeface="Courier New" pitchFamily="49" charset="0"/>
                <a:cs typeface="Courier New" pitchFamily="49" charset="0"/>
              </a:rPr>
              <a:t>abs	TC; ptx_lval.int_value = ABS_OP; return OPCODE;</a:t>
            </a:r>
          </a:p>
          <a:p>
            <a:pPr eaLnBrk="1" hangingPunct="1">
              <a:buFontTx/>
              <a:buNone/>
            </a:pPr>
            <a:r>
              <a:rPr lang="en-US" sz="1200">
                <a:latin typeface="Courier New" pitchFamily="49" charset="0"/>
                <a:cs typeface="Courier New" pitchFamily="49" charset="0"/>
              </a:rPr>
              <a:t>add	TC; ptx_lval.int_value = ADD_OP; return OPCODE;</a:t>
            </a:r>
          </a:p>
          <a:p>
            <a:pPr eaLnBrk="1" hangingPunct="1">
              <a:buFontTx/>
              <a:buNone/>
            </a:pPr>
            <a:r>
              <a:rPr lang="en-US" sz="1200">
                <a:latin typeface="Courier New" pitchFamily="49" charset="0"/>
                <a:cs typeface="Courier New" pitchFamily="49" charset="0"/>
              </a:rPr>
              <a:t>and	TC; ptx_lval.int_value = AND_OP; return OPCODE;</a:t>
            </a:r>
          </a:p>
          <a:p>
            <a:pPr eaLnBrk="1" hangingPunct="1">
              <a:buFontTx/>
              <a:buNone/>
            </a:pPr>
            <a:r>
              <a:rPr lang="en-US" sz="1200">
                <a:latin typeface="Courier New" pitchFamily="49" charset="0"/>
                <a:cs typeface="Courier New" pitchFamily="49" charset="0"/>
              </a:rPr>
              <a:t>…</a:t>
            </a:r>
          </a:p>
          <a:p>
            <a:pPr eaLnBrk="1" hangingPunct="1">
              <a:buFontTx/>
              <a:buNone/>
            </a:pPr>
            <a:r>
              <a:rPr lang="en-US" sz="1200">
                <a:latin typeface="Courier New" pitchFamily="49" charset="0"/>
                <a:cs typeface="Courier New" pitchFamily="49" charset="0"/>
              </a:rPr>
              <a:t>\.align TC; return ALIGN_DIRECTIVE;</a:t>
            </a:r>
          </a:p>
          <a:p>
            <a:pPr eaLnBrk="1" hangingPunct="1">
              <a:buFontTx/>
              <a:buNone/>
            </a:pPr>
            <a:r>
              <a:rPr lang="en-US" sz="1200">
                <a:latin typeface="Courier New" pitchFamily="49" charset="0"/>
                <a:cs typeface="Courier New" pitchFamily="49" charset="0"/>
              </a:rPr>
              <a:t>\.byte	TC; return BYTE_DIRECTIVE;</a:t>
            </a:r>
          </a:p>
          <a:p>
            <a:pPr eaLnBrk="1" hangingPunct="1">
              <a:buFontTx/>
              <a:buNone/>
            </a:pPr>
            <a:r>
              <a:rPr lang="en-US" sz="1200">
                <a:latin typeface="Courier New" pitchFamily="49" charset="0"/>
                <a:cs typeface="Courier New" pitchFamily="49" charset="0"/>
              </a:rPr>
              <a:t>\.const\[[0-9]+\] TC; return CONST_DIRECTIVE;</a:t>
            </a:r>
          </a:p>
          <a:p>
            <a:pPr eaLnBrk="1" hangingPunct="1">
              <a:buFontTx/>
              <a:buNone/>
            </a:pPr>
            <a:r>
              <a:rPr lang="en-US" sz="1200">
                <a:latin typeface="Courier New" pitchFamily="49" charset="0"/>
                <a:cs typeface="Courier New" pitchFamily="49" charset="0"/>
              </a:rPr>
              <a:t>…</a:t>
            </a:r>
          </a:p>
          <a:p>
            <a:pPr eaLnBrk="1" hangingPunct="1">
              <a:buFontTx/>
              <a:buNone/>
            </a:pPr>
            <a:r>
              <a:rPr lang="en-US" sz="1200">
                <a:latin typeface="Courier New" pitchFamily="49" charset="0"/>
                <a:cs typeface="Courier New" pitchFamily="49" charset="0"/>
              </a:rPr>
              <a:t>"%tid"  TC; ptx_lval.int_value = TID_ID; return SPECIAL_REGISTER;</a:t>
            </a:r>
          </a:p>
          <a:p>
            <a:pPr eaLnBrk="1" hangingPunct="1">
              <a:buFontTx/>
              <a:buNone/>
            </a:pPr>
            <a:r>
              <a:rPr lang="en-US" sz="1200">
                <a:latin typeface="Courier New" pitchFamily="49" charset="0"/>
                <a:cs typeface="Courier New" pitchFamily="49" charset="0"/>
              </a:rPr>
              <a:t>…</a:t>
            </a:r>
          </a:p>
          <a:p>
            <a:pPr eaLnBrk="1" hangingPunct="1">
              <a:buFontTx/>
              <a:buNone/>
            </a:pPr>
            <a:r>
              <a:rPr lang="en-US" sz="1200">
                <a:latin typeface="Courier New" pitchFamily="49" charset="0"/>
                <a:cs typeface="Courier New" pitchFamily="49" charset="0"/>
              </a:rPr>
              <a:t>\.u32  TC;  return U32_TYPE;</a:t>
            </a:r>
          </a:p>
          <a:p>
            <a:pPr eaLnBrk="1" hangingPunct="1">
              <a:buFontTx/>
              <a:buNone/>
            </a:pPr>
            <a:r>
              <a:rPr lang="en-US" sz="1200">
                <a:latin typeface="Courier New" pitchFamily="49" charset="0"/>
                <a:cs typeface="Courier New" pitchFamily="49" charset="0"/>
              </a:rPr>
              <a:t>\.u64  TC;  return U64_TYPE;</a:t>
            </a:r>
          </a:p>
          <a:p>
            <a:pPr eaLnBrk="1" hangingPunct="1">
              <a:buFontTx/>
              <a:buNone/>
            </a:pPr>
            <a:r>
              <a:rPr lang="en-US" sz="1200">
                <a:latin typeface="Courier New" pitchFamily="49" charset="0"/>
                <a:cs typeface="Courier New" pitchFamily="49" charset="0"/>
              </a:rPr>
              <a:t>\.f16  TC;  return F16_TYPE;</a:t>
            </a:r>
          </a:p>
          <a:p>
            <a:pPr eaLnBrk="1" hangingPunct="1">
              <a:buFontTx/>
              <a:buNone/>
            </a:pPr>
            <a:r>
              <a:rPr lang="en-US" sz="1200">
                <a:latin typeface="Courier New" pitchFamily="49" charset="0"/>
                <a:cs typeface="Courier New" pitchFamily="49" charset="0"/>
              </a:rPr>
              <a:t>\.f32  TC;  return F32_TYPE;</a:t>
            </a:r>
          </a:p>
          <a:p>
            <a:pPr eaLnBrk="1" hangingPunct="1">
              <a:buFontTx/>
              <a:buNone/>
            </a:pPr>
            <a:r>
              <a:rPr lang="en-US" sz="1200">
                <a:latin typeface="Courier New" pitchFamily="49" charset="0"/>
                <a:cs typeface="Courier New" pitchFamily="49" charset="0"/>
              </a:rPr>
              <a:t>…</a:t>
            </a:r>
          </a:p>
          <a:p>
            <a:pPr eaLnBrk="1" hangingPunct="1">
              <a:buFontTx/>
              <a:buNone/>
            </a:pPr>
            <a:r>
              <a:rPr lang="en-US" sz="1200">
                <a:latin typeface="Courier New" pitchFamily="49" charset="0"/>
                <a:cs typeface="Courier New" pitchFamily="49" charset="0"/>
              </a:rPr>
              <a:t>\.equ	TC; return EQU_OPTION;</a:t>
            </a:r>
          </a:p>
          <a:p>
            <a:pPr eaLnBrk="1" hangingPunct="1">
              <a:buFontTx/>
              <a:buNone/>
            </a:pPr>
            <a:r>
              <a:rPr lang="en-US" sz="1200">
                <a:latin typeface="Courier New" pitchFamily="49" charset="0"/>
                <a:cs typeface="Courier New" pitchFamily="49" charset="0"/>
              </a:rPr>
              <a:t>\.neu	TC; return NEU_OPTION;</a:t>
            </a:r>
          </a:p>
          <a:p>
            <a:pPr eaLnBrk="1" hangingPunct="1">
              <a:buFontTx/>
              <a:buNone/>
            </a:pPr>
            <a:r>
              <a:rPr lang="en-US" sz="1200">
                <a:latin typeface="Courier New" pitchFamily="49" charset="0"/>
                <a:cs typeface="Courier New" pitchFamily="49" charset="0"/>
              </a:rPr>
              <a:t>\.ltu	TC; return LTU_OPTION;</a:t>
            </a:r>
          </a:p>
          <a:p>
            <a:pPr eaLnBrk="1" hangingPunct="1">
              <a:buFontTx/>
              <a:buNone/>
            </a:pPr>
            <a:r>
              <a:rPr lang="en-US" sz="1200">
                <a:latin typeface="Courier New" pitchFamily="49" charset="0"/>
                <a:cs typeface="Courier New" pitchFamily="49" charset="0"/>
              </a:rPr>
              <a:t>…</a:t>
            </a:r>
          </a:p>
          <a:p>
            <a:pPr eaLnBrk="1" hangingPunct="1">
              <a:buFontTx/>
              <a:buNone/>
            </a:pPr>
            <a:r>
              <a:rPr lang="en-US" sz="1200">
                <a:latin typeface="Courier New" pitchFamily="49" charset="0"/>
                <a:cs typeface="Courier New" pitchFamily="49" charset="0"/>
              </a:rPr>
              <a:t>"]"	TC; return RIGHT_SQUARE_BRACKET;</a:t>
            </a:r>
          </a:p>
          <a:p>
            <a:pPr eaLnBrk="1" hangingPunct="1">
              <a:buFontTx/>
              <a:buNone/>
            </a:pPr>
            <a:r>
              <a:rPr lang="en-US" sz="1200">
                <a:latin typeface="Courier New" pitchFamily="49" charset="0"/>
                <a:cs typeface="Courier New" pitchFamily="49" charset="0"/>
              </a:rPr>
              <a:t>"&lt;"     TC; return LEFT_ANGLE_BRACKET;</a:t>
            </a:r>
          </a:p>
          <a:p>
            <a:pPr eaLnBrk="1" hangingPunct="1">
              <a:buFontTx/>
              <a:buNone/>
            </a:pPr>
            <a:r>
              <a:rPr lang="en-US" sz="1200">
                <a:latin typeface="Courier New" pitchFamily="49" charset="0"/>
                <a:cs typeface="Courier New" pitchFamily="49" charset="0"/>
              </a:rPr>
              <a:t>"&gt;"	TC; return RIGHT_ANGLE_BRACKET;</a:t>
            </a:r>
          </a:p>
          <a:p>
            <a:pPr eaLnBrk="1" hangingPunct="1">
              <a:buFontTx/>
              <a:buNone/>
            </a:pPr>
            <a:r>
              <a:rPr lang="en-US" sz="1200">
                <a:latin typeface="Courier New" pitchFamily="49" charset="0"/>
                <a:cs typeface="Courier New" pitchFamily="49" charset="0"/>
              </a:rPr>
              <a:t>"("	TC; return LEFT_PAREN;</a:t>
            </a:r>
          </a:p>
          <a:p>
            <a:pPr eaLnBrk="1" hangingPunct="1">
              <a:buFontTx/>
              <a:buNone/>
            </a:pPr>
            <a:r>
              <a:rPr lang="en-US" sz="1200">
                <a:latin typeface="Courier New" pitchFamily="49" charset="0"/>
                <a:cs typeface="Courier New" pitchFamily="49" charset="0"/>
              </a:rPr>
              <a:t>…</a:t>
            </a:r>
          </a:p>
          <a:p>
            <a:pPr eaLnBrk="1" hangingPunct="1">
              <a:buFontTx/>
              <a:buNone/>
            </a:pPr>
            <a:endParaRPr lang="en-US" sz="1200">
              <a:latin typeface="Courier New" pitchFamily="49" charset="0"/>
              <a:cs typeface="Courier New" pitchFamily="49" charset="0"/>
            </a:endParaRPr>
          </a:p>
        </p:txBody>
      </p:sp>
      <p:sp>
        <p:nvSpPr>
          <p:cNvPr id="8" name="Slide Number Placeholder 7"/>
          <p:cNvSpPr>
            <a:spLocks noGrp="1"/>
          </p:cNvSpPr>
          <p:nvPr>
            <p:ph type="sldNum" sz="quarter" idx="12"/>
          </p:nvPr>
        </p:nvSpPr>
        <p:spPr/>
        <p:txBody>
          <a:bodyPr/>
          <a:lstStyle/>
          <a:p>
            <a:pPr>
              <a:defRPr/>
            </a:pPr>
            <a:r>
              <a:rPr lang="en-US"/>
              <a:t>5a &amp; b.</a:t>
            </a:r>
            <a:fld id="{0D578D01-9146-4CD7-BED0-D052C5B38378}" type="slidenum">
              <a:rPr lang="en-US" smtClean="0"/>
              <a:pPr>
                <a:defRPr/>
              </a:pPr>
              <a:t>42</a:t>
            </a:fld>
            <a:endParaRPr lang="en-US" dirty="0"/>
          </a:p>
        </p:txBody>
      </p:sp>
    </p:spTree>
    <p:extLst>
      <p:ext uri="{BB962C8B-B14F-4D97-AF65-F5344CB8AC3E}">
        <p14:creationId xmlns:p14="http://schemas.microsoft.com/office/powerpoint/2010/main" val="3419275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p>
            <a:r>
              <a:rPr lang="en-US"/>
              <a:t>December 2012</a:t>
            </a:r>
          </a:p>
        </p:txBody>
      </p:sp>
      <p:sp>
        <p:nvSpPr>
          <p:cNvPr id="13315"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13317" name="Title 1"/>
          <p:cNvSpPr>
            <a:spLocks noGrp="1"/>
          </p:cNvSpPr>
          <p:nvPr>
            <p:ph type="title" idx="4294967295"/>
          </p:nvPr>
        </p:nvSpPr>
        <p:spPr>
          <a:xfrm>
            <a:off x="0" y="0"/>
            <a:ext cx="9144000" cy="1219200"/>
          </a:xfrm>
        </p:spPr>
        <p:txBody>
          <a:bodyPr>
            <a:normAutofit fontScale="90000"/>
          </a:bodyPr>
          <a:lstStyle/>
          <a:p>
            <a:pPr eaLnBrk="1" hangingPunct="1"/>
            <a:r>
              <a:rPr lang="en-US"/>
              <a:t>cuda-sim/ptx.y – </a:t>
            </a:r>
            <a:br>
              <a:rPr lang="en-US"/>
            </a:br>
            <a:r>
              <a:rPr lang="en-US"/>
              <a:t>read instructions</a:t>
            </a:r>
          </a:p>
        </p:txBody>
      </p:sp>
      <p:sp>
        <p:nvSpPr>
          <p:cNvPr id="13318" name="Text Placeholder 2"/>
          <p:cNvSpPr>
            <a:spLocks noGrp="1"/>
          </p:cNvSpPr>
          <p:nvPr>
            <p:ph type="body" idx="4294967295"/>
          </p:nvPr>
        </p:nvSpPr>
        <p:spPr>
          <a:xfrm>
            <a:off x="457200" y="1219200"/>
            <a:ext cx="8229600" cy="5181600"/>
          </a:xfrm>
        </p:spPr>
        <p:txBody>
          <a:bodyPr/>
          <a:lstStyle/>
          <a:p>
            <a:pPr eaLnBrk="1" hangingPunct="1">
              <a:lnSpc>
                <a:spcPct val="90000"/>
              </a:lnSpc>
              <a:buFontTx/>
              <a:buNone/>
            </a:pPr>
            <a:r>
              <a:rPr lang="en-US" sz="1400">
                <a:latin typeface="Courier New" pitchFamily="49" charset="0"/>
                <a:cs typeface="Courier New" pitchFamily="49" charset="0"/>
              </a:rPr>
              <a:t>…</a:t>
            </a:r>
          </a:p>
          <a:p>
            <a:pPr eaLnBrk="1" hangingPunct="1">
              <a:lnSpc>
                <a:spcPct val="90000"/>
              </a:lnSpc>
              <a:buFontTx/>
              <a:buNone/>
            </a:pPr>
            <a:r>
              <a:rPr lang="en-US" sz="1400">
                <a:latin typeface="Courier New" pitchFamily="49" charset="0"/>
                <a:cs typeface="Courier New" pitchFamily="49" charset="0"/>
              </a:rPr>
              <a:t>%token &lt;string_value&gt; STRING</a:t>
            </a:r>
          </a:p>
          <a:p>
            <a:pPr eaLnBrk="1" hangingPunct="1">
              <a:lnSpc>
                <a:spcPct val="90000"/>
              </a:lnSpc>
              <a:buFontTx/>
              <a:buNone/>
            </a:pPr>
            <a:r>
              <a:rPr lang="en-US" sz="1400">
                <a:latin typeface="Courier New" pitchFamily="49" charset="0"/>
                <a:cs typeface="Courier New" pitchFamily="49" charset="0"/>
              </a:rPr>
              <a:t>%token &lt;int_value&gt;  OPCODE</a:t>
            </a:r>
          </a:p>
          <a:p>
            <a:pPr eaLnBrk="1" hangingPunct="1">
              <a:lnSpc>
                <a:spcPct val="90000"/>
              </a:lnSpc>
              <a:buFontTx/>
              <a:buNone/>
            </a:pPr>
            <a:r>
              <a:rPr lang="en-US" sz="1400">
                <a:latin typeface="Courier New" pitchFamily="49" charset="0"/>
                <a:cs typeface="Courier New" pitchFamily="49" charset="0"/>
              </a:rPr>
              <a:t>%token  ALIGN_DIRECTIVE</a:t>
            </a:r>
          </a:p>
          <a:p>
            <a:pPr eaLnBrk="1" hangingPunct="1">
              <a:lnSpc>
                <a:spcPct val="90000"/>
              </a:lnSpc>
              <a:buFontTx/>
              <a:buNone/>
            </a:pPr>
            <a:r>
              <a:rPr lang="en-US" sz="1400">
                <a:latin typeface="Courier New" pitchFamily="49" charset="0"/>
                <a:cs typeface="Courier New" pitchFamily="49" charset="0"/>
              </a:rPr>
              <a:t>%token  BYTE_DIRECTIVE</a:t>
            </a:r>
          </a:p>
          <a:p>
            <a:pPr eaLnBrk="1" hangingPunct="1">
              <a:lnSpc>
                <a:spcPct val="90000"/>
              </a:lnSpc>
              <a:buFontTx/>
              <a:buNone/>
            </a:pPr>
            <a:r>
              <a:rPr lang="en-US" sz="1400">
                <a:latin typeface="Courier New" pitchFamily="49" charset="0"/>
                <a:cs typeface="Courier New" pitchFamily="49" charset="0"/>
              </a:rPr>
              <a:t>…</a:t>
            </a:r>
          </a:p>
          <a:p>
            <a:pPr eaLnBrk="1" hangingPunct="1">
              <a:lnSpc>
                <a:spcPct val="90000"/>
              </a:lnSpc>
              <a:buFontTx/>
              <a:buNone/>
            </a:pPr>
            <a:endParaRPr lang="en-US" sz="1400">
              <a:latin typeface="Courier New" pitchFamily="49" charset="0"/>
              <a:cs typeface="Courier New" pitchFamily="49" charset="0"/>
            </a:endParaRPr>
          </a:p>
          <a:p>
            <a:pPr eaLnBrk="1" hangingPunct="1">
              <a:lnSpc>
                <a:spcPct val="90000"/>
              </a:lnSpc>
              <a:buFontTx/>
              <a:buNone/>
            </a:pPr>
            <a:r>
              <a:rPr lang="en-US" sz="1400">
                <a:latin typeface="Courier New" pitchFamily="49" charset="0"/>
                <a:cs typeface="Courier New" pitchFamily="49" charset="0"/>
              </a:rPr>
              <a:t>%%</a:t>
            </a:r>
          </a:p>
          <a:p>
            <a:pPr eaLnBrk="1" hangingPunct="1">
              <a:lnSpc>
                <a:spcPct val="90000"/>
              </a:lnSpc>
              <a:buFontTx/>
              <a:buNone/>
            </a:pPr>
            <a:endParaRPr lang="en-US" sz="1400">
              <a:latin typeface="Courier New" pitchFamily="49" charset="0"/>
              <a:cs typeface="Courier New" pitchFamily="49" charset="0"/>
            </a:endParaRPr>
          </a:p>
          <a:p>
            <a:pPr eaLnBrk="1" hangingPunct="1">
              <a:lnSpc>
                <a:spcPct val="90000"/>
              </a:lnSpc>
              <a:buFontTx/>
              <a:buNone/>
            </a:pPr>
            <a:r>
              <a:rPr lang="en-US" sz="1400">
                <a:latin typeface="Courier New" pitchFamily="49" charset="0"/>
                <a:cs typeface="Courier New" pitchFamily="49" charset="0"/>
              </a:rPr>
              <a:t>input:	/* empty */</a:t>
            </a:r>
          </a:p>
          <a:p>
            <a:pPr eaLnBrk="1" hangingPunct="1">
              <a:lnSpc>
                <a:spcPct val="90000"/>
              </a:lnSpc>
              <a:buFontTx/>
              <a:buNone/>
            </a:pPr>
            <a:r>
              <a:rPr lang="en-US" sz="1400">
                <a:latin typeface="Courier New" pitchFamily="49" charset="0"/>
                <a:cs typeface="Courier New" pitchFamily="49" charset="0"/>
              </a:rPr>
              <a:t>	| input directive_statement</a:t>
            </a:r>
          </a:p>
          <a:p>
            <a:pPr eaLnBrk="1" hangingPunct="1">
              <a:lnSpc>
                <a:spcPct val="90000"/>
              </a:lnSpc>
              <a:buFontTx/>
              <a:buNone/>
            </a:pPr>
            <a:r>
              <a:rPr lang="en-US" sz="1400">
                <a:latin typeface="Courier New" pitchFamily="49" charset="0"/>
                <a:cs typeface="Courier New" pitchFamily="49" charset="0"/>
              </a:rPr>
              <a:t>	| input function_defn</a:t>
            </a:r>
          </a:p>
          <a:p>
            <a:pPr eaLnBrk="1" hangingPunct="1">
              <a:lnSpc>
                <a:spcPct val="90000"/>
              </a:lnSpc>
              <a:buFontTx/>
              <a:buNone/>
            </a:pPr>
            <a:r>
              <a:rPr lang="en-US" sz="1400">
                <a:latin typeface="Courier New" pitchFamily="49" charset="0"/>
                <a:cs typeface="Courier New" pitchFamily="49" charset="0"/>
              </a:rPr>
              <a:t>	| input function_decl</a:t>
            </a:r>
          </a:p>
          <a:p>
            <a:pPr eaLnBrk="1" hangingPunct="1">
              <a:lnSpc>
                <a:spcPct val="90000"/>
              </a:lnSpc>
              <a:buFontTx/>
              <a:buNone/>
            </a:pPr>
            <a:r>
              <a:rPr lang="en-US" sz="1400">
                <a:latin typeface="Courier New" pitchFamily="49" charset="0"/>
                <a:cs typeface="Courier New" pitchFamily="49" charset="0"/>
              </a:rPr>
              <a:t>	;</a:t>
            </a:r>
          </a:p>
          <a:p>
            <a:pPr eaLnBrk="1" hangingPunct="1">
              <a:lnSpc>
                <a:spcPct val="90000"/>
              </a:lnSpc>
              <a:buFontTx/>
              <a:buNone/>
            </a:pPr>
            <a:r>
              <a:rPr lang="en-US" sz="1400">
                <a:latin typeface="Courier New" pitchFamily="49" charset="0"/>
                <a:cs typeface="Courier New" pitchFamily="49" charset="0"/>
              </a:rPr>
              <a:t>…</a:t>
            </a:r>
          </a:p>
          <a:p>
            <a:pPr eaLnBrk="1" hangingPunct="1">
              <a:lnSpc>
                <a:spcPct val="90000"/>
              </a:lnSpc>
              <a:buFontTx/>
              <a:buNone/>
            </a:pPr>
            <a:r>
              <a:rPr lang="en-US" sz="1400">
                <a:latin typeface="Courier New" pitchFamily="49" charset="0"/>
                <a:cs typeface="Courier New" pitchFamily="49" charset="0"/>
              </a:rPr>
              <a:t>instruction: opcode_spec LEFT_PAREN operand RIGHT_PAREN { set_return(); } COMMA operand COMMA LEFT_PAREN operand_list RIGHT_PAREN</a:t>
            </a:r>
          </a:p>
          <a:p>
            <a:pPr eaLnBrk="1" hangingPunct="1">
              <a:lnSpc>
                <a:spcPct val="90000"/>
              </a:lnSpc>
              <a:buFontTx/>
              <a:buNone/>
            </a:pPr>
            <a:r>
              <a:rPr lang="en-US" sz="1400">
                <a:latin typeface="Courier New" pitchFamily="49" charset="0"/>
                <a:cs typeface="Courier New" pitchFamily="49" charset="0"/>
              </a:rPr>
              <a:t>	| opcode_spec operand COMMA LEFT_PAREN operand_list RIGHT_PAREN</a:t>
            </a:r>
          </a:p>
          <a:p>
            <a:pPr eaLnBrk="1" hangingPunct="1">
              <a:lnSpc>
                <a:spcPct val="90000"/>
              </a:lnSpc>
              <a:buFontTx/>
              <a:buNone/>
            </a:pPr>
            <a:r>
              <a:rPr lang="en-US" sz="1400">
                <a:latin typeface="Courier New" pitchFamily="49" charset="0"/>
                <a:cs typeface="Courier New" pitchFamily="49" charset="0"/>
              </a:rPr>
              <a:t>	| opcode_spec operand_list </a:t>
            </a:r>
          </a:p>
          <a:p>
            <a:pPr eaLnBrk="1" hangingPunct="1">
              <a:lnSpc>
                <a:spcPct val="90000"/>
              </a:lnSpc>
              <a:buFontTx/>
              <a:buNone/>
            </a:pPr>
            <a:r>
              <a:rPr lang="en-US" sz="1400">
                <a:latin typeface="Courier New" pitchFamily="49" charset="0"/>
                <a:cs typeface="Courier New" pitchFamily="49" charset="0"/>
              </a:rPr>
              <a:t>	| opcode_spec</a:t>
            </a:r>
          </a:p>
          <a:p>
            <a:pPr eaLnBrk="1" hangingPunct="1">
              <a:lnSpc>
                <a:spcPct val="90000"/>
              </a:lnSpc>
              <a:buFontTx/>
              <a:buNone/>
            </a:pPr>
            <a:r>
              <a:rPr lang="en-US" sz="1400">
                <a:latin typeface="Courier New" pitchFamily="49" charset="0"/>
                <a:cs typeface="Courier New" pitchFamily="49" charset="0"/>
              </a:rPr>
              <a:t>	;</a:t>
            </a:r>
          </a:p>
          <a:p>
            <a:pPr eaLnBrk="1" hangingPunct="1">
              <a:lnSpc>
                <a:spcPct val="90000"/>
              </a:lnSpc>
              <a:buFontTx/>
              <a:buNone/>
            </a:pPr>
            <a:r>
              <a:rPr lang="en-US" sz="1400">
                <a:latin typeface="Courier New" pitchFamily="49" charset="0"/>
                <a:cs typeface="Courier New" pitchFamily="49" charset="0"/>
              </a:rPr>
              <a:t>…</a:t>
            </a:r>
          </a:p>
        </p:txBody>
      </p:sp>
      <p:sp>
        <p:nvSpPr>
          <p:cNvPr id="8" name="Slide Number Placeholder 7"/>
          <p:cNvSpPr>
            <a:spLocks noGrp="1"/>
          </p:cNvSpPr>
          <p:nvPr>
            <p:ph type="sldNum" sz="quarter" idx="12"/>
          </p:nvPr>
        </p:nvSpPr>
        <p:spPr/>
        <p:txBody>
          <a:bodyPr/>
          <a:lstStyle/>
          <a:p>
            <a:pPr>
              <a:defRPr/>
            </a:pPr>
            <a:r>
              <a:rPr lang="en-US"/>
              <a:t>5a &amp; b.</a:t>
            </a:r>
            <a:fld id="{0D578D01-9146-4CD7-BED0-D052C5B38378}" type="slidenum">
              <a:rPr lang="en-US" smtClean="0"/>
              <a:pPr>
                <a:defRPr/>
              </a:pPr>
              <a:t>43</a:t>
            </a:fld>
            <a:endParaRPr lang="en-US" dirty="0"/>
          </a:p>
        </p:txBody>
      </p:sp>
    </p:spTree>
    <p:extLst>
      <p:ext uri="{BB962C8B-B14F-4D97-AF65-F5344CB8AC3E}">
        <p14:creationId xmlns:p14="http://schemas.microsoft.com/office/powerpoint/2010/main" val="1581419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4"/>
          <p:cNvSpPr>
            <a:spLocks noGrp="1"/>
          </p:cNvSpPr>
          <p:nvPr>
            <p:ph type="dt" sz="quarter" idx="10"/>
          </p:nvPr>
        </p:nvSpPr>
        <p:spPr>
          <a:noFill/>
        </p:spPr>
        <p:txBody>
          <a:bodyPr/>
          <a:lstStyle/>
          <a:p>
            <a:r>
              <a:rPr lang="en-US"/>
              <a:t>December 2012</a:t>
            </a:r>
          </a:p>
        </p:txBody>
      </p:sp>
      <p:sp>
        <p:nvSpPr>
          <p:cNvPr id="14339" name="Footer Placeholder 5"/>
          <p:cNvSpPr>
            <a:spLocks noGrp="1"/>
          </p:cNvSpPr>
          <p:nvPr>
            <p:ph type="ftr" sz="quarter" idx="11"/>
          </p:nvPr>
        </p:nvSpPr>
        <p:spPr>
          <a:noFill/>
        </p:spPr>
        <p:txBody>
          <a:bodyPr/>
          <a:lstStyle/>
          <a:p>
            <a:r>
              <a:rPr lang="pt-BR"/>
              <a:t>GPGPU-Sim Tutorial (MICRO 2012)  5: Software Organization</a:t>
            </a:r>
            <a:endParaRPr lang="en-US"/>
          </a:p>
        </p:txBody>
      </p:sp>
      <p:sp>
        <p:nvSpPr>
          <p:cNvPr id="14341" name="Rectangle 2"/>
          <p:cNvSpPr>
            <a:spLocks noGrp="1" noChangeArrowheads="1"/>
          </p:cNvSpPr>
          <p:nvPr>
            <p:ph type="title"/>
          </p:nvPr>
        </p:nvSpPr>
        <p:spPr/>
        <p:txBody>
          <a:bodyPr/>
          <a:lstStyle/>
          <a:p>
            <a:pPr eaLnBrk="1" hangingPunct="1"/>
            <a:r>
              <a:rPr lang="en-US" sz="4000"/>
              <a:t>Stream Manager + Abstract GPU</a:t>
            </a:r>
          </a:p>
        </p:txBody>
      </p:sp>
      <p:sp>
        <p:nvSpPr>
          <p:cNvPr id="14342" name="Rectangle 31"/>
          <p:cNvSpPr>
            <a:spLocks noGrp="1" noChangeArrowheads="1"/>
          </p:cNvSpPr>
          <p:nvPr>
            <p:ph type="body" sz="half" idx="2"/>
          </p:nvPr>
        </p:nvSpPr>
        <p:spPr>
          <a:xfrm>
            <a:off x="3810000" y="1600200"/>
            <a:ext cx="5181600" cy="4648200"/>
          </a:xfrm>
        </p:spPr>
        <p:txBody>
          <a:bodyPr/>
          <a:lstStyle/>
          <a:p>
            <a:pPr eaLnBrk="1" hangingPunct="1">
              <a:lnSpc>
                <a:spcPct val="90000"/>
              </a:lnSpc>
            </a:pPr>
            <a:r>
              <a:rPr lang="en-US" sz="2000"/>
              <a:t>GPGPU-Sim Thread</a:t>
            </a:r>
          </a:p>
          <a:p>
            <a:pPr lvl="1" eaLnBrk="1" hangingPunct="1">
              <a:lnSpc>
                <a:spcPct val="90000"/>
              </a:lnSpc>
            </a:pPr>
            <a:r>
              <a:rPr lang="en-US" sz="1800"/>
              <a:t>gpgpu_sim_thread_concurrent()</a:t>
            </a:r>
          </a:p>
          <a:p>
            <a:pPr eaLnBrk="1" hangingPunct="1">
              <a:lnSpc>
                <a:spcPct val="90000"/>
              </a:lnSpc>
              <a:buFontTx/>
              <a:buNone/>
            </a:pPr>
            <a:endParaRPr lang="en-US" sz="2000"/>
          </a:p>
          <a:p>
            <a:pPr lvl="1" eaLnBrk="1" hangingPunct="1">
              <a:lnSpc>
                <a:spcPct val="90000"/>
              </a:lnSpc>
              <a:spcBef>
                <a:spcPct val="15000"/>
              </a:spcBef>
              <a:buFontTx/>
              <a:buNone/>
            </a:pPr>
            <a:r>
              <a:rPr lang="en-US" sz="1800" b="1">
                <a:latin typeface="Courier New" pitchFamily="49" charset="0"/>
              </a:rPr>
              <a:t>do {</a:t>
            </a:r>
          </a:p>
          <a:p>
            <a:pPr lvl="1" eaLnBrk="1" hangingPunct="1">
              <a:lnSpc>
                <a:spcPct val="90000"/>
              </a:lnSpc>
              <a:spcBef>
                <a:spcPct val="15000"/>
              </a:spcBef>
              <a:buFontTx/>
              <a:buNone/>
            </a:pPr>
            <a:r>
              <a:rPr lang="en-US" sz="1800" b="1">
                <a:latin typeface="Courier New" pitchFamily="49" charset="0"/>
              </a:rPr>
              <a:t>  Wait for streamOp;</a:t>
            </a:r>
          </a:p>
          <a:p>
            <a:pPr lvl="1" eaLnBrk="1" hangingPunct="1">
              <a:lnSpc>
                <a:spcPct val="90000"/>
              </a:lnSpc>
              <a:spcBef>
                <a:spcPct val="15000"/>
              </a:spcBef>
              <a:buFontTx/>
              <a:buNone/>
            </a:pPr>
            <a:r>
              <a:rPr lang="en-US" sz="1800" b="1">
                <a:latin typeface="Courier New" pitchFamily="49" charset="0"/>
              </a:rPr>
              <a:t>  do {</a:t>
            </a:r>
          </a:p>
          <a:p>
            <a:pPr lvl="1" eaLnBrk="1" hangingPunct="1">
              <a:lnSpc>
                <a:spcPct val="90000"/>
              </a:lnSpc>
              <a:spcBef>
                <a:spcPct val="15000"/>
              </a:spcBef>
              <a:buFontTx/>
              <a:buNone/>
            </a:pPr>
            <a:r>
              <a:rPr lang="en-US" sz="1800" b="1">
                <a:latin typeface="Courier New" pitchFamily="49" charset="0"/>
              </a:rPr>
              <a:t>    Obtain streamOp;</a:t>
            </a:r>
          </a:p>
          <a:p>
            <a:pPr lvl="1" eaLnBrk="1" hangingPunct="1">
              <a:lnSpc>
                <a:spcPct val="90000"/>
              </a:lnSpc>
              <a:spcBef>
                <a:spcPct val="15000"/>
              </a:spcBef>
              <a:buFontTx/>
              <a:buNone/>
            </a:pPr>
            <a:r>
              <a:rPr lang="en-US" sz="1800" b="1">
                <a:latin typeface="Courier New" pitchFamily="49" charset="0"/>
              </a:rPr>
              <a:t>    Perform streamOp;</a:t>
            </a:r>
          </a:p>
          <a:p>
            <a:pPr lvl="1" eaLnBrk="1" hangingPunct="1">
              <a:lnSpc>
                <a:spcPct val="90000"/>
              </a:lnSpc>
              <a:spcBef>
                <a:spcPct val="15000"/>
              </a:spcBef>
              <a:buFontTx/>
              <a:buNone/>
            </a:pPr>
            <a:r>
              <a:rPr lang="en-US" sz="1800" b="1">
                <a:latin typeface="Courier New" pitchFamily="49" charset="0"/>
              </a:rPr>
              <a:t>    </a:t>
            </a:r>
            <a:r>
              <a:rPr lang="en-US" sz="1800" b="1">
                <a:solidFill>
                  <a:srgbClr val="FF3300"/>
                </a:solidFill>
                <a:latin typeface="Courier New" pitchFamily="49" charset="0"/>
              </a:rPr>
              <a:t>gpu-&gt;cycle();</a:t>
            </a:r>
            <a:r>
              <a:rPr lang="en-US" sz="1800" b="1">
                <a:latin typeface="Courier New" pitchFamily="49" charset="0"/>
              </a:rPr>
              <a:t> </a:t>
            </a:r>
          </a:p>
          <a:p>
            <a:pPr lvl="1" eaLnBrk="1" hangingPunct="1">
              <a:lnSpc>
                <a:spcPct val="90000"/>
              </a:lnSpc>
              <a:spcBef>
                <a:spcPct val="15000"/>
              </a:spcBef>
              <a:buFontTx/>
              <a:buNone/>
            </a:pPr>
            <a:r>
              <a:rPr lang="en-US" sz="1800" b="1">
                <a:latin typeface="Courier New" pitchFamily="49" charset="0"/>
              </a:rPr>
              <a:t>    active = gpu-&gt;active() or </a:t>
            </a:r>
          </a:p>
          <a:p>
            <a:pPr lvl="1" eaLnBrk="1" hangingPunct="1">
              <a:lnSpc>
                <a:spcPct val="90000"/>
              </a:lnSpc>
              <a:spcBef>
                <a:spcPct val="15000"/>
              </a:spcBef>
              <a:buFontTx/>
              <a:buNone/>
            </a:pPr>
            <a:r>
              <a:rPr lang="en-US" sz="1800" b="1">
                <a:latin typeface="Courier New" pitchFamily="49" charset="0"/>
              </a:rPr>
              <a:t>             streamMgr-&gt;empty();</a:t>
            </a:r>
          </a:p>
          <a:p>
            <a:pPr lvl="1" eaLnBrk="1" hangingPunct="1">
              <a:lnSpc>
                <a:spcPct val="90000"/>
              </a:lnSpc>
              <a:spcBef>
                <a:spcPct val="15000"/>
              </a:spcBef>
              <a:buFontTx/>
              <a:buNone/>
            </a:pPr>
            <a:r>
              <a:rPr lang="en-US" sz="1800" b="1">
                <a:latin typeface="Courier New" pitchFamily="49" charset="0"/>
              </a:rPr>
              <a:t>    if (gpu-&gt;finished_kernel())</a:t>
            </a:r>
          </a:p>
          <a:p>
            <a:pPr lvl="1" eaLnBrk="1" hangingPunct="1">
              <a:lnSpc>
                <a:spcPct val="90000"/>
              </a:lnSpc>
              <a:spcBef>
                <a:spcPct val="15000"/>
              </a:spcBef>
              <a:buFontTx/>
              <a:buNone/>
            </a:pPr>
            <a:r>
              <a:rPr lang="en-US" sz="1800" b="1">
                <a:latin typeface="Courier New" pitchFamily="49" charset="0"/>
              </a:rPr>
              <a:t>      gpu-&gt;print_stats(); </a:t>
            </a:r>
          </a:p>
          <a:p>
            <a:pPr lvl="1" eaLnBrk="1" hangingPunct="1">
              <a:lnSpc>
                <a:spcPct val="90000"/>
              </a:lnSpc>
              <a:spcBef>
                <a:spcPct val="15000"/>
              </a:spcBef>
              <a:buFontTx/>
              <a:buNone/>
            </a:pPr>
            <a:r>
              <a:rPr lang="en-US" sz="1800" b="1">
                <a:latin typeface="Courier New" pitchFamily="49" charset="0"/>
              </a:rPr>
              <a:t>  } while (active); </a:t>
            </a:r>
          </a:p>
          <a:p>
            <a:pPr lvl="1" eaLnBrk="1" hangingPunct="1">
              <a:lnSpc>
                <a:spcPct val="90000"/>
              </a:lnSpc>
              <a:spcBef>
                <a:spcPct val="15000"/>
              </a:spcBef>
              <a:buFontTx/>
              <a:buNone/>
            </a:pPr>
            <a:r>
              <a:rPr lang="en-US" sz="1800" b="1">
                <a:latin typeface="Courier New" pitchFamily="49" charset="0"/>
              </a:rPr>
              <a:t>} while (!gpu_done);</a:t>
            </a:r>
          </a:p>
        </p:txBody>
      </p:sp>
      <p:grpSp>
        <p:nvGrpSpPr>
          <p:cNvPr id="14343" name="Group 7"/>
          <p:cNvGrpSpPr>
            <a:grpSpLocks/>
          </p:cNvGrpSpPr>
          <p:nvPr/>
        </p:nvGrpSpPr>
        <p:grpSpPr bwMode="auto">
          <a:xfrm>
            <a:off x="533400" y="2971800"/>
            <a:ext cx="1447800" cy="1981200"/>
            <a:chOff x="528" y="1008"/>
            <a:chExt cx="528" cy="1440"/>
          </a:xfrm>
        </p:grpSpPr>
        <p:sp>
          <p:nvSpPr>
            <p:cNvPr id="14366" name="Line 4"/>
            <p:cNvSpPr>
              <a:spLocks noChangeShapeType="1"/>
            </p:cNvSpPr>
            <p:nvPr/>
          </p:nvSpPr>
          <p:spPr bwMode="auto">
            <a:xfrm>
              <a:off x="528" y="1008"/>
              <a:ext cx="0" cy="1440"/>
            </a:xfrm>
            <a:prstGeom prst="line">
              <a:avLst/>
            </a:prstGeom>
            <a:noFill/>
            <a:ln w="19050">
              <a:solidFill>
                <a:schemeClr val="tx1"/>
              </a:solidFill>
              <a:round/>
              <a:headEnd/>
              <a:tailEnd/>
            </a:ln>
          </p:spPr>
          <p:txBody>
            <a:bodyPr/>
            <a:lstStyle/>
            <a:p>
              <a:endParaRPr lang="en-CA"/>
            </a:p>
          </p:txBody>
        </p:sp>
        <p:sp>
          <p:nvSpPr>
            <p:cNvPr id="14367" name="Line 5"/>
            <p:cNvSpPr>
              <a:spLocks noChangeShapeType="1"/>
            </p:cNvSpPr>
            <p:nvPr/>
          </p:nvSpPr>
          <p:spPr bwMode="auto">
            <a:xfrm>
              <a:off x="528" y="2448"/>
              <a:ext cx="528" cy="0"/>
            </a:xfrm>
            <a:prstGeom prst="line">
              <a:avLst/>
            </a:prstGeom>
            <a:noFill/>
            <a:ln w="19050">
              <a:solidFill>
                <a:schemeClr val="tx1"/>
              </a:solidFill>
              <a:round/>
              <a:headEnd/>
              <a:tailEnd/>
            </a:ln>
          </p:spPr>
          <p:txBody>
            <a:bodyPr/>
            <a:lstStyle/>
            <a:p>
              <a:endParaRPr lang="en-CA"/>
            </a:p>
          </p:txBody>
        </p:sp>
        <p:sp>
          <p:nvSpPr>
            <p:cNvPr id="14368" name="Line 6"/>
            <p:cNvSpPr>
              <a:spLocks noChangeShapeType="1"/>
            </p:cNvSpPr>
            <p:nvPr/>
          </p:nvSpPr>
          <p:spPr bwMode="auto">
            <a:xfrm flipV="1">
              <a:off x="1056" y="1008"/>
              <a:ext cx="0" cy="1440"/>
            </a:xfrm>
            <a:prstGeom prst="line">
              <a:avLst/>
            </a:prstGeom>
            <a:noFill/>
            <a:ln w="19050">
              <a:solidFill>
                <a:schemeClr val="tx1"/>
              </a:solidFill>
              <a:round/>
              <a:headEnd/>
              <a:tailEnd/>
            </a:ln>
          </p:spPr>
          <p:txBody>
            <a:bodyPr/>
            <a:lstStyle/>
            <a:p>
              <a:endParaRPr lang="en-CA"/>
            </a:p>
          </p:txBody>
        </p:sp>
      </p:grpSp>
      <p:grpSp>
        <p:nvGrpSpPr>
          <p:cNvPr id="14344" name="Group 8"/>
          <p:cNvGrpSpPr>
            <a:grpSpLocks/>
          </p:cNvGrpSpPr>
          <p:nvPr/>
        </p:nvGrpSpPr>
        <p:grpSpPr bwMode="auto">
          <a:xfrm>
            <a:off x="2057400" y="2971800"/>
            <a:ext cx="533400" cy="1981200"/>
            <a:chOff x="528" y="1008"/>
            <a:chExt cx="528" cy="1440"/>
          </a:xfrm>
        </p:grpSpPr>
        <p:sp>
          <p:nvSpPr>
            <p:cNvPr id="14363" name="Line 9"/>
            <p:cNvSpPr>
              <a:spLocks noChangeShapeType="1"/>
            </p:cNvSpPr>
            <p:nvPr/>
          </p:nvSpPr>
          <p:spPr bwMode="auto">
            <a:xfrm>
              <a:off x="528" y="1008"/>
              <a:ext cx="0" cy="1440"/>
            </a:xfrm>
            <a:prstGeom prst="line">
              <a:avLst/>
            </a:prstGeom>
            <a:noFill/>
            <a:ln w="19050">
              <a:solidFill>
                <a:schemeClr val="tx1"/>
              </a:solidFill>
              <a:round/>
              <a:headEnd/>
              <a:tailEnd/>
            </a:ln>
          </p:spPr>
          <p:txBody>
            <a:bodyPr/>
            <a:lstStyle/>
            <a:p>
              <a:endParaRPr lang="en-CA"/>
            </a:p>
          </p:txBody>
        </p:sp>
        <p:sp>
          <p:nvSpPr>
            <p:cNvPr id="14364" name="Line 10"/>
            <p:cNvSpPr>
              <a:spLocks noChangeShapeType="1"/>
            </p:cNvSpPr>
            <p:nvPr/>
          </p:nvSpPr>
          <p:spPr bwMode="auto">
            <a:xfrm>
              <a:off x="528" y="2448"/>
              <a:ext cx="528" cy="0"/>
            </a:xfrm>
            <a:prstGeom prst="line">
              <a:avLst/>
            </a:prstGeom>
            <a:noFill/>
            <a:ln w="19050">
              <a:solidFill>
                <a:schemeClr val="tx1"/>
              </a:solidFill>
              <a:round/>
              <a:headEnd/>
              <a:tailEnd/>
            </a:ln>
          </p:spPr>
          <p:txBody>
            <a:bodyPr/>
            <a:lstStyle/>
            <a:p>
              <a:endParaRPr lang="en-CA"/>
            </a:p>
          </p:txBody>
        </p:sp>
        <p:sp>
          <p:nvSpPr>
            <p:cNvPr id="14365" name="Line 11"/>
            <p:cNvSpPr>
              <a:spLocks noChangeShapeType="1"/>
            </p:cNvSpPr>
            <p:nvPr/>
          </p:nvSpPr>
          <p:spPr bwMode="auto">
            <a:xfrm flipV="1">
              <a:off x="1056" y="1008"/>
              <a:ext cx="0" cy="1440"/>
            </a:xfrm>
            <a:prstGeom prst="line">
              <a:avLst/>
            </a:prstGeom>
            <a:noFill/>
            <a:ln w="19050">
              <a:solidFill>
                <a:schemeClr val="tx1"/>
              </a:solidFill>
              <a:round/>
              <a:headEnd/>
              <a:tailEnd/>
            </a:ln>
          </p:spPr>
          <p:txBody>
            <a:bodyPr/>
            <a:lstStyle/>
            <a:p>
              <a:endParaRPr lang="en-CA"/>
            </a:p>
          </p:txBody>
        </p:sp>
      </p:grpSp>
      <p:grpSp>
        <p:nvGrpSpPr>
          <p:cNvPr id="14345" name="Group 12"/>
          <p:cNvGrpSpPr>
            <a:grpSpLocks/>
          </p:cNvGrpSpPr>
          <p:nvPr/>
        </p:nvGrpSpPr>
        <p:grpSpPr bwMode="auto">
          <a:xfrm>
            <a:off x="2667000" y="2971800"/>
            <a:ext cx="533400" cy="1981200"/>
            <a:chOff x="528" y="1008"/>
            <a:chExt cx="528" cy="1440"/>
          </a:xfrm>
        </p:grpSpPr>
        <p:sp>
          <p:nvSpPr>
            <p:cNvPr id="14360" name="Line 13"/>
            <p:cNvSpPr>
              <a:spLocks noChangeShapeType="1"/>
            </p:cNvSpPr>
            <p:nvPr/>
          </p:nvSpPr>
          <p:spPr bwMode="auto">
            <a:xfrm>
              <a:off x="528" y="1008"/>
              <a:ext cx="0" cy="1440"/>
            </a:xfrm>
            <a:prstGeom prst="line">
              <a:avLst/>
            </a:prstGeom>
            <a:noFill/>
            <a:ln w="19050">
              <a:solidFill>
                <a:schemeClr val="tx1"/>
              </a:solidFill>
              <a:round/>
              <a:headEnd/>
              <a:tailEnd/>
            </a:ln>
          </p:spPr>
          <p:txBody>
            <a:bodyPr/>
            <a:lstStyle/>
            <a:p>
              <a:endParaRPr lang="en-CA"/>
            </a:p>
          </p:txBody>
        </p:sp>
        <p:sp>
          <p:nvSpPr>
            <p:cNvPr id="14361" name="Line 14"/>
            <p:cNvSpPr>
              <a:spLocks noChangeShapeType="1"/>
            </p:cNvSpPr>
            <p:nvPr/>
          </p:nvSpPr>
          <p:spPr bwMode="auto">
            <a:xfrm>
              <a:off x="528" y="2448"/>
              <a:ext cx="528" cy="0"/>
            </a:xfrm>
            <a:prstGeom prst="line">
              <a:avLst/>
            </a:prstGeom>
            <a:noFill/>
            <a:ln w="19050">
              <a:solidFill>
                <a:schemeClr val="tx1"/>
              </a:solidFill>
              <a:round/>
              <a:headEnd/>
              <a:tailEnd/>
            </a:ln>
          </p:spPr>
          <p:txBody>
            <a:bodyPr/>
            <a:lstStyle/>
            <a:p>
              <a:endParaRPr lang="en-CA"/>
            </a:p>
          </p:txBody>
        </p:sp>
        <p:sp>
          <p:nvSpPr>
            <p:cNvPr id="14362" name="Line 15"/>
            <p:cNvSpPr>
              <a:spLocks noChangeShapeType="1"/>
            </p:cNvSpPr>
            <p:nvPr/>
          </p:nvSpPr>
          <p:spPr bwMode="auto">
            <a:xfrm flipV="1">
              <a:off x="1056" y="1008"/>
              <a:ext cx="0" cy="1440"/>
            </a:xfrm>
            <a:prstGeom prst="line">
              <a:avLst/>
            </a:prstGeom>
            <a:noFill/>
            <a:ln w="19050">
              <a:solidFill>
                <a:schemeClr val="tx1"/>
              </a:solidFill>
              <a:round/>
              <a:headEnd/>
              <a:tailEnd/>
            </a:ln>
          </p:spPr>
          <p:txBody>
            <a:bodyPr/>
            <a:lstStyle/>
            <a:p>
              <a:endParaRPr lang="en-CA"/>
            </a:p>
          </p:txBody>
        </p:sp>
      </p:grpSp>
      <p:sp>
        <p:nvSpPr>
          <p:cNvPr id="14346" name="Rectangle 16"/>
          <p:cNvSpPr>
            <a:spLocks noChangeArrowheads="1"/>
          </p:cNvSpPr>
          <p:nvPr/>
        </p:nvSpPr>
        <p:spPr bwMode="auto">
          <a:xfrm>
            <a:off x="609600" y="4267200"/>
            <a:ext cx="1295400" cy="609600"/>
          </a:xfrm>
          <a:prstGeom prst="rect">
            <a:avLst/>
          </a:prstGeom>
          <a:solidFill>
            <a:schemeClr val="folHlink"/>
          </a:solidFill>
          <a:ln w="9525">
            <a:noFill/>
            <a:miter lim="800000"/>
            <a:headEnd/>
            <a:tailEnd/>
          </a:ln>
        </p:spPr>
        <p:txBody>
          <a:bodyPr wrap="none" anchor="ctr"/>
          <a:lstStyle/>
          <a:p>
            <a:pPr algn="ctr"/>
            <a:r>
              <a:rPr lang="en-US" b="1">
                <a:solidFill>
                  <a:schemeClr val="bg1"/>
                </a:solidFill>
              </a:rPr>
              <a:t>Kernel</a:t>
            </a:r>
          </a:p>
          <a:p>
            <a:pPr algn="ctr"/>
            <a:r>
              <a:rPr lang="en-US" b="1">
                <a:solidFill>
                  <a:schemeClr val="bg1"/>
                </a:solidFill>
              </a:rPr>
              <a:t>Launch</a:t>
            </a:r>
          </a:p>
        </p:txBody>
      </p:sp>
      <p:sp>
        <p:nvSpPr>
          <p:cNvPr id="14347" name="Rectangle 17"/>
          <p:cNvSpPr>
            <a:spLocks noChangeArrowheads="1"/>
          </p:cNvSpPr>
          <p:nvPr/>
        </p:nvSpPr>
        <p:spPr bwMode="auto">
          <a:xfrm>
            <a:off x="609600" y="3581400"/>
            <a:ext cx="1295400" cy="609600"/>
          </a:xfrm>
          <a:prstGeom prst="rect">
            <a:avLst/>
          </a:prstGeom>
          <a:solidFill>
            <a:schemeClr val="hlink"/>
          </a:solidFill>
          <a:ln w="9525">
            <a:noFill/>
            <a:miter lim="800000"/>
            <a:headEnd/>
            <a:tailEnd/>
          </a:ln>
        </p:spPr>
        <p:txBody>
          <a:bodyPr wrap="none" anchor="ctr"/>
          <a:lstStyle/>
          <a:p>
            <a:pPr algn="ctr"/>
            <a:r>
              <a:rPr lang="en-US" b="1">
                <a:solidFill>
                  <a:schemeClr val="bg1"/>
                </a:solidFill>
              </a:rPr>
              <a:t>CUDA</a:t>
            </a:r>
          </a:p>
          <a:p>
            <a:pPr algn="ctr"/>
            <a:r>
              <a:rPr lang="en-US" b="1">
                <a:solidFill>
                  <a:schemeClr val="bg1"/>
                </a:solidFill>
              </a:rPr>
              <a:t>Memcpy</a:t>
            </a:r>
          </a:p>
        </p:txBody>
      </p:sp>
      <p:sp>
        <p:nvSpPr>
          <p:cNvPr id="14348" name="Rectangle 18"/>
          <p:cNvSpPr>
            <a:spLocks noChangeArrowheads="1"/>
          </p:cNvSpPr>
          <p:nvPr/>
        </p:nvSpPr>
        <p:spPr bwMode="auto">
          <a:xfrm>
            <a:off x="609600" y="3124200"/>
            <a:ext cx="1295400" cy="381000"/>
          </a:xfrm>
          <a:prstGeom prst="rect">
            <a:avLst/>
          </a:prstGeom>
          <a:solidFill>
            <a:schemeClr val="hlink"/>
          </a:solidFill>
          <a:ln w="9525">
            <a:noFill/>
            <a:miter lim="800000"/>
            <a:headEnd/>
            <a:tailEnd/>
          </a:ln>
        </p:spPr>
        <p:txBody>
          <a:bodyPr wrap="none" anchor="ctr"/>
          <a:lstStyle/>
          <a:p>
            <a:pPr algn="ctr"/>
            <a:r>
              <a:rPr lang="en-US" b="1">
                <a:solidFill>
                  <a:schemeClr val="bg1"/>
                </a:solidFill>
              </a:rPr>
              <a:t>Sync</a:t>
            </a:r>
          </a:p>
        </p:txBody>
      </p:sp>
      <p:sp>
        <p:nvSpPr>
          <p:cNvPr id="14349" name="Rectangle 19"/>
          <p:cNvSpPr>
            <a:spLocks noChangeArrowheads="1"/>
          </p:cNvSpPr>
          <p:nvPr/>
        </p:nvSpPr>
        <p:spPr bwMode="auto">
          <a:xfrm>
            <a:off x="762000" y="5410200"/>
            <a:ext cx="2819400" cy="762000"/>
          </a:xfrm>
          <a:prstGeom prst="rect">
            <a:avLst/>
          </a:prstGeom>
          <a:solidFill>
            <a:schemeClr val="accent2"/>
          </a:solidFill>
          <a:ln w="9525">
            <a:noFill/>
            <a:miter lim="800000"/>
            <a:headEnd/>
            <a:tailEnd/>
          </a:ln>
        </p:spPr>
        <p:txBody>
          <a:bodyPr wrap="none" anchor="ctr"/>
          <a:lstStyle/>
          <a:p>
            <a:pPr algn="ctr"/>
            <a:r>
              <a:rPr lang="en-US" b="1">
                <a:solidFill>
                  <a:schemeClr val="bg1"/>
                </a:solidFill>
              </a:rPr>
              <a:t>GPGPU-Sim Thread</a:t>
            </a:r>
          </a:p>
        </p:txBody>
      </p:sp>
      <p:sp>
        <p:nvSpPr>
          <p:cNvPr id="14350" name="Line 20"/>
          <p:cNvSpPr>
            <a:spLocks noChangeShapeType="1"/>
          </p:cNvSpPr>
          <p:nvPr/>
        </p:nvSpPr>
        <p:spPr bwMode="auto">
          <a:xfrm>
            <a:off x="1219200" y="5029200"/>
            <a:ext cx="533400" cy="304800"/>
          </a:xfrm>
          <a:prstGeom prst="line">
            <a:avLst/>
          </a:prstGeom>
          <a:noFill/>
          <a:ln w="28575">
            <a:solidFill>
              <a:schemeClr val="tx1"/>
            </a:solidFill>
            <a:round/>
            <a:headEnd/>
            <a:tailEnd type="triangle" w="med" len="med"/>
          </a:ln>
        </p:spPr>
        <p:txBody>
          <a:bodyPr/>
          <a:lstStyle/>
          <a:p>
            <a:endParaRPr lang="en-CA"/>
          </a:p>
        </p:txBody>
      </p:sp>
      <p:sp>
        <p:nvSpPr>
          <p:cNvPr id="14351" name="Line 21"/>
          <p:cNvSpPr>
            <a:spLocks noChangeShapeType="1"/>
          </p:cNvSpPr>
          <p:nvPr/>
        </p:nvSpPr>
        <p:spPr bwMode="auto">
          <a:xfrm flipH="1">
            <a:off x="1905000" y="5029200"/>
            <a:ext cx="304800" cy="304800"/>
          </a:xfrm>
          <a:prstGeom prst="line">
            <a:avLst/>
          </a:prstGeom>
          <a:noFill/>
          <a:ln w="28575">
            <a:solidFill>
              <a:schemeClr val="tx1"/>
            </a:solidFill>
            <a:round/>
            <a:headEnd/>
            <a:tailEnd type="triangle" w="med" len="med"/>
          </a:ln>
        </p:spPr>
        <p:txBody>
          <a:bodyPr/>
          <a:lstStyle/>
          <a:p>
            <a:endParaRPr lang="en-CA"/>
          </a:p>
        </p:txBody>
      </p:sp>
      <p:sp>
        <p:nvSpPr>
          <p:cNvPr id="14352" name="Line 22"/>
          <p:cNvSpPr>
            <a:spLocks noChangeShapeType="1"/>
          </p:cNvSpPr>
          <p:nvPr/>
        </p:nvSpPr>
        <p:spPr bwMode="auto">
          <a:xfrm flipH="1">
            <a:off x="2133600" y="5029200"/>
            <a:ext cx="762000" cy="304800"/>
          </a:xfrm>
          <a:prstGeom prst="line">
            <a:avLst/>
          </a:prstGeom>
          <a:noFill/>
          <a:ln w="28575">
            <a:solidFill>
              <a:schemeClr val="tx1"/>
            </a:solidFill>
            <a:round/>
            <a:headEnd/>
            <a:tailEnd type="triangle" w="med" len="med"/>
          </a:ln>
        </p:spPr>
        <p:txBody>
          <a:bodyPr/>
          <a:lstStyle/>
          <a:p>
            <a:endParaRPr lang="en-CA"/>
          </a:p>
        </p:txBody>
      </p:sp>
      <p:sp>
        <p:nvSpPr>
          <p:cNvPr id="14353" name="Rectangle 23"/>
          <p:cNvSpPr>
            <a:spLocks noChangeArrowheads="1"/>
          </p:cNvSpPr>
          <p:nvPr/>
        </p:nvSpPr>
        <p:spPr bwMode="auto">
          <a:xfrm>
            <a:off x="2133600" y="4267200"/>
            <a:ext cx="381000" cy="609600"/>
          </a:xfrm>
          <a:prstGeom prst="rect">
            <a:avLst/>
          </a:prstGeom>
          <a:solidFill>
            <a:schemeClr val="folHlink"/>
          </a:solidFill>
          <a:ln w="9525">
            <a:noFill/>
            <a:miter lim="800000"/>
            <a:headEnd/>
            <a:tailEnd/>
          </a:ln>
        </p:spPr>
        <p:txBody>
          <a:bodyPr wrap="none" anchor="ctr"/>
          <a:lstStyle/>
          <a:p>
            <a:pPr algn="ctr"/>
            <a:endParaRPr lang="en-US" b="1">
              <a:solidFill>
                <a:schemeClr val="bg1"/>
              </a:solidFill>
            </a:endParaRPr>
          </a:p>
        </p:txBody>
      </p:sp>
      <p:sp>
        <p:nvSpPr>
          <p:cNvPr id="14354" name="Rectangle 24"/>
          <p:cNvSpPr>
            <a:spLocks noChangeArrowheads="1"/>
          </p:cNvSpPr>
          <p:nvPr/>
        </p:nvSpPr>
        <p:spPr bwMode="auto">
          <a:xfrm>
            <a:off x="2133600" y="3581400"/>
            <a:ext cx="381000" cy="609600"/>
          </a:xfrm>
          <a:prstGeom prst="rect">
            <a:avLst/>
          </a:prstGeom>
          <a:solidFill>
            <a:schemeClr val="hlink"/>
          </a:solidFill>
          <a:ln w="9525">
            <a:noFill/>
            <a:miter lim="800000"/>
            <a:headEnd/>
            <a:tailEnd/>
          </a:ln>
        </p:spPr>
        <p:txBody>
          <a:bodyPr wrap="none" anchor="ctr"/>
          <a:lstStyle/>
          <a:p>
            <a:pPr algn="ctr"/>
            <a:endParaRPr lang="en-US" b="1">
              <a:solidFill>
                <a:schemeClr val="bg1"/>
              </a:solidFill>
            </a:endParaRPr>
          </a:p>
        </p:txBody>
      </p:sp>
      <p:sp>
        <p:nvSpPr>
          <p:cNvPr id="14355" name="Rectangle 25"/>
          <p:cNvSpPr>
            <a:spLocks noChangeArrowheads="1"/>
          </p:cNvSpPr>
          <p:nvPr/>
        </p:nvSpPr>
        <p:spPr bwMode="auto">
          <a:xfrm>
            <a:off x="2133600" y="3124200"/>
            <a:ext cx="381000" cy="381000"/>
          </a:xfrm>
          <a:prstGeom prst="rect">
            <a:avLst/>
          </a:prstGeom>
          <a:solidFill>
            <a:schemeClr val="hlink"/>
          </a:solidFill>
          <a:ln w="9525">
            <a:noFill/>
            <a:miter lim="800000"/>
            <a:headEnd/>
            <a:tailEnd/>
          </a:ln>
        </p:spPr>
        <p:txBody>
          <a:bodyPr wrap="none" anchor="ctr"/>
          <a:lstStyle/>
          <a:p>
            <a:pPr algn="ctr"/>
            <a:endParaRPr lang="en-US" b="1">
              <a:solidFill>
                <a:schemeClr val="bg1"/>
              </a:solidFill>
            </a:endParaRPr>
          </a:p>
        </p:txBody>
      </p:sp>
      <p:sp>
        <p:nvSpPr>
          <p:cNvPr id="14356" name="Rectangle 26"/>
          <p:cNvSpPr>
            <a:spLocks noChangeArrowheads="1"/>
          </p:cNvSpPr>
          <p:nvPr/>
        </p:nvSpPr>
        <p:spPr bwMode="auto">
          <a:xfrm>
            <a:off x="1295400" y="1447800"/>
            <a:ext cx="1752600" cy="609600"/>
          </a:xfrm>
          <a:prstGeom prst="rect">
            <a:avLst/>
          </a:prstGeom>
          <a:solidFill>
            <a:schemeClr val="accent2"/>
          </a:solidFill>
          <a:ln w="9525">
            <a:noFill/>
            <a:miter lim="800000"/>
            <a:headEnd/>
            <a:tailEnd/>
          </a:ln>
        </p:spPr>
        <p:txBody>
          <a:bodyPr wrap="none" anchor="ctr"/>
          <a:lstStyle/>
          <a:p>
            <a:pPr algn="ctr"/>
            <a:r>
              <a:rPr lang="en-US" b="1">
                <a:solidFill>
                  <a:schemeClr val="bg1"/>
                </a:solidFill>
              </a:rPr>
              <a:t>Host CPU</a:t>
            </a:r>
          </a:p>
        </p:txBody>
      </p:sp>
      <p:sp>
        <p:nvSpPr>
          <p:cNvPr id="14357" name="AutoShape 27"/>
          <p:cNvSpPr>
            <a:spLocks noChangeArrowheads="1"/>
          </p:cNvSpPr>
          <p:nvPr/>
        </p:nvSpPr>
        <p:spPr bwMode="auto">
          <a:xfrm>
            <a:off x="1371600" y="2133600"/>
            <a:ext cx="1600200" cy="609600"/>
          </a:xfrm>
          <a:prstGeom prst="downArrow">
            <a:avLst>
              <a:gd name="adj1" fmla="val 72176"/>
              <a:gd name="adj2" fmla="val 25000"/>
            </a:avLst>
          </a:prstGeom>
          <a:solidFill>
            <a:schemeClr val="hlink"/>
          </a:solidFill>
          <a:ln w="9525">
            <a:noFill/>
            <a:miter lim="800000"/>
            <a:headEnd/>
            <a:tailEnd/>
          </a:ln>
        </p:spPr>
        <p:txBody>
          <a:bodyPr wrap="none" anchor="ctr"/>
          <a:lstStyle/>
          <a:p>
            <a:pPr algn="ctr"/>
            <a:r>
              <a:rPr lang="en-US" b="1">
                <a:solidFill>
                  <a:schemeClr val="bg1"/>
                </a:solidFill>
              </a:rPr>
              <a:t>CUDA</a:t>
            </a:r>
          </a:p>
          <a:p>
            <a:pPr algn="ctr"/>
            <a:r>
              <a:rPr lang="en-US" b="1">
                <a:solidFill>
                  <a:schemeClr val="bg1"/>
                </a:solidFill>
              </a:rPr>
              <a:t> API</a:t>
            </a:r>
          </a:p>
        </p:txBody>
      </p:sp>
      <p:sp>
        <p:nvSpPr>
          <p:cNvPr id="14358" name="Text Box 28"/>
          <p:cNvSpPr txBox="1">
            <a:spLocks noChangeArrowheads="1"/>
          </p:cNvSpPr>
          <p:nvPr/>
        </p:nvSpPr>
        <p:spPr bwMode="auto">
          <a:xfrm>
            <a:off x="457200" y="2667000"/>
            <a:ext cx="1149350" cy="366713"/>
          </a:xfrm>
          <a:prstGeom prst="rect">
            <a:avLst/>
          </a:prstGeom>
          <a:noFill/>
          <a:ln w="9525">
            <a:noFill/>
            <a:miter lim="800000"/>
            <a:headEnd/>
            <a:tailEnd/>
          </a:ln>
        </p:spPr>
        <p:txBody>
          <a:bodyPr wrap="none">
            <a:spAutoFit/>
          </a:bodyPr>
          <a:lstStyle/>
          <a:p>
            <a:r>
              <a:rPr lang="en-US" b="1"/>
              <a:t>Stream 0</a:t>
            </a:r>
          </a:p>
        </p:txBody>
      </p:sp>
      <p:sp>
        <p:nvSpPr>
          <p:cNvPr id="14359" name="Line 29"/>
          <p:cNvSpPr>
            <a:spLocks noChangeShapeType="1"/>
          </p:cNvSpPr>
          <p:nvPr/>
        </p:nvSpPr>
        <p:spPr bwMode="auto">
          <a:xfrm>
            <a:off x="3276600" y="4038600"/>
            <a:ext cx="533400" cy="0"/>
          </a:xfrm>
          <a:prstGeom prst="line">
            <a:avLst/>
          </a:prstGeom>
          <a:noFill/>
          <a:ln w="76200" cap="rnd">
            <a:solidFill>
              <a:schemeClr val="tx1"/>
            </a:solidFill>
            <a:prstDash val="sysDot"/>
            <a:round/>
            <a:headEnd/>
            <a:tailEnd/>
          </a:ln>
        </p:spPr>
        <p:txBody>
          <a:bodyPr/>
          <a:lstStyle/>
          <a:p>
            <a:endParaRPr lang="en-CA"/>
          </a:p>
        </p:txBody>
      </p:sp>
      <p:sp>
        <p:nvSpPr>
          <p:cNvPr id="34" name="Slide Number Placeholder 33"/>
          <p:cNvSpPr>
            <a:spLocks noGrp="1"/>
          </p:cNvSpPr>
          <p:nvPr>
            <p:ph type="sldNum" sz="quarter" idx="12"/>
          </p:nvPr>
        </p:nvSpPr>
        <p:spPr/>
        <p:txBody>
          <a:bodyPr/>
          <a:lstStyle/>
          <a:p>
            <a:pPr>
              <a:defRPr/>
            </a:pPr>
            <a:r>
              <a:rPr lang="en-US"/>
              <a:t>5a &amp; b.</a:t>
            </a:r>
            <a:fld id="{A36D364C-C320-4C56-8796-7C071B9857F0}" type="slidenum">
              <a:rPr lang="en-US" smtClean="0"/>
              <a:pPr>
                <a:defRPr/>
              </a:pPr>
              <a:t>44</a:t>
            </a:fld>
            <a:endParaRPr lang="en-US" dirty="0"/>
          </a:p>
        </p:txBody>
      </p:sp>
    </p:spTree>
    <p:extLst>
      <p:ext uri="{BB962C8B-B14F-4D97-AF65-F5344CB8AC3E}">
        <p14:creationId xmlns:p14="http://schemas.microsoft.com/office/powerpoint/2010/main" val="367351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Functional Simulator</a:t>
            </a:r>
          </a:p>
        </p:txBody>
      </p:sp>
      <p:sp>
        <p:nvSpPr>
          <p:cNvPr id="3" name="Content Placeholder 2"/>
          <p:cNvSpPr>
            <a:spLocks noGrp="1"/>
          </p:cNvSpPr>
          <p:nvPr>
            <p:ph idx="1"/>
          </p:nvPr>
        </p:nvSpPr>
        <p:spPr/>
        <p:txBody>
          <a:bodyPr/>
          <a:lstStyle/>
          <a:p>
            <a:r>
              <a:rPr lang="en-CA" dirty="0"/>
              <a:t>Key Objects in Module</a:t>
            </a:r>
          </a:p>
          <a:p>
            <a:r>
              <a:rPr lang="en-CA" dirty="0"/>
              <a:t>Three main aspects</a:t>
            </a:r>
          </a:p>
          <a:p>
            <a:pPr lvl="1"/>
            <a:r>
              <a:rPr lang="en-CA" dirty="0"/>
              <a:t>How are threads simulated?</a:t>
            </a:r>
          </a:p>
          <a:p>
            <a:pPr lvl="1"/>
            <a:r>
              <a:rPr lang="en-CA" dirty="0"/>
              <a:t>How are instructions simulated?</a:t>
            </a:r>
          </a:p>
          <a:p>
            <a:pPr lvl="1"/>
            <a:r>
              <a:rPr lang="en-CA" dirty="0"/>
              <a:t>How are values communicated between threads?</a:t>
            </a:r>
          </a:p>
          <a:p>
            <a:r>
              <a:rPr lang="en-CA" dirty="0"/>
              <a:t>Memory Space Buffer</a:t>
            </a:r>
          </a:p>
          <a:p>
            <a:r>
              <a:rPr lang="en-CA" dirty="0"/>
              <a:t>Pure Functional Simulator</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a:p>
        </p:txBody>
      </p:sp>
      <p:sp>
        <p:nvSpPr>
          <p:cNvPr id="7" name="Slide Number Placeholder 6"/>
          <p:cNvSpPr>
            <a:spLocks noGrp="1"/>
          </p:cNvSpPr>
          <p:nvPr>
            <p:ph type="sldNum" sz="quarter" idx="12"/>
          </p:nvPr>
        </p:nvSpPr>
        <p:spPr/>
        <p:txBody>
          <a:bodyPr/>
          <a:lstStyle/>
          <a:p>
            <a:pPr>
              <a:defRPr/>
            </a:pPr>
            <a:r>
              <a:rPr lang="en-US"/>
              <a:t>5a &amp; b.</a:t>
            </a:r>
            <a:fld id="{5AB7774A-6960-40D1-BC05-05366E169F04}" type="slidenum">
              <a:rPr lang="en-US" smtClean="0"/>
              <a:pPr>
                <a:defRPr/>
              </a:pPr>
              <a:t>45</a:t>
            </a:fld>
            <a:endParaRPr lang="en-US" dirty="0"/>
          </a:p>
        </p:txBody>
      </p:sp>
    </p:spTree>
    <p:extLst>
      <p:ext uri="{BB962C8B-B14F-4D97-AF65-F5344CB8AC3E}">
        <p14:creationId xmlns:p14="http://schemas.microsoft.com/office/powerpoint/2010/main" val="1770022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a:t>December 2012</a:t>
            </a:r>
          </a:p>
        </p:txBody>
      </p:sp>
      <p:sp>
        <p:nvSpPr>
          <p:cNvPr id="15363" name="Footer Placeholder 4"/>
          <p:cNvSpPr>
            <a:spLocks noGrp="1"/>
          </p:cNvSpPr>
          <p:nvPr>
            <p:ph type="ftr" sz="quarter" idx="11"/>
          </p:nvPr>
        </p:nvSpPr>
        <p:spPr>
          <a:noFill/>
        </p:spPr>
        <p:txBody>
          <a:bodyPr/>
          <a:lstStyle/>
          <a:p>
            <a:r>
              <a:rPr lang="pt-BR"/>
              <a:t>GPGPU-Sim Tutorial (MICRO 2012)  5: Software Organization</a:t>
            </a:r>
            <a:endParaRPr lang="en-US"/>
          </a:p>
        </p:txBody>
      </p:sp>
      <p:sp>
        <p:nvSpPr>
          <p:cNvPr id="15365" name="Rectangle 38"/>
          <p:cNvSpPr>
            <a:spLocks noChangeArrowheads="1"/>
          </p:cNvSpPr>
          <p:nvPr/>
        </p:nvSpPr>
        <p:spPr bwMode="auto">
          <a:xfrm>
            <a:off x="5791200" y="1600200"/>
            <a:ext cx="2743200" cy="2895600"/>
          </a:xfrm>
          <a:prstGeom prst="rect">
            <a:avLst/>
          </a:prstGeom>
          <a:solidFill>
            <a:srgbClr val="CCFFFF"/>
          </a:solidFill>
          <a:ln w="9525">
            <a:solidFill>
              <a:schemeClr val="tx1"/>
            </a:solidFill>
            <a:miter lim="800000"/>
            <a:headEnd/>
            <a:tailEnd/>
          </a:ln>
        </p:spPr>
        <p:txBody>
          <a:bodyPr wrap="none"/>
          <a:lstStyle/>
          <a:p>
            <a:r>
              <a:rPr lang="en-US" b="1"/>
              <a:t>core_t</a:t>
            </a:r>
          </a:p>
        </p:txBody>
      </p:sp>
      <p:grpSp>
        <p:nvGrpSpPr>
          <p:cNvPr id="15366" name="Group 37"/>
          <p:cNvGrpSpPr>
            <a:grpSpLocks/>
          </p:cNvGrpSpPr>
          <p:nvPr/>
        </p:nvGrpSpPr>
        <p:grpSpPr bwMode="auto">
          <a:xfrm>
            <a:off x="685800" y="4495800"/>
            <a:ext cx="4953000" cy="1828800"/>
            <a:chOff x="432" y="2736"/>
            <a:chExt cx="3120" cy="1200"/>
          </a:xfrm>
        </p:grpSpPr>
        <p:sp>
          <p:nvSpPr>
            <p:cNvPr id="15386" name="Rectangle 8"/>
            <p:cNvSpPr>
              <a:spLocks noChangeArrowheads="1"/>
            </p:cNvSpPr>
            <p:nvPr/>
          </p:nvSpPr>
          <p:spPr bwMode="auto">
            <a:xfrm>
              <a:off x="432" y="2736"/>
              <a:ext cx="3120" cy="1200"/>
            </a:xfrm>
            <a:prstGeom prst="rect">
              <a:avLst/>
            </a:prstGeom>
            <a:solidFill>
              <a:srgbClr val="FFFFCC"/>
            </a:solidFill>
            <a:ln w="9525">
              <a:solidFill>
                <a:schemeClr val="tx1"/>
              </a:solidFill>
              <a:miter lim="800000"/>
              <a:headEnd/>
              <a:tailEnd/>
            </a:ln>
          </p:spPr>
          <p:txBody>
            <a:bodyPr wrap="none"/>
            <a:lstStyle/>
            <a:p>
              <a:r>
                <a:rPr lang="en-US" b="1"/>
                <a:t>function_info</a:t>
              </a:r>
            </a:p>
          </p:txBody>
        </p:sp>
        <p:sp>
          <p:nvSpPr>
            <p:cNvPr id="15387" name="Rectangle 9"/>
            <p:cNvSpPr>
              <a:spLocks noChangeArrowheads="1"/>
            </p:cNvSpPr>
            <p:nvPr/>
          </p:nvSpPr>
          <p:spPr bwMode="auto">
            <a:xfrm>
              <a:off x="1056" y="3024"/>
              <a:ext cx="1104" cy="240"/>
            </a:xfrm>
            <a:prstGeom prst="rect">
              <a:avLst/>
            </a:prstGeom>
            <a:solidFill>
              <a:srgbClr val="FFCC99"/>
            </a:solidFill>
            <a:ln w="9525">
              <a:solidFill>
                <a:schemeClr val="tx1"/>
              </a:solidFill>
              <a:miter lim="800000"/>
              <a:headEnd/>
              <a:tailEnd/>
            </a:ln>
          </p:spPr>
          <p:txBody>
            <a:bodyPr wrap="none" anchor="ctr"/>
            <a:lstStyle/>
            <a:p>
              <a:pPr algn="ctr"/>
              <a:r>
                <a:rPr lang="en-US"/>
                <a:t>ptx_instruction</a:t>
              </a:r>
            </a:p>
          </p:txBody>
        </p:sp>
        <p:sp>
          <p:nvSpPr>
            <p:cNvPr id="15388" name="Rectangle 10"/>
            <p:cNvSpPr>
              <a:spLocks noChangeArrowheads="1"/>
            </p:cNvSpPr>
            <p:nvPr/>
          </p:nvSpPr>
          <p:spPr bwMode="auto">
            <a:xfrm>
              <a:off x="1056" y="3264"/>
              <a:ext cx="1104" cy="240"/>
            </a:xfrm>
            <a:prstGeom prst="rect">
              <a:avLst/>
            </a:prstGeom>
            <a:solidFill>
              <a:srgbClr val="FFCC99"/>
            </a:solidFill>
            <a:ln w="9525">
              <a:solidFill>
                <a:schemeClr val="tx1"/>
              </a:solidFill>
              <a:miter lim="800000"/>
              <a:headEnd/>
              <a:tailEnd/>
            </a:ln>
          </p:spPr>
          <p:txBody>
            <a:bodyPr wrap="none" anchor="ctr"/>
            <a:lstStyle/>
            <a:p>
              <a:pPr algn="ctr"/>
              <a:r>
                <a:rPr lang="en-US"/>
                <a:t>ptx_instruction</a:t>
              </a:r>
            </a:p>
          </p:txBody>
        </p:sp>
        <p:sp>
          <p:nvSpPr>
            <p:cNvPr id="15389" name="Rectangle 11"/>
            <p:cNvSpPr>
              <a:spLocks noChangeArrowheads="1"/>
            </p:cNvSpPr>
            <p:nvPr/>
          </p:nvSpPr>
          <p:spPr bwMode="auto">
            <a:xfrm>
              <a:off x="1056" y="3504"/>
              <a:ext cx="1104" cy="240"/>
            </a:xfrm>
            <a:prstGeom prst="rect">
              <a:avLst/>
            </a:prstGeom>
            <a:solidFill>
              <a:srgbClr val="FFCC99"/>
            </a:solidFill>
            <a:ln w="9525">
              <a:solidFill>
                <a:schemeClr val="tx1"/>
              </a:solidFill>
              <a:miter lim="800000"/>
              <a:headEnd/>
              <a:tailEnd/>
            </a:ln>
          </p:spPr>
          <p:txBody>
            <a:bodyPr wrap="none" anchor="ctr"/>
            <a:lstStyle/>
            <a:p>
              <a:pPr algn="ctr"/>
              <a:r>
                <a:rPr lang="en-US"/>
                <a:t>ptx_instruction</a:t>
              </a:r>
            </a:p>
          </p:txBody>
        </p:sp>
        <p:sp>
          <p:nvSpPr>
            <p:cNvPr id="15390" name="Rectangle 13"/>
            <p:cNvSpPr>
              <a:spLocks noChangeArrowheads="1"/>
            </p:cNvSpPr>
            <p:nvPr/>
          </p:nvSpPr>
          <p:spPr bwMode="auto">
            <a:xfrm>
              <a:off x="480" y="3024"/>
              <a:ext cx="576" cy="240"/>
            </a:xfrm>
            <a:prstGeom prst="rect">
              <a:avLst/>
            </a:prstGeom>
            <a:noFill/>
            <a:ln w="9525">
              <a:noFill/>
              <a:miter lim="800000"/>
              <a:headEnd/>
              <a:tailEnd/>
            </a:ln>
          </p:spPr>
          <p:txBody>
            <a:bodyPr wrap="none" anchor="ctr"/>
            <a:lstStyle/>
            <a:p>
              <a:pPr algn="ctr"/>
              <a:r>
                <a:rPr lang="en-US"/>
                <a:t>PC(0x0)</a:t>
              </a:r>
            </a:p>
          </p:txBody>
        </p:sp>
        <p:sp>
          <p:nvSpPr>
            <p:cNvPr id="15391" name="Rectangle 14"/>
            <p:cNvSpPr>
              <a:spLocks noChangeArrowheads="1"/>
            </p:cNvSpPr>
            <p:nvPr/>
          </p:nvSpPr>
          <p:spPr bwMode="auto">
            <a:xfrm>
              <a:off x="480" y="3264"/>
              <a:ext cx="576" cy="240"/>
            </a:xfrm>
            <a:prstGeom prst="rect">
              <a:avLst/>
            </a:prstGeom>
            <a:noFill/>
            <a:ln w="9525">
              <a:noFill/>
              <a:miter lim="800000"/>
              <a:headEnd/>
              <a:tailEnd/>
            </a:ln>
          </p:spPr>
          <p:txBody>
            <a:bodyPr wrap="none" anchor="ctr"/>
            <a:lstStyle/>
            <a:p>
              <a:pPr algn="ctr"/>
              <a:r>
                <a:rPr lang="en-US"/>
                <a:t>PC(0x8)</a:t>
              </a:r>
            </a:p>
          </p:txBody>
        </p:sp>
        <p:sp>
          <p:nvSpPr>
            <p:cNvPr id="15392" name="Rectangle 15"/>
            <p:cNvSpPr>
              <a:spLocks noChangeArrowheads="1"/>
            </p:cNvSpPr>
            <p:nvPr/>
          </p:nvSpPr>
          <p:spPr bwMode="auto">
            <a:xfrm>
              <a:off x="480" y="3504"/>
              <a:ext cx="576" cy="240"/>
            </a:xfrm>
            <a:prstGeom prst="rect">
              <a:avLst/>
            </a:prstGeom>
            <a:noFill/>
            <a:ln w="9525">
              <a:noFill/>
              <a:miter lim="800000"/>
              <a:headEnd/>
              <a:tailEnd/>
            </a:ln>
          </p:spPr>
          <p:txBody>
            <a:bodyPr wrap="none" anchor="ctr"/>
            <a:lstStyle/>
            <a:p>
              <a:pPr algn="ctr"/>
              <a:r>
                <a:rPr lang="en-US"/>
                <a:t>PC(0x10)</a:t>
              </a:r>
            </a:p>
          </p:txBody>
        </p:sp>
        <p:sp>
          <p:nvSpPr>
            <p:cNvPr id="15393" name="Line 17"/>
            <p:cNvSpPr>
              <a:spLocks noChangeShapeType="1"/>
            </p:cNvSpPr>
            <p:nvPr/>
          </p:nvSpPr>
          <p:spPr bwMode="auto">
            <a:xfrm>
              <a:off x="1440" y="3840"/>
              <a:ext cx="432" cy="0"/>
            </a:xfrm>
            <a:prstGeom prst="line">
              <a:avLst/>
            </a:prstGeom>
            <a:noFill/>
            <a:ln w="76200" cap="rnd">
              <a:solidFill>
                <a:schemeClr val="tx1"/>
              </a:solidFill>
              <a:prstDash val="sysDot"/>
              <a:round/>
              <a:headEnd/>
              <a:tailEnd/>
            </a:ln>
          </p:spPr>
          <p:txBody>
            <a:bodyPr/>
            <a:lstStyle/>
            <a:p>
              <a:endParaRPr lang="en-CA"/>
            </a:p>
          </p:txBody>
        </p:sp>
        <p:sp>
          <p:nvSpPr>
            <p:cNvPr id="15394" name="Rectangle 32"/>
            <p:cNvSpPr>
              <a:spLocks noChangeArrowheads="1"/>
            </p:cNvSpPr>
            <p:nvPr/>
          </p:nvSpPr>
          <p:spPr bwMode="auto">
            <a:xfrm>
              <a:off x="2304" y="3456"/>
              <a:ext cx="1104" cy="384"/>
            </a:xfrm>
            <a:prstGeom prst="rect">
              <a:avLst/>
            </a:prstGeom>
            <a:solidFill>
              <a:srgbClr val="FFFF00"/>
            </a:solidFill>
            <a:ln w="9525">
              <a:solidFill>
                <a:schemeClr val="tx1"/>
              </a:solidFill>
              <a:miter lim="800000"/>
              <a:headEnd/>
              <a:tailEnd/>
            </a:ln>
          </p:spPr>
          <p:txBody>
            <a:bodyPr wrap="none" anchor="ctr"/>
            <a:lstStyle/>
            <a:p>
              <a:pPr algn="ctr"/>
              <a:r>
                <a:rPr lang="en-US"/>
                <a:t>Control Flow </a:t>
              </a:r>
            </a:p>
            <a:p>
              <a:pPr algn="ctr"/>
              <a:r>
                <a:rPr lang="en-US"/>
                <a:t>Analysis</a:t>
              </a:r>
            </a:p>
          </p:txBody>
        </p:sp>
        <p:sp>
          <p:nvSpPr>
            <p:cNvPr id="15395" name="Rectangle 36"/>
            <p:cNvSpPr>
              <a:spLocks noChangeArrowheads="1"/>
            </p:cNvSpPr>
            <p:nvPr/>
          </p:nvSpPr>
          <p:spPr bwMode="auto">
            <a:xfrm>
              <a:off x="2304" y="3072"/>
              <a:ext cx="1104" cy="336"/>
            </a:xfrm>
            <a:prstGeom prst="rect">
              <a:avLst/>
            </a:prstGeom>
            <a:solidFill>
              <a:srgbClr val="FFFF00"/>
            </a:solidFill>
            <a:ln w="9525">
              <a:solidFill>
                <a:schemeClr val="tx1"/>
              </a:solidFill>
              <a:miter lim="800000"/>
              <a:headEnd/>
              <a:tailEnd/>
            </a:ln>
          </p:spPr>
          <p:txBody>
            <a:bodyPr wrap="none" anchor="ctr"/>
            <a:lstStyle/>
            <a:p>
              <a:pPr algn="ctr"/>
              <a:r>
                <a:rPr lang="en-US"/>
                <a:t>Symbol Table</a:t>
              </a:r>
            </a:p>
          </p:txBody>
        </p:sp>
      </p:grpSp>
      <p:sp>
        <p:nvSpPr>
          <p:cNvPr id="15367" name="Rectangle 2"/>
          <p:cNvSpPr>
            <a:spLocks noGrp="1" noChangeArrowheads="1"/>
          </p:cNvSpPr>
          <p:nvPr>
            <p:ph type="title"/>
          </p:nvPr>
        </p:nvSpPr>
        <p:spPr>
          <a:xfrm>
            <a:off x="457200" y="152400"/>
            <a:ext cx="8229600" cy="1143000"/>
          </a:xfrm>
        </p:spPr>
        <p:txBody>
          <a:bodyPr>
            <a:normAutofit fontScale="90000"/>
          </a:bodyPr>
          <a:lstStyle/>
          <a:p>
            <a:pPr eaLnBrk="1" hangingPunct="1"/>
            <a:r>
              <a:rPr lang="en-US"/>
              <a:t>Inside Functional Simulation: </a:t>
            </a:r>
            <a:br>
              <a:rPr lang="en-US"/>
            </a:br>
            <a:r>
              <a:rPr lang="en-US"/>
              <a:t>Key Objects</a:t>
            </a:r>
          </a:p>
        </p:txBody>
      </p:sp>
      <p:grpSp>
        <p:nvGrpSpPr>
          <p:cNvPr id="15368" name="Group 27"/>
          <p:cNvGrpSpPr>
            <a:grpSpLocks/>
          </p:cNvGrpSpPr>
          <p:nvPr/>
        </p:nvGrpSpPr>
        <p:grpSpPr bwMode="auto">
          <a:xfrm>
            <a:off x="1143000" y="2057400"/>
            <a:ext cx="1905000" cy="2209800"/>
            <a:chOff x="336" y="960"/>
            <a:chExt cx="1200" cy="1392"/>
          </a:xfrm>
        </p:grpSpPr>
        <p:sp>
          <p:nvSpPr>
            <p:cNvPr id="15382" name="Rectangle 4"/>
            <p:cNvSpPr>
              <a:spLocks noChangeArrowheads="1"/>
            </p:cNvSpPr>
            <p:nvPr/>
          </p:nvSpPr>
          <p:spPr bwMode="auto">
            <a:xfrm>
              <a:off x="336" y="960"/>
              <a:ext cx="1200" cy="1392"/>
            </a:xfrm>
            <a:prstGeom prst="rect">
              <a:avLst/>
            </a:prstGeom>
            <a:solidFill>
              <a:srgbClr val="FFFFCC"/>
            </a:solidFill>
            <a:ln w="9525">
              <a:solidFill>
                <a:schemeClr val="tx1"/>
              </a:solidFill>
              <a:miter lim="800000"/>
              <a:headEnd/>
              <a:tailEnd/>
            </a:ln>
          </p:spPr>
          <p:txBody>
            <a:bodyPr wrap="none"/>
            <a:lstStyle/>
            <a:p>
              <a:r>
                <a:rPr lang="en-US" b="1"/>
                <a:t>kernel_info</a:t>
              </a:r>
            </a:p>
          </p:txBody>
        </p:sp>
        <p:sp>
          <p:nvSpPr>
            <p:cNvPr id="15383" name="Rectangle 5"/>
            <p:cNvSpPr>
              <a:spLocks noChangeArrowheads="1"/>
            </p:cNvSpPr>
            <p:nvPr/>
          </p:nvSpPr>
          <p:spPr bwMode="auto">
            <a:xfrm>
              <a:off x="384" y="1968"/>
              <a:ext cx="1104" cy="336"/>
            </a:xfrm>
            <a:prstGeom prst="rect">
              <a:avLst/>
            </a:prstGeom>
            <a:solidFill>
              <a:srgbClr val="FFCCFF"/>
            </a:solidFill>
            <a:ln w="9525">
              <a:solidFill>
                <a:schemeClr val="tx1"/>
              </a:solidFill>
              <a:miter lim="800000"/>
              <a:headEnd/>
              <a:tailEnd/>
            </a:ln>
          </p:spPr>
          <p:txBody>
            <a:bodyPr wrap="none" anchor="ctr"/>
            <a:lstStyle/>
            <a:p>
              <a:pPr algn="ctr"/>
              <a:r>
                <a:rPr lang="en-US"/>
                <a:t>Param Memory</a:t>
              </a:r>
            </a:p>
          </p:txBody>
        </p:sp>
        <p:sp>
          <p:nvSpPr>
            <p:cNvPr id="15384" name="Rectangle 6"/>
            <p:cNvSpPr>
              <a:spLocks noChangeArrowheads="1"/>
            </p:cNvSpPr>
            <p:nvPr/>
          </p:nvSpPr>
          <p:spPr bwMode="auto">
            <a:xfrm>
              <a:off x="384" y="1200"/>
              <a:ext cx="1104" cy="336"/>
            </a:xfrm>
            <a:prstGeom prst="rect">
              <a:avLst/>
            </a:prstGeom>
            <a:solidFill>
              <a:srgbClr val="CCFF33"/>
            </a:solidFill>
            <a:ln w="9525">
              <a:solidFill>
                <a:schemeClr val="tx1"/>
              </a:solidFill>
              <a:miter lim="800000"/>
              <a:headEnd/>
              <a:tailEnd/>
            </a:ln>
          </p:spPr>
          <p:txBody>
            <a:bodyPr wrap="none" anchor="ctr"/>
            <a:lstStyle/>
            <a:p>
              <a:pPr algn="ctr"/>
              <a:r>
                <a:rPr lang="en-US"/>
                <a:t>Grid/Block Dim</a:t>
              </a:r>
            </a:p>
          </p:txBody>
        </p:sp>
        <p:sp>
          <p:nvSpPr>
            <p:cNvPr id="15385" name="Rectangle 7"/>
            <p:cNvSpPr>
              <a:spLocks noChangeArrowheads="1"/>
            </p:cNvSpPr>
            <p:nvPr/>
          </p:nvSpPr>
          <p:spPr bwMode="auto">
            <a:xfrm>
              <a:off x="384" y="1584"/>
              <a:ext cx="1104" cy="336"/>
            </a:xfrm>
            <a:prstGeom prst="rect">
              <a:avLst/>
            </a:prstGeom>
            <a:solidFill>
              <a:srgbClr val="CCFF33"/>
            </a:solidFill>
            <a:ln w="9525">
              <a:solidFill>
                <a:schemeClr val="tx1"/>
              </a:solidFill>
              <a:miter lim="800000"/>
              <a:headEnd/>
              <a:tailEnd/>
            </a:ln>
          </p:spPr>
          <p:txBody>
            <a:bodyPr wrap="none" anchor="ctr"/>
            <a:lstStyle/>
            <a:p>
              <a:pPr algn="ctr"/>
              <a:r>
                <a:rPr lang="en-US"/>
                <a:t>Launch Status</a:t>
              </a:r>
            </a:p>
          </p:txBody>
        </p:sp>
      </p:grpSp>
      <p:sp>
        <p:nvSpPr>
          <p:cNvPr id="15369" name="Rectangle 18"/>
          <p:cNvSpPr>
            <a:spLocks noChangeArrowheads="1"/>
          </p:cNvSpPr>
          <p:nvPr/>
        </p:nvSpPr>
        <p:spPr bwMode="auto">
          <a:xfrm>
            <a:off x="6248400" y="4876800"/>
            <a:ext cx="2286000" cy="457200"/>
          </a:xfrm>
          <a:prstGeom prst="rect">
            <a:avLst/>
          </a:prstGeom>
          <a:solidFill>
            <a:srgbClr val="FFCCFF"/>
          </a:solidFill>
          <a:ln w="9525">
            <a:solidFill>
              <a:schemeClr val="tx1"/>
            </a:solidFill>
            <a:miter lim="800000"/>
            <a:headEnd/>
            <a:tailEnd/>
          </a:ln>
        </p:spPr>
        <p:txBody>
          <a:bodyPr wrap="none" anchor="ctr"/>
          <a:lstStyle/>
          <a:p>
            <a:pPr algn="ctr"/>
            <a:r>
              <a:rPr lang="en-US"/>
              <a:t>Global Memory</a:t>
            </a:r>
          </a:p>
        </p:txBody>
      </p:sp>
      <p:sp>
        <p:nvSpPr>
          <p:cNvPr id="15370" name="Rectangle 25"/>
          <p:cNvSpPr>
            <a:spLocks noChangeArrowheads="1"/>
          </p:cNvSpPr>
          <p:nvPr/>
        </p:nvSpPr>
        <p:spPr bwMode="auto">
          <a:xfrm>
            <a:off x="3733800" y="2057400"/>
            <a:ext cx="4724400" cy="2362200"/>
          </a:xfrm>
          <a:prstGeom prst="rect">
            <a:avLst/>
          </a:prstGeom>
          <a:solidFill>
            <a:srgbClr val="FFFFCC">
              <a:alpha val="49019"/>
            </a:srgbClr>
          </a:solidFill>
          <a:ln w="9525">
            <a:solidFill>
              <a:schemeClr val="tx1"/>
            </a:solidFill>
            <a:miter lim="800000"/>
            <a:headEnd/>
            <a:tailEnd/>
          </a:ln>
        </p:spPr>
        <p:txBody>
          <a:bodyPr wrap="none"/>
          <a:lstStyle/>
          <a:p>
            <a:r>
              <a:rPr lang="en-US" b="1"/>
              <a:t>ptx_cta_info</a:t>
            </a:r>
          </a:p>
        </p:txBody>
      </p:sp>
      <p:sp>
        <p:nvSpPr>
          <p:cNvPr id="15371" name="Rectangle 19"/>
          <p:cNvSpPr>
            <a:spLocks noChangeArrowheads="1"/>
          </p:cNvSpPr>
          <p:nvPr/>
        </p:nvSpPr>
        <p:spPr bwMode="auto">
          <a:xfrm>
            <a:off x="3886200" y="3352800"/>
            <a:ext cx="1752600" cy="533400"/>
          </a:xfrm>
          <a:prstGeom prst="rect">
            <a:avLst/>
          </a:prstGeom>
          <a:solidFill>
            <a:srgbClr val="FFCCFF"/>
          </a:solidFill>
          <a:ln w="9525">
            <a:solidFill>
              <a:schemeClr val="tx1"/>
            </a:solidFill>
            <a:miter lim="800000"/>
            <a:headEnd/>
            <a:tailEnd/>
          </a:ln>
        </p:spPr>
        <p:txBody>
          <a:bodyPr wrap="none" anchor="ctr"/>
          <a:lstStyle/>
          <a:p>
            <a:pPr algn="ctr"/>
            <a:r>
              <a:rPr lang="en-US"/>
              <a:t>Shared Memory</a:t>
            </a:r>
          </a:p>
        </p:txBody>
      </p:sp>
      <p:sp>
        <p:nvSpPr>
          <p:cNvPr id="15372" name="Rectangle 26"/>
          <p:cNvSpPr>
            <a:spLocks noChangeArrowheads="1"/>
          </p:cNvSpPr>
          <p:nvPr/>
        </p:nvSpPr>
        <p:spPr bwMode="auto">
          <a:xfrm>
            <a:off x="3886200" y="2667000"/>
            <a:ext cx="1752600" cy="533400"/>
          </a:xfrm>
          <a:prstGeom prst="rect">
            <a:avLst/>
          </a:prstGeom>
          <a:solidFill>
            <a:srgbClr val="FFCCFF"/>
          </a:solidFill>
          <a:ln w="9525">
            <a:solidFill>
              <a:schemeClr val="tx1"/>
            </a:solidFill>
            <a:miter lim="800000"/>
            <a:headEnd/>
            <a:tailEnd/>
          </a:ln>
        </p:spPr>
        <p:txBody>
          <a:bodyPr wrap="none" anchor="ctr"/>
          <a:lstStyle/>
          <a:p>
            <a:pPr algn="ctr"/>
            <a:r>
              <a:rPr lang="en-US"/>
              <a:t>Barrier</a:t>
            </a:r>
          </a:p>
        </p:txBody>
      </p:sp>
      <p:sp>
        <p:nvSpPr>
          <p:cNvPr id="15373" name="Rectangle 31"/>
          <p:cNvSpPr>
            <a:spLocks noChangeArrowheads="1"/>
          </p:cNvSpPr>
          <p:nvPr/>
        </p:nvSpPr>
        <p:spPr bwMode="auto">
          <a:xfrm>
            <a:off x="457200" y="1447800"/>
            <a:ext cx="8305800" cy="4953000"/>
          </a:xfrm>
          <a:prstGeom prst="rect">
            <a:avLst/>
          </a:prstGeom>
          <a:noFill/>
          <a:ln w="38100">
            <a:solidFill>
              <a:schemeClr val="tx1"/>
            </a:solidFill>
            <a:prstDash val="dash"/>
            <a:miter lim="800000"/>
            <a:headEnd/>
            <a:tailEnd/>
          </a:ln>
        </p:spPr>
        <p:txBody>
          <a:bodyPr wrap="none"/>
          <a:lstStyle/>
          <a:p>
            <a:r>
              <a:rPr lang="en-US" sz="2000" b="1"/>
              <a:t>gpgpu_t</a:t>
            </a:r>
          </a:p>
        </p:txBody>
      </p:sp>
      <p:sp>
        <p:nvSpPr>
          <p:cNvPr id="15374" name="Rectangle 35"/>
          <p:cNvSpPr>
            <a:spLocks noChangeArrowheads="1"/>
          </p:cNvSpPr>
          <p:nvPr/>
        </p:nvSpPr>
        <p:spPr bwMode="auto">
          <a:xfrm>
            <a:off x="6248400" y="5486400"/>
            <a:ext cx="2286000" cy="762000"/>
          </a:xfrm>
          <a:prstGeom prst="rect">
            <a:avLst/>
          </a:prstGeom>
          <a:solidFill>
            <a:srgbClr val="FFFF00"/>
          </a:solidFill>
          <a:ln w="9525">
            <a:solidFill>
              <a:schemeClr val="tx1"/>
            </a:solidFill>
            <a:miter lim="800000"/>
            <a:headEnd/>
            <a:tailEnd/>
          </a:ln>
        </p:spPr>
        <p:txBody>
          <a:bodyPr wrap="none" anchor="ctr"/>
          <a:lstStyle/>
          <a:p>
            <a:pPr algn="ctr"/>
            <a:r>
              <a:rPr lang="en-US"/>
              <a:t>GPU Memory </a:t>
            </a:r>
          </a:p>
          <a:p>
            <a:pPr algn="ctr"/>
            <a:r>
              <a:rPr lang="en-US"/>
              <a:t>Management</a:t>
            </a:r>
          </a:p>
        </p:txBody>
      </p:sp>
      <p:grpSp>
        <p:nvGrpSpPr>
          <p:cNvPr id="15375" name="Group 39"/>
          <p:cNvGrpSpPr>
            <a:grpSpLocks/>
          </p:cNvGrpSpPr>
          <p:nvPr/>
        </p:nvGrpSpPr>
        <p:grpSpPr bwMode="auto">
          <a:xfrm>
            <a:off x="6019800" y="2133600"/>
            <a:ext cx="2362200" cy="2209800"/>
            <a:chOff x="2448" y="1536"/>
            <a:chExt cx="1488" cy="1392"/>
          </a:xfrm>
        </p:grpSpPr>
        <p:sp>
          <p:nvSpPr>
            <p:cNvPr id="15377" name="Rectangle 24"/>
            <p:cNvSpPr>
              <a:spLocks noChangeArrowheads="1"/>
            </p:cNvSpPr>
            <p:nvPr/>
          </p:nvSpPr>
          <p:spPr bwMode="auto">
            <a:xfrm>
              <a:off x="2544" y="1536"/>
              <a:ext cx="1392" cy="1296"/>
            </a:xfrm>
            <a:prstGeom prst="rect">
              <a:avLst/>
            </a:prstGeom>
            <a:solidFill>
              <a:srgbClr val="CCECFF"/>
            </a:solidFill>
            <a:ln w="9525">
              <a:solidFill>
                <a:schemeClr val="tx1"/>
              </a:solidFill>
              <a:miter lim="800000"/>
              <a:headEnd/>
              <a:tailEnd/>
            </a:ln>
          </p:spPr>
          <p:txBody>
            <a:bodyPr wrap="none"/>
            <a:lstStyle/>
            <a:p>
              <a:r>
                <a:rPr lang="en-US" b="1"/>
                <a:t>ptx_thread_info</a:t>
              </a:r>
            </a:p>
          </p:txBody>
        </p:sp>
        <p:sp>
          <p:nvSpPr>
            <p:cNvPr id="15378" name="Rectangle 23"/>
            <p:cNvSpPr>
              <a:spLocks noChangeArrowheads="1"/>
            </p:cNvSpPr>
            <p:nvPr/>
          </p:nvSpPr>
          <p:spPr bwMode="auto">
            <a:xfrm>
              <a:off x="2496" y="1584"/>
              <a:ext cx="1392" cy="1296"/>
            </a:xfrm>
            <a:prstGeom prst="rect">
              <a:avLst/>
            </a:prstGeom>
            <a:solidFill>
              <a:srgbClr val="CCECFF"/>
            </a:solidFill>
            <a:ln w="9525">
              <a:solidFill>
                <a:schemeClr val="tx1"/>
              </a:solidFill>
              <a:miter lim="800000"/>
              <a:headEnd/>
              <a:tailEnd/>
            </a:ln>
          </p:spPr>
          <p:txBody>
            <a:bodyPr wrap="none"/>
            <a:lstStyle/>
            <a:p>
              <a:r>
                <a:rPr lang="en-US" b="1"/>
                <a:t>ptx_thread_info</a:t>
              </a:r>
            </a:p>
          </p:txBody>
        </p:sp>
        <p:sp>
          <p:nvSpPr>
            <p:cNvPr id="15379" name="Rectangle 20"/>
            <p:cNvSpPr>
              <a:spLocks noChangeArrowheads="1"/>
            </p:cNvSpPr>
            <p:nvPr/>
          </p:nvSpPr>
          <p:spPr bwMode="auto">
            <a:xfrm>
              <a:off x="2448" y="1632"/>
              <a:ext cx="1392" cy="1296"/>
            </a:xfrm>
            <a:prstGeom prst="rect">
              <a:avLst/>
            </a:prstGeom>
            <a:solidFill>
              <a:srgbClr val="CCECFF"/>
            </a:solidFill>
            <a:ln w="9525">
              <a:solidFill>
                <a:schemeClr val="tx1"/>
              </a:solidFill>
              <a:miter lim="800000"/>
              <a:headEnd/>
              <a:tailEnd/>
            </a:ln>
          </p:spPr>
          <p:txBody>
            <a:bodyPr wrap="none"/>
            <a:lstStyle/>
            <a:p>
              <a:r>
                <a:rPr lang="en-US" b="1"/>
                <a:t>ptx_thread_info</a:t>
              </a:r>
            </a:p>
          </p:txBody>
        </p:sp>
        <p:sp>
          <p:nvSpPr>
            <p:cNvPr id="15380" name="Rectangle 21"/>
            <p:cNvSpPr>
              <a:spLocks noChangeArrowheads="1"/>
            </p:cNvSpPr>
            <p:nvPr/>
          </p:nvSpPr>
          <p:spPr bwMode="auto">
            <a:xfrm>
              <a:off x="2496" y="2640"/>
              <a:ext cx="1296" cy="240"/>
            </a:xfrm>
            <a:prstGeom prst="rect">
              <a:avLst/>
            </a:prstGeom>
            <a:solidFill>
              <a:srgbClr val="FFCCFF"/>
            </a:solidFill>
            <a:ln w="9525">
              <a:solidFill>
                <a:schemeClr val="tx1"/>
              </a:solidFill>
              <a:miter lim="800000"/>
              <a:headEnd/>
              <a:tailEnd/>
            </a:ln>
          </p:spPr>
          <p:txBody>
            <a:bodyPr wrap="none" anchor="ctr"/>
            <a:lstStyle/>
            <a:p>
              <a:pPr algn="ctr"/>
              <a:r>
                <a:rPr lang="en-US"/>
                <a:t>Local Memory</a:t>
              </a:r>
            </a:p>
          </p:txBody>
        </p:sp>
        <p:sp>
          <p:nvSpPr>
            <p:cNvPr id="15381" name="Rectangle 22"/>
            <p:cNvSpPr>
              <a:spLocks noChangeArrowheads="1"/>
            </p:cNvSpPr>
            <p:nvPr/>
          </p:nvSpPr>
          <p:spPr bwMode="auto">
            <a:xfrm>
              <a:off x="2496" y="1872"/>
              <a:ext cx="1296" cy="768"/>
            </a:xfrm>
            <a:prstGeom prst="rect">
              <a:avLst/>
            </a:prstGeom>
            <a:solidFill>
              <a:srgbClr val="CCFFCC"/>
            </a:solidFill>
            <a:ln w="9525">
              <a:solidFill>
                <a:schemeClr val="tx1"/>
              </a:solidFill>
              <a:miter lim="800000"/>
              <a:headEnd/>
              <a:tailEnd/>
            </a:ln>
          </p:spPr>
          <p:txBody>
            <a:bodyPr wrap="none"/>
            <a:lstStyle/>
            <a:p>
              <a:r>
                <a:rPr lang="en-US"/>
                <a:t>Thread IDs</a:t>
              </a:r>
            </a:p>
            <a:p>
              <a:r>
                <a:rPr lang="en-US"/>
                <a:t>Registers</a:t>
              </a:r>
            </a:p>
            <a:p>
              <a:r>
                <a:rPr lang="en-US"/>
                <a:t>Program Counters</a:t>
              </a:r>
            </a:p>
            <a:p>
              <a:r>
                <a:rPr lang="en-US"/>
                <a:t>Call stack</a:t>
              </a:r>
            </a:p>
          </p:txBody>
        </p:sp>
      </p:grpSp>
      <p:sp>
        <p:nvSpPr>
          <p:cNvPr id="15376" name="Rectangle 41"/>
          <p:cNvSpPr>
            <a:spLocks noChangeArrowheads="1"/>
          </p:cNvSpPr>
          <p:nvPr/>
        </p:nvSpPr>
        <p:spPr bwMode="auto">
          <a:xfrm>
            <a:off x="7010400" y="1676400"/>
            <a:ext cx="1447800" cy="304800"/>
          </a:xfrm>
          <a:prstGeom prst="rect">
            <a:avLst/>
          </a:prstGeom>
          <a:solidFill>
            <a:srgbClr val="99FF99"/>
          </a:solidFill>
          <a:ln w="9525">
            <a:solidFill>
              <a:schemeClr val="tx1"/>
            </a:solidFill>
            <a:miter lim="800000"/>
            <a:headEnd/>
            <a:tailEnd/>
          </a:ln>
        </p:spPr>
        <p:txBody>
          <a:bodyPr wrap="none" anchor="ctr"/>
          <a:lstStyle/>
          <a:p>
            <a:pPr algn="ctr"/>
            <a:r>
              <a:rPr lang="en-US"/>
              <a:t>SIMT Stacks</a:t>
            </a:r>
          </a:p>
        </p:txBody>
      </p:sp>
      <p:sp>
        <p:nvSpPr>
          <p:cNvPr id="37" name="Slide Number Placeholder 36"/>
          <p:cNvSpPr>
            <a:spLocks noGrp="1"/>
          </p:cNvSpPr>
          <p:nvPr>
            <p:ph type="sldNum" sz="quarter" idx="12"/>
          </p:nvPr>
        </p:nvSpPr>
        <p:spPr/>
        <p:txBody>
          <a:bodyPr/>
          <a:lstStyle/>
          <a:p>
            <a:pPr>
              <a:defRPr/>
            </a:pPr>
            <a:r>
              <a:rPr lang="en-US"/>
              <a:t>5a &amp; b.</a:t>
            </a:r>
            <a:fld id="{5AB7774A-6960-40D1-BC05-05366E169F04}" type="slidenum">
              <a:rPr lang="en-US" smtClean="0"/>
              <a:pPr>
                <a:defRPr/>
              </a:pPr>
              <a:t>46</a:t>
            </a:fld>
            <a:endParaRPr lang="en-US" dirty="0"/>
          </a:p>
        </p:txBody>
      </p:sp>
    </p:spTree>
    <p:extLst>
      <p:ext uri="{BB962C8B-B14F-4D97-AF65-F5344CB8AC3E}">
        <p14:creationId xmlns:p14="http://schemas.microsoft.com/office/powerpoint/2010/main" val="1104952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10"/>
          </p:nvPr>
        </p:nvSpPr>
        <p:spPr>
          <a:noFill/>
        </p:spPr>
        <p:txBody>
          <a:bodyPr/>
          <a:lstStyle/>
          <a:p>
            <a:r>
              <a:rPr lang="en-US"/>
              <a:t>December 2012</a:t>
            </a:r>
          </a:p>
        </p:txBody>
      </p:sp>
      <p:sp>
        <p:nvSpPr>
          <p:cNvPr id="16387"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16389" name="Title 1"/>
          <p:cNvSpPr>
            <a:spLocks noGrp="1"/>
          </p:cNvSpPr>
          <p:nvPr>
            <p:ph type="title" idx="4294967295"/>
          </p:nvPr>
        </p:nvSpPr>
        <p:spPr>
          <a:xfrm>
            <a:off x="533400" y="0"/>
            <a:ext cx="8229600" cy="1371600"/>
          </a:xfrm>
        </p:spPr>
        <p:txBody>
          <a:bodyPr>
            <a:normAutofit fontScale="90000"/>
          </a:bodyPr>
          <a:lstStyle/>
          <a:p>
            <a:pPr eaLnBrk="1" hangingPunct="1"/>
            <a:r>
              <a:rPr lang="en-US"/>
              <a:t>How are threads simulated</a:t>
            </a:r>
            <a:br>
              <a:rPr lang="en-US"/>
            </a:br>
            <a:r>
              <a:rPr lang="en-US"/>
              <a:t>(functionally)?</a:t>
            </a:r>
          </a:p>
        </p:txBody>
      </p:sp>
      <p:sp>
        <p:nvSpPr>
          <p:cNvPr id="16390" name="Text Placeholder 2"/>
          <p:cNvSpPr>
            <a:spLocks noGrp="1"/>
          </p:cNvSpPr>
          <p:nvPr>
            <p:ph type="body" idx="4294967295"/>
          </p:nvPr>
        </p:nvSpPr>
        <p:spPr>
          <a:xfrm>
            <a:off x="457200" y="1447800"/>
            <a:ext cx="8229600" cy="5105400"/>
          </a:xfrm>
        </p:spPr>
        <p:txBody>
          <a:bodyPr/>
          <a:lstStyle/>
          <a:p>
            <a:pPr eaLnBrk="1" hangingPunct="1">
              <a:spcBef>
                <a:spcPct val="0"/>
              </a:spcBef>
              <a:buFontTx/>
              <a:buNone/>
            </a:pPr>
            <a:r>
              <a:rPr lang="en-US" dirty="0"/>
              <a:t>Thread = 	program counter +</a:t>
            </a:r>
          </a:p>
          <a:p>
            <a:pPr eaLnBrk="1" hangingPunct="1">
              <a:spcBef>
                <a:spcPct val="0"/>
              </a:spcBef>
              <a:buFontTx/>
              <a:buNone/>
            </a:pPr>
            <a:r>
              <a:rPr lang="en-US" dirty="0"/>
              <a:t>			set of registers +</a:t>
            </a:r>
          </a:p>
          <a:p>
            <a:pPr eaLnBrk="1" hangingPunct="1">
              <a:spcBef>
                <a:spcPct val="0"/>
              </a:spcBef>
              <a:buFontTx/>
              <a:buNone/>
            </a:pPr>
            <a:r>
              <a:rPr lang="en-US" dirty="0"/>
              <a:t>			set of local memory locations</a:t>
            </a:r>
          </a:p>
          <a:p>
            <a:pPr eaLnBrk="1" hangingPunct="1">
              <a:spcBef>
                <a:spcPct val="40000"/>
              </a:spcBef>
              <a:buFontTx/>
              <a:buNone/>
            </a:pPr>
            <a:r>
              <a:rPr lang="en-US" dirty="0"/>
              <a:t>CTA (block) = 	set of threads with access to 			a shared memory + barrier</a:t>
            </a:r>
          </a:p>
          <a:p>
            <a:pPr eaLnBrk="1" hangingPunct="1">
              <a:spcBef>
                <a:spcPct val="40000"/>
              </a:spcBef>
              <a:buFontTx/>
              <a:buNone/>
            </a:pPr>
            <a:r>
              <a:rPr lang="en-US" dirty="0"/>
              <a:t>Expose notion of “warp” in functional simulator</a:t>
            </a:r>
          </a:p>
          <a:p>
            <a:pPr eaLnBrk="1" hangingPunct="1"/>
            <a:r>
              <a:rPr lang="en-US" dirty="0"/>
              <a:t>Supports undocumented barrier behavior</a:t>
            </a:r>
          </a:p>
        </p:txBody>
      </p:sp>
      <p:sp>
        <p:nvSpPr>
          <p:cNvPr id="8" name="Slide Number Placeholder 7"/>
          <p:cNvSpPr>
            <a:spLocks noGrp="1"/>
          </p:cNvSpPr>
          <p:nvPr>
            <p:ph type="sldNum" sz="quarter" idx="12"/>
          </p:nvPr>
        </p:nvSpPr>
        <p:spPr/>
        <p:txBody>
          <a:bodyPr/>
          <a:lstStyle/>
          <a:p>
            <a:pPr>
              <a:defRPr/>
            </a:pPr>
            <a:r>
              <a:rPr lang="en-US"/>
              <a:t>5a &amp; b.</a:t>
            </a:r>
            <a:fld id="{0D578D01-9146-4CD7-BED0-D052C5B38378}" type="slidenum">
              <a:rPr lang="en-US" smtClean="0"/>
              <a:pPr>
                <a:defRPr/>
              </a:pPr>
              <a:t>47</a:t>
            </a:fld>
            <a:endParaRPr lang="en-US" dirty="0"/>
          </a:p>
        </p:txBody>
      </p:sp>
    </p:spTree>
    <p:extLst>
      <p:ext uri="{BB962C8B-B14F-4D97-AF65-F5344CB8AC3E}">
        <p14:creationId xmlns:p14="http://schemas.microsoft.com/office/powerpoint/2010/main" val="2439074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p>
            <a:r>
              <a:rPr lang="en-US"/>
              <a:t>December 2012</a:t>
            </a:r>
          </a:p>
        </p:txBody>
      </p:sp>
      <p:sp>
        <p:nvSpPr>
          <p:cNvPr id="17411"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17413" name="Title 1"/>
          <p:cNvSpPr>
            <a:spLocks noGrp="1"/>
          </p:cNvSpPr>
          <p:nvPr>
            <p:ph type="title" idx="4294967295"/>
          </p:nvPr>
        </p:nvSpPr>
        <p:spPr>
          <a:xfrm>
            <a:off x="228600" y="0"/>
            <a:ext cx="8610600" cy="1371600"/>
          </a:xfrm>
        </p:spPr>
        <p:txBody>
          <a:bodyPr>
            <a:normAutofit fontScale="90000"/>
          </a:bodyPr>
          <a:lstStyle/>
          <a:p>
            <a:pPr eaLnBrk="1" hangingPunct="1"/>
            <a:r>
              <a:rPr lang="en-CA">
                <a:solidFill>
                  <a:schemeClr val="tx1"/>
                </a:solidFill>
              </a:rPr>
              <a:t>How are instructions simulated (functionally)?</a:t>
            </a:r>
          </a:p>
        </p:txBody>
      </p:sp>
      <p:sp>
        <p:nvSpPr>
          <p:cNvPr id="17414" name="Text Placeholder 2"/>
          <p:cNvSpPr>
            <a:spLocks noGrp="1"/>
          </p:cNvSpPr>
          <p:nvPr>
            <p:ph type="body" idx="4294967295"/>
          </p:nvPr>
        </p:nvSpPr>
        <p:spPr>
          <a:xfrm>
            <a:off x="457200" y="1524000"/>
            <a:ext cx="8229600" cy="4800600"/>
          </a:xfrm>
        </p:spPr>
        <p:txBody>
          <a:bodyPr/>
          <a:lstStyle/>
          <a:p>
            <a:pPr eaLnBrk="1" hangingPunct="1">
              <a:lnSpc>
                <a:spcPct val="90000"/>
              </a:lnSpc>
            </a:pPr>
            <a:r>
              <a:rPr lang="en-CA" sz="2400" dirty="0"/>
              <a:t>Code for simulating instructions in </a:t>
            </a:r>
            <a:br>
              <a:rPr lang="en-CA" sz="2400" dirty="0"/>
            </a:br>
            <a:r>
              <a:rPr lang="en-CA" sz="2400" dirty="0" err="1"/>
              <a:t>cuda-sim</a:t>
            </a:r>
            <a:r>
              <a:rPr lang="en-CA" sz="2400" dirty="0"/>
              <a:t>/instruction.cc</a:t>
            </a:r>
          </a:p>
          <a:p>
            <a:pPr lvl="1" eaLnBrk="1" hangingPunct="1">
              <a:lnSpc>
                <a:spcPct val="90000"/>
              </a:lnSpc>
            </a:pPr>
            <a:r>
              <a:rPr lang="en-CA" sz="2000" dirty="0"/>
              <a:t>1:1 mapping </a:t>
            </a:r>
            <a:r>
              <a:rPr lang="en-CA" sz="2000" dirty="0" err="1"/>
              <a:t>opcode</a:t>
            </a:r>
            <a:r>
              <a:rPr lang="en-CA" sz="2000" dirty="0"/>
              <a:t> </a:t>
            </a:r>
            <a:r>
              <a:rPr lang="en-CA" sz="2000" dirty="0">
                <a:sym typeface="Wingdings" pitchFamily="2" charset="2"/>
              </a:rPr>
              <a:t> implementation function </a:t>
            </a:r>
          </a:p>
          <a:p>
            <a:pPr lvl="1" eaLnBrk="1" hangingPunct="1">
              <a:lnSpc>
                <a:spcPct val="90000"/>
              </a:lnSpc>
            </a:pPr>
            <a:r>
              <a:rPr lang="en-CA" sz="2000" dirty="0"/>
              <a:t>Mapping in opcode.def</a:t>
            </a:r>
          </a:p>
          <a:p>
            <a:pPr eaLnBrk="1" hangingPunct="1">
              <a:lnSpc>
                <a:spcPct val="90000"/>
              </a:lnSpc>
            </a:pPr>
            <a:endParaRPr lang="en-CA" sz="2400" dirty="0"/>
          </a:p>
          <a:p>
            <a:pPr eaLnBrk="1" hangingPunct="1">
              <a:lnSpc>
                <a:spcPct val="90000"/>
              </a:lnSpc>
            </a:pPr>
            <a:r>
              <a:rPr lang="en-CA" sz="2400" dirty="0"/>
              <a:t>Threads initialized during launching of blocks.</a:t>
            </a:r>
          </a:p>
          <a:p>
            <a:pPr eaLnBrk="1" hangingPunct="1">
              <a:lnSpc>
                <a:spcPct val="90000"/>
              </a:lnSpc>
            </a:pPr>
            <a:r>
              <a:rPr lang="en-CA" sz="2400" dirty="0"/>
              <a:t>Functional execution at </a:t>
            </a:r>
            <a:r>
              <a:rPr lang="en-CA" sz="2400" u="sng" dirty="0"/>
              <a:t>issue stage</a:t>
            </a:r>
            <a:r>
              <a:rPr lang="en-CA" sz="2400" dirty="0"/>
              <a:t> of timing pipeline: </a:t>
            </a:r>
          </a:p>
          <a:p>
            <a:pPr lvl="1" eaLnBrk="1" hangingPunct="1">
              <a:lnSpc>
                <a:spcPct val="90000"/>
              </a:lnSpc>
            </a:pPr>
            <a:r>
              <a:rPr lang="en-CA" sz="2000" dirty="0"/>
              <a:t>Calls </a:t>
            </a:r>
            <a:r>
              <a:rPr lang="en-CA" sz="2000" dirty="0" err="1"/>
              <a:t>ptx_thread_info</a:t>
            </a:r>
            <a:r>
              <a:rPr lang="en-CA" sz="2000" dirty="0"/>
              <a:t>::</a:t>
            </a:r>
            <a:r>
              <a:rPr lang="en-CA" sz="2000" dirty="0" err="1"/>
              <a:t>ptx_exec_inst</a:t>
            </a:r>
            <a:r>
              <a:rPr lang="en-CA" sz="2000" dirty="0"/>
              <a:t>()</a:t>
            </a:r>
          </a:p>
          <a:p>
            <a:pPr lvl="1" eaLnBrk="1" hangingPunct="1">
              <a:lnSpc>
                <a:spcPct val="90000"/>
              </a:lnSpc>
            </a:pPr>
            <a:r>
              <a:rPr lang="en-CA" sz="2000" dirty="0"/>
              <a:t>Inside: “giant switch statement” simulation approach (emulation)</a:t>
            </a:r>
          </a:p>
          <a:p>
            <a:pPr eaLnBrk="1" hangingPunct="1">
              <a:lnSpc>
                <a:spcPct val="90000"/>
              </a:lnSpc>
            </a:pPr>
            <a:r>
              <a:rPr lang="en-CA" sz="2400" dirty="0"/>
              <a:t>Lookup instruction “object” corresponding to program counter</a:t>
            </a:r>
          </a:p>
          <a:p>
            <a:pPr lvl="1" eaLnBrk="1" hangingPunct="1">
              <a:lnSpc>
                <a:spcPct val="90000"/>
              </a:lnSpc>
            </a:pPr>
            <a:r>
              <a:rPr lang="en-CA" sz="2000" dirty="0"/>
              <a:t>PTX: Assume 8-byte per instruction</a:t>
            </a:r>
          </a:p>
          <a:p>
            <a:pPr lvl="1" eaLnBrk="1" hangingPunct="1">
              <a:lnSpc>
                <a:spcPct val="90000"/>
              </a:lnSpc>
            </a:pPr>
            <a:endParaRPr lang="en-CA" sz="2000" dirty="0"/>
          </a:p>
        </p:txBody>
      </p:sp>
      <p:sp>
        <p:nvSpPr>
          <p:cNvPr id="8" name="Slide Number Placeholder 7"/>
          <p:cNvSpPr>
            <a:spLocks noGrp="1"/>
          </p:cNvSpPr>
          <p:nvPr>
            <p:ph type="sldNum" sz="quarter" idx="12"/>
          </p:nvPr>
        </p:nvSpPr>
        <p:spPr/>
        <p:txBody>
          <a:bodyPr/>
          <a:lstStyle/>
          <a:p>
            <a:pPr>
              <a:defRPr/>
            </a:pPr>
            <a:r>
              <a:rPr lang="en-US"/>
              <a:t>5a &amp; b.</a:t>
            </a:r>
            <a:fld id="{0D578D01-9146-4CD7-BED0-D052C5B38378}" type="slidenum">
              <a:rPr lang="en-US" smtClean="0"/>
              <a:pPr>
                <a:defRPr/>
              </a:pPr>
              <a:t>48</a:t>
            </a:fld>
            <a:endParaRPr lang="en-US" dirty="0"/>
          </a:p>
        </p:txBody>
      </p:sp>
    </p:spTree>
    <p:extLst>
      <p:ext uri="{BB962C8B-B14F-4D97-AF65-F5344CB8AC3E}">
        <p14:creationId xmlns:p14="http://schemas.microsoft.com/office/powerpoint/2010/main" val="1209327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a:spLocks noGrp="1"/>
          </p:cNvSpPr>
          <p:nvPr>
            <p:ph type="dt" sz="quarter" idx="10"/>
          </p:nvPr>
        </p:nvSpPr>
        <p:spPr>
          <a:noFill/>
        </p:spPr>
        <p:txBody>
          <a:bodyPr/>
          <a:lstStyle/>
          <a:p>
            <a:r>
              <a:rPr lang="en-US"/>
              <a:t>December 2012</a:t>
            </a:r>
          </a:p>
        </p:txBody>
      </p:sp>
      <p:sp>
        <p:nvSpPr>
          <p:cNvPr id="18435"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18437" name="Title 1"/>
          <p:cNvSpPr>
            <a:spLocks noGrp="1"/>
          </p:cNvSpPr>
          <p:nvPr>
            <p:ph type="title" idx="4294967295"/>
          </p:nvPr>
        </p:nvSpPr>
        <p:spPr>
          <a:xfrm>
            <a:off x="0" y="274638"/>
            <a:ext cx="9144000" cy="1143000"/>
          </a:xfrm>
        </p:spPr>
        <p:txBody>
          <a:bodyPr>
            <a:normAutofit fontScale="90000"/>
          </a:bodyPr>
          <a:lstStyle/>
          <a:p>
            <a:pPr eaLnBrk="1" hangingPunct="1"/>
            <a:r>
              <a:rPr lang="en-CA" dirty="0">
                <a:solidFill>
                  <a:schemeClr val="tx1"/>
                </a:solidFill>
              </a:rPr>
              <a:t>How are values communicated between threads?</a:t>
            </a:r>
          </a:p>
        </p:txBody>
      </p:sp>
      <p:sp>
        <p:nvSpPr>
          <p:cNvPr id="18438" name="Text Placeholder 2"/>
          <p:cNvSpPr>
            <a:spLocks noGrp="1"/>
          </p:cNvSpPr>
          <p:nvPr>
            <p:ph type="body" idx="4294967295"/>
          </p:nvPr>
        </p:nvSpPr>
        <p:spPr/>
        <p:txBody>
          <a:bodyPr/>
          <a:lstStyle/>
          <a:p>
            <a:pPr eaLnBrk="1" hangingPunct="1"/>
            <a:r>
              <a:rPr lang="en-CA" sz="2400" dirty="0"/>
              <a:t>Threads can communicate through </a:t>
            </a:r>
          </a:p>
          <a:p>
            <a:pPr lvl="1" eaLnBrk="1" hangingPunct="1"/>
            <a:r>
              <a:rPr lang="en-CA" sz="2000" dirty="0"/>
              <a:t>Global memory</a:t>
            </a:r>
          </a:p>
          <a:p>
            <a:pPr lvl="1" eaLnBrk="1" hangingPunct="1"/>
            <a:r>
              <a:rPr lang="en-CA" sz="2000" dirty="0"/>
              <a:t>Shared memory</a:t>
            </a:r>
          </a:p>
          <a:p>
            <a:pPr eaLnBrk="1" hangingPunct="1"/>
            <a:r>
              <a:rPr lang="en-CA" sz="2400" dirty="0"/>
              <a:t>We simulate all instructions as they reach </a:t>
            </a:r>
            <a:br>
              <a:rPr lang="en-CA" sz="2400" dirty="0"/>
            </a:br>
            <a:r>
              <a:rPr lang="en-CA" sz="2400" u="sng" dirty="0"/>
              <a:t>issue stage</a:t>
            </a:r>
            <a:r>
              <a:rPr lang="en-CA" sz="2400" dirty="0"/>
              <a:t> of pipeline </a:t>
            </a:r>
          </a:p>
          <a:p>
            <a:pPr lvl="1" eaLnBrk="1" hangingPunct="1"/>
            <a:r>
              <a:rPr lang="en-CA" sz="2000" dirty="0"/>
              <a:t>This includes loads and stores that access memory.  </a:t>
            </a:r>
          </a:p>
          <a:p>
            <a:pPr lvl="1" eaLnBrk="1" hangingPunct="1"/>
            <a:r>
              <a:rPr lang="en-CA" sz="2000" dirty="0"/>
              <a:t>Except for </a:t>
            </a:r>
            <a:r>
              <a:rPr lang="en-CA" sz="2000" u="sng" dirty="0"/>
              <a:t>atomics</a:t>
            </a:r>
            <a:r>
              <a:rPr lang="en-CA" sz="2000" dirty="0"/>
              <a:t>: We simulate them functionally once atomic operation exits the memory partition in timing model.</a:t>
            </a:r>
          </a:p>
          <a:p>
            <a:pPr lvl="2" eaLnBrk="1" hangingPunct="1"/>
            <a:r>
              <a:rPr lang="en-CA" sz="1600" dirty="0" err="1"/>
              <a:t>atom_impl</a:t>
            </a:r>
            <a:r>
              <a:rPr lang="en-CA" sz="1600" dirty="0"/>
              <a:t>() calculates effective memory address and setups callback function</a:t>
            </a:r>
          </a:p>
          <a:p>
            <a:pPr eaLnBrk="1" hangingPunct="1"/>
            <a:r>
              <a:rPr lang="en-CA" sz="2400" dirty="0"/>
              <a:t>Most CUDA code avoids intra-kernel communication through global memory </a:t>
            </a:r>
          </a:p>
          <a:p>
            <a:pPr lvl="1" eaLnBrk="1" hangingPunct="1"/>
            <a:r>
              <a:rPr lang="en-CA" sz="2000" dirty="0"/>
              <a:t>Relaxed memory ordering</a:t>
            </a:r>
          </a:p>
        </p:txBody>
      </p:sp>
      <p:sp>
        <p:nvSpPr>
          <p:cNvPr id="8" name="Slide Number Placeholder 7"/>
          <p:cNvSpPr>
            <a:spLocks noGrp="1"/>
          </p:cNvSpPr>
          <p:nvPr>
            <p:ph type="sldNum" sz="quarter" idx="12"/>
          </p:nvPr>
        </p:nvSpPr>
        <p:spPr/>
        <p:txBody>
          <a:bodyPr/>
          <a:lstStyle/>
          <a:p>
            <a:pPr>
              <a:defRPr/>
            </a:pPr>
            <a:r>
              <a:rPr lang="en-US"/>
              <a:t>5a &amp; b.</a:t>
            </a:r>
            <a:fld id="{0D578D01-9146-4CD7-BED0-D052C5B38378}" type="slidenum">
              <a:rPr lang="en-US" smtClean="0"/>
              <a:pPr>
                <a:defRPr/>
              </a:pPr>
              <a:t>49</a:t>
            </a:fld>
            <a:endParaRPr lang="en-US" dirty="0"/>
          </a:p>
        </p:txBody>
      </p:sp>
    </p:spTree>
    <p:extLst>
      <p:ext uri="{BB962C8B-B14F-4D97-AF65-F5344CB8AC3E}">
        <p14:creationId xmlns:p14="http://schemas.microsoft.com/office/powerpoint/2010/main" val="1986023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
          <p:cNvSpPr>
            <a:spLocks noGrp="1" noChangeArrowheads="1"/>
          </p:cNvSpPr>
          <p:nvPr>
            <p:ph type="title"/>
          </p:nvPr>
        </p:nvSpPr>
        <p:spPr>
          <a:xfrm>
            <a:off x="0" y="228600"/>
            <a:ext cx="9136060" cy="762000"/>
          </a:xfrm>
        </p:spPr>
        <p:txBody>
          <a:bodyPr lIns="63360" tIns="25560" rIns="63360" bIns="25560" anchor="t">
            <a:norm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Key to easy simulation: ISA boundary</a:t>
            </a:r>
            <a:endParaRPr lang="en-GB" sz="2000" dirty="0">
              <a:solidFill>
                <a:srgbClr val="808080"/>
              </a:solidFill>
            </a:endParaRPr>
          </a:p>
        </p:txBody>
      </p:sp>
      <p:sp>
        <p:nvSpPr>
          <p:cNvPr id="28677" name="Rectangle 2"/>
          <p:cNvSpPr>
            <a:spLocks noChangeArrowheads="1"/>
          </p:cNvSpPr>
          <p:nvPr/>
        </p:nvSpPr>
        <p:spPr bwMode="auto">
          <a:xfrm>
            <a:off x="2978150" y="1158875"/>
            <a:ext cx="1954213" cy="423863"/>
          </a:xfrm>
          <a:prstGeom prst="rect">
            <a:avLst/>
          </a:prstGeom>
          <a:noFill/>
          <a:ln w="9525">
            <a:noFill/>
            <a:round/>
            <a:headEnd/>
            <a:tailEnd/>
          </a:ln>
        </p:spPr>
        <p:txBody>
          <a:bodyPr wrap="none" lIns="63360" tIns="25560" rIns="63360" bIns="25560">
            <a:prstTxWarp prst="textNoShape">
              <a:avLst/>
            </a:prstTxWarp>
            <a:spAutoFit/>
          </a:bodyPr>
          <a:lstStyle/>
          <a:p>
            <a:pPr>
              <a:lnSpc>
                <a:spcPct val="102000"/>
              </a:lnSpc>
              <a:buClr>
                <a:srgbClr val="009999"/>
              </a:buClr>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a:solidFill>
                  <a:srgbClr val="009999"/>
                </a:solidFill>
                <a:latin typeface="Arial" pitchFamily="-106" charset="-52"/>
              </a:rPr>
              <a:t>Applications</a:t>
            </a:r>
          </a:p>
        </p:txBody>
      </p:sp>
      <p:grpSp>
        <p:nvGrpSpPr>
          <p:cNvPr id="2" name="Group 3"/>
          <p:cNvGrpSpPr>
            <a:grpSpLocks/>
          </p:cNvGrpSpPr>
          <p:nvPr/>
        </p:nvGrpSpPr>
        <p:grpSpPr bwMode="auto">
          <a:xfrm>
            <a:off x="2216150" y="2624138"/>
            <a:ext cx="6113464" cy="530225"/>
            <a:chOff x="1396" y="1653"/>
            <a:chExt cx="3851" cy="334"/>
          </a:xfrm>
        </p:grpSpPr>
        <p:sp>
          <p:nvSpPr>
            <p:cNvPr id="28706" name="Rectangle 4"/>
            <p:cNvSpPr>
              <a:spLocks noChangeArrowheads="1"/>
            </p:cNvSpPr>
            <p:nvPr/>
          </p:nvSpPr>
          <p:spPr bwMode="auto">
            <a:xfrm>
              <a:off x="1396" y="1753"/>
              <a:ext cx="2472" cy="88"/>
            </a:xfrm>
            <a:prstGeom prst="rect">
              <a:avLst/>
            </a:prstGeom>
            <a:blipFill dpi="0" rotWithShape="0">
              <a:blip r:embed="rId3"/>
              <a:srcRect/>
              <a:tile tx="0" ty="0" sx="100000" sy="100000" flip="none" algn="tl"/>
            </a:blipFill>
            <a:ln w="12600">
              <a:solidFill>
                <a:srgbClr val="000000"/>
              </a:solidFill>
              <a:miter lim="800000"/>
              <a:headEnd/>
              <a:tailEnd/>
            </a:ln>
          </p:spPr>
          <p:txBody>
            <a:bodyPr wrap="none" anchor="ctr">
              <a:prstTxWarp prst="textNoShape">
                <a:avLst/>
              </a:prstTxWarp>
            </a:bodyPr>
            <a:lstStyle/>
            <a:p>
              <a:endParaRPr lang="en-US"/>
            </a:p>
          </p:txBody>
        </p:sp>
        <p:sp>
          <p:nvSpPr>
            <p:cNvPr id="28707" name="Rectangle 5"/>
            <p:cNvSpPr>
              <a:spLocks noChangeArrowheads="1"/>
            </p:cNvSpPr>
            <p:nvPr/>
          </p:nvSpPr>
          <p:spPr bwMode="auto">
            <a:xfrm>
              <a:off x="3895" y="1653"/>
              <a:ext cx="1352" cy="334"/>
            </a:xfrm>
            <a:prstGeom prst="rect">
              <a:avLst/>
            </a:prstGeom>
            <a:noFill/>
            <a:ln w="9525">
              <a:noFill/>
              <a:round/>
              <a:headEnd/>
              <a:tailEnd/>
            </a:ln>
          </p:spPr>
          <p:txBody>
            <a:bodyPr wrap="none" lIns="63360" tIns="25560" rIns="63360" bIns="25560">
              <a:prstTxWarp prst="textNoShape">
                <a:avLst/>
              </a:prstTxWarp>
              <a:spAutoFit/>
            </a:bodyPr>
            <a:lstStyle/>
            <a:p>
              <a:pPr>
                <a:lnSpc>
                  <a:spcPct val="85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0000"/>
                  </a:solidFill>
                  <a:latin typeface="Arial" pitchFamily="-106" charset="-52"/>
                </a:rPr>
                <a:t>Instruction Set</a:t>
              </a:r>
            </a:p>
            <a:p>
              <a:pPr>
                <a:lnSpc>
                  <a:spcPct val="85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0000"/>
                  </a:solidFill>
                  <a:latin typeface="Arial" pitchFamily="-106" charset="-52"/>
                </a:rPr>
                <a:t> Architecture (ISA)</a:t>
              </a:r>
            </a:p>
          </p:txBody>
        </p:sp>
      </p:grpSp>
      <p:grpSp>
        <p:nvGrpSpPr>
          <p:cNvPr id="3" name="Group 6"/>
          <p:cNvGrpSpPr>
            <a:grpSpLocks/>
          </p:cNvGrpSpPr>
          <p:nvPr/>
        </p:nvGrpSpPr>
        <p:grpSpPr bwMode="auto">
          <a:xfrm>
            <a:off x="2714625" y="1720850"/>
            <a:ext cx="2832100" cy="1066800"/>
            <a:chOff x="1710" y="1084"/>
            <a:chExt cx="1784" cy="672"/>
          </a:xfrm>
        </p:grpSpPr>
        <p:sp>
          <p:nvSpPr>
            <p:cNvPr id="28697" name="Rectangle 7"/>
            <p:cNvSpPr>
              <a:spLocks noChangeArrowheads="1"/>
            </p:cNvSpPr>
            <p:nvPr/>
          </p:nvSpPr>
          <p:spPr bwMode="auto">
            <a:xfrm>
              <a:off x="1839" y="1517"/>
              <a:ext cx="704" cy="208"/>
            </a:xfrm>
            <a:prstGeom prst="rect">
              <a:avLst/>
            </a:prstGeom>
            <a:noFill/>
            <a:ln w="9525">
              <a:noFill/>
              <a:round/>
              <a:headEnd/>
              <a:tailEnd/>
            </a:ln>
          </p:spPr>
          <p:txBody>
            <a:bodyPr wrap="none" lIns="63360" tIns="25560" rIns="63360" bIns="25560">
              <a:prstTxWarp prst="textNoShape">
                <a:avLst/>
              </a:prstTxWarp>
              <a:spAutoFit/>
            </a:bodyPr>
            <a:lstStyle/>
            <a:p>
              <a:pPr>
                <a:lnSpc>
                  <a:spcPct val="102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pitchFamily="-106" charset="-52"/>
                </a:rPr>
                <a:t>Compiler</a:t>
              </a:r>
            </a:p>
          </p:txBody>
        </p:sp>
        <p:sp>
          <p:nvSpPr>
            <p:cNvPr id="28698" name="Rectangle 8"/>
            <p:cNvSpPr>
              <a:spLocks noChangeArrowheads="1"/>
            </p:cNvSpPr>
            <p:nvPr/>
          </p:nvSpPr>
          <p:spPr bwMode="auto">
            <a:xfrm>
              <a:off x="1710" y="1371"/>
              <a:ext cx="814" cy="366"/>
            </a:xfrm>
            <a:prstGeom prst="rect">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28699" name="Rectangle 9"/>
            <p:cNvSpPr>
              <a:spLocks noChangeArrowheads="1"/>
            </p:cNvSpPr>
            <p:nvPr/>
          </p:nvSpPr>
          <p:spPr bwMode="auto">
            <a:xfrm>
              <a:off x="2544" y="1103"/>
              <a:ext cx="760" cy="208"/>
            </a:xfrm>
            <a:prstGeom prst="rect">
              <a:avLst/>
            </a:prstGeom>
            <a:noFill/>
            <a:ln w="9525">
              <a:noFill/>
              <a:round/>
              <a:headEnd/>
              <a:tailEnd/>
            </a:ln>
          </p:spPr>
          <p:txBody>
            <a:bodyPr wrap="none" lIns="63360" tIns="25560" rIns="63360" bIns="25560">
              <a:prstTxWarp prst="textNoShape">
                <a:avLst/>
              </a:prstTxWarp>
              <a:spAutoFit/>
            </a:bodyPr>
            <a:lstStyle/>
            <a:p>
              <a:pPr>
                <a:lnSpc>
                  <a:spcPct val="102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pitchFamily="-106" charset="-52"/>
                </a:rPr>
                <a:t>Operating</a:t>
              </a:r>
            </a:p>
          </p:txBody>
        </p:sp>
        <p:sp>
          <p:nvSpPr>
            <p:cNvPr id="28700" name="Rectangle 10"/>
            <p:cNvSpPr>
              <a:spLocks noChangeArrowheads="1"/>
            </p:cNvSpPr>
            <p:nvPr/>
          </p:nvSpPr>
          <p:spPr bwMode="auto">
            <a:xfrm>
              <a:off x="2721" y="1263"/>
              <a:ext cx="592" cy="208"/>
            </a:xfrm>
            <a:prstGeom prst="rect">
              <a:avLst/>
            </a:prstGeom>
            <a:noFill/>
            <a:ln w="9525">
              <a:noFill/>
              <a:round/>
              <a:headEnd/>
              <a:tailEnd/>
            </a:ln>
          </p:spPr>
          <p:txBody>
            <a:bodyPr wrap="none" lIns="63360" tIns="25560" rIns="63360" bIns="25560">
              <a:prstTxWarp prst="textNoShape">
                <a:avLst/>
              </a:prstTxWarp>
              <a:spAutoFit/>
            </a:bodyPr>
            <a:lstStyle/>
            <a:p>
              <a:pPr>
                <a:lnSpc>
                  <a:spcPct val="102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pitchFamily="-106" charset="-52"/>
                </a:rPr>
                <a:t>System</a:t>
              </a:r>
            </a:p>
          </p:txBody>
        </p:sp>
        <p:sp>
          <p:nvSpPr>
            <p:cNvPr id="28701" name="Line 11"/>
            <p:cNvSpPr>
              <a:spLocks noChangeShapeType="1"/>
            </p:cNvSpPr>
            <p:nvPr/>
          </p:nvSpPr>
          <p:spPr bwMode="auto">
            <a:xfrm flipV="1">
              <a:off x="2208" y="1092"/>
              <a:ext cx="1" cy="267"/>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28702" name="Line 12"/>
            <p:cNvSpPr>
              <a:spLocks noChangeShapeType="1"/>
            </p:cNvSpPr>
            <p:nvPr/>
          </p:nvSpPr>
          <p:spPr bwMode="auto">
            <a:xfrm>
              <a:off x="2208" y="1093"/>
              <a:ext cx="1276" cy="1"/>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28703" name="Line 13"/>
            <p:cNvSpPr>
              <a:spLocks noChangeShapeType="1"/>
            </p:cNvSpPr>
            <p:nvPr/>
          </p:nvSpPr>
          <p:spPr bwMode="auto">
            <a:xfrm>
              <a:off x="3493" y="1084"/>
              <a:ext cx="1" cy="672"/>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28704" name="Rectangle 14"/>
            <p:cNvSpPr>
              <a:spLocks noChangeArrowheads="1"/>
            </p:cNvSpPr>
            <p:nvPr/>
          </p:nvSpPr>
          <p:spPr bwMode="auto">
            <a:xfrm>
              <a:off x="2704" y="1517"/>
              <a:ext cx="720" cy="208"/>
            </a:xfrm>
            <a:prstGeom prst="rect">
              <a:avLst/>
            </a:prstGeom>
            <a:noFill/>
            <a:ln w="9525">
              <a:noFill/>
              <a:round/>
              <a:headEnd/>
              <a:tailEnd/>
            </a:ln>
          </p:spPr>
          <p:txBody>
            <a:bodyPr wrap="none" lIns="63360" tIns="25560" rIns="63360" bIns="25560">
              <a:prstTxWarp prst="textNoShape">
                <a:avLst/>
              </a:prstTxWarp>
              <a:spAutoFit/>
            </a:bodyPr>
            <a:lstStyle/>
            <a:p>
              <a:pPr>
                <a:lnSpc>
                  <a:spcPct val="102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pitchFamily="-106" charset="-52"/>
                </a:rPr>
                <a:t>Firmware</a:t>
              </a:r>
            </a:p>
          </p:txBody>
        </p:sp>
        <p:sp>
          <p:nvSpPr>
            <p:cNvPr id="28705" name="Rectangle 15"/>
            <p:cNvSpPr>
              <a:spLocks noChangeArrowheads="1"/>
            </p:cNvSpPr>
            <p:nvPr/>
          </p:nvSpPr>
          <p:spPr bwMode="auto">
            <a:xfrm>
              <a:off x="2676" y="1529"/>
              <a:ext cx="712" cy="208"/>
            </a:xfrm>
            <a:prstGeom prst="rect">
              <a:avLst/>
            </a:prstGeom>
            <a:noFill/>
            <a:ln w="12600">
              <a:solidFill>
                <a:srgbClr val="000000"/>
              </a:solidFill>
              <a:miter lim="800000"/>
              <a:headEnd/>
              <a:tailEnd/>
            </a:ln>
          </p:spPr>
          <p:txBody>
            <a:bodyPr wrap="none" anchor="ctr">
              <a:prstTxWarp prst="textNoShape">
                <a:avLst/>
              </a:prstTxWarp>
            </a:bodyPr>
            <a:lstStyle/>
            <a:p>
              <a:endParaRPr lang="en-US"/>
            </a:p>
          </p:txBody>
        </p:sp>
      </p:grpSp>
      <p:sp>
        <p:nvSpPr>
          <p:cNvPr id="9232" name="Rectangle 16"/>
          <p:cNvSpPr>
            <a:spLocks noGrp="1" noChangeArrowheads="1"/>
          </p:cNvSpPr>
          <p:nvPr>
            <p:ph type="body" idx="1"/>
          </p:nvPr>
        </p:nvSpPr>
        <p:spPr>
          <a:xfrm>
            <a:off x="2133600" y="5334000"/>
            <a:ext cx="4724400" cy="823912"/>
          </a:xfrm>
          <a:solidFill>
            <a:schemeClr val="accent6">
              <a:lumMod val="20000"/>
              <a:lumOff val="80000"/>
            </a:schemeClr>
          </a:solidFill>
        </p:spPr>
        <p:txBody>
          <a:bodyPr lIns="63360" tIns="25560" rIns="63360" bIns="25560">
            <a:normAutofit lnSpcReduction="10000"/>
          </a:bodyPr>
          <a:lstStyle/>
          <a:p>
            <a:pPr marL="201613" indent="-201613" eaLnBrk="1" hangingPunct="1">
              <a:lnSpc>
                <a:spcPct val="80000"/>
              </a:lnSpc>
              <a:spcBef>
                <a:spcPts val="450"/>
              </a:spcBef>
              <a:tabLst>
                <a:tab pos="771525" algn="l"/>
                <a:tab pos="1685925" algn="l"/>
                <a:tab pos="2600325" algn="l"/>
                <a:tab pos="3514725" algn="l"/>
                <a:tab pos="4429125" algn="l"/>
                <a:tab pos="5343525" algn="l"/>
                <a:tab pos="6257925" algn="l"/>
                <a:tab pos="7172325" algn="l"/>
                <a:tab pos="8086725" algn="l"/>
                <a:tab pos="9001125" algn="l"/>
                <a:tab pos="9915525" algn="l"/>
              </a:tabLst>
            </a:pPr>
            <a:r>
              <a:rPr lang="en-GB" sz="1800" dirty="0"/>
              <a:t>Coordination of many </a:t>
            </a:r>
            <a:r>
              <a:rPr lang="en-GB" sz="1800" i="1" dirty="0"/>
              <a:t>levels of abstraction</a:t>
            </a:r>
          </a:p>
          <a:p>
            <a:pPr marL="201613" indent="-201613" eaLnBrk="1" hangingPunct="1">
              <a:lnSpc>
                <a:spcPct val="80000"/>
              </a:lnSpc>
              <a:spcBef>
                <a:spcPts val="450"/>
              </a:spcBef>
              <a:tabLst>
                <a:tab pos="771525" algn="l"/>
                <a:tab pos="1685925" algn="l"/>
                <a:tab pos="2600325" algn="l"/>
                <a:tab pos="3514725" algn="l"/>
                <a:tab pos="4429125" algn="l"/>
                <a:tab pos="5343525" algn="l"/>
                <a:tab pos="6257925" algn="l"/>
                <a:tab pos="7172325" algn="l"/>
                <a:tab pos="8086725" algn="l"/>
                <a:tab pos="9001125" algn="l"/>
                <a:tab pos="9915525" algn="l"/>
              </a:tabLst>
            </a:pPr>
            <a:r>
              <a:rPr lang="en-GB" sz="1800" dirty="0"/>
              <a:t>Under a rapidly changing set of forces</a:t>
            </a:r>
          </a:p>
          <a:p>
            <a:pPr marL="201613" indent="-201613" eaLnBrk="1" hangingPunct="1">
              <a:lnSpc>
                <a:spcPct val="80000"/>
              </a:lnSpc>
              <a:spcBef>
                <a:spcPts val="450"/>
              </a:spcBef>
              <a:tabLst>
                <a:tab pos="771525" algn="l"/>
                <a:tab pos="1685925" algn="l"/>
                <a:tab pos="2600325" algn="l"/>
                <a:tab pos="3514725" algn="l"/>
                <a:tab pos="4429125" algn="l"/>
                <a:tab pos="5343525" algn="l"/>
                <a:tab pos="6257925" algn="l"/>
                <a:tab pos="7172325" algn="l"/>
                <a:tab pos="8086725" algn="l"/>
                <a:tab pos="9001125" algn="l"/>
                <a:tab pos="9915525" algn="l"/>
              </a:tabLst>
            </a:pPr>
            <a:r>
              <a:rPr lang="en-GB" sz="1800" dirty="0"/>
              <a:t>Design, Measurement, </a:t>
            </a:r>
            <a:r>
              <a:rPr lang="en-GB" sz="1800" i="1" dirty="0"/>
              <a:t>and</a:t>
            </a:r>
            <a:r>
              <a:rPr lang="en-GB" sz="1800" dirty="0"/>
              <a:t>   Evaluation</a:t>
            </a:r>
          </a:p>
        </p:txBody>
      </p:sp>
      <p:grpSp>
        <p:nvGrpSpPr>
          <p:cNvPr id="4" name="Group 17"/>
          <p:cNvGrpSpPr>
            <a:grpSpLocks/>
          </p:cNvGrpSpPr>
          <p:nvPr/>
        </p:nvGrpSpPr>
        <p:grpSpPr bwMode="auto">
          <a:xfrm>
            <a:off x="2482850" y="2941638"/>
            <a:ext cx="3130550" cy="1735137"/>
            <a:chOff x="1564" y="1853"/>
            <a:chExt cx="1972" cy="1093"/>
          </a:xfrm>
        </p:grpSpPr>
        <p:sp>
          <p:nvSpPr>
            <p:cNvPr id="28684" name="Rectangle 18"/>
            <p:cNvSpPr>
              <a:spLocks noChangeArrowheads="1"/>
            </p:cNvSpPr>
            <p:nvPr/>
          </p:nvSpPr>
          <p:spPr bwMode="auto">
            <a:xfrm>
              <a:off x="2728" y="1869"/>
              <a:ext cx="808" cy="208"/>
            </a:xfrm>
            <a:prstGeom prst="rect">
              <a:avLst/>
            </a:prstGeom>
            <a:noFill/>
            <a:ln w="9525">
              <a:noFill/>
              <a:round/>
              <a:headEnd/>
              <a:tailEnd/>
            </a:ln>
          </p:spPr>
          <p:txBody>
            <a:bodyPr wrap="none" lIns="63360" tIns="25560" rIns="63360" bIns="25560">
              <a:prstTxWarp prst="textNoShape">
                <a:avLst/>
              </a:prstTxWarp>
              <a:spAutoFit/>
            </a:bodyPr>
            <a:lstStyle/>
            <a:p>
              <a:pPr>
                <a:lnSpc>
                  <a:spcPct val="102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pitchFamily="-106" charset="-52"/>
                </a:rPr>
                <a:t>I/O system</a:t>
              </a:r>
            </a:p>
          </p:txBody>
        </p:sp>
        <p:sp>
          <p:nvSpPr>
            <p:cNvPr id="28685" name="Rectangle 19"/>
            <p:cNvSpPr>
              <a:spLocks noChangeArrowheads="1"/>
            </p:cNvSpPr>
            <p:nvPr/>
          </p:nvSpPr>
          <p:spPr bwMode="auto">
            <a:xfrm>
              <a:off x="1832" y="2757"/>
              <a:ext cx="16" cy="176"/>
            </a:xfrm>
            <a:prstGeom prst="rect">
              <a:avLst/>
            </a:prstGeom>
            <a:noFill/>
            <a:ln w="9525">
              <a:noFill/>
              <a:round/>
              <a:headEnd/>
              <a:tailEnd/>
            </a:ln>
          </p:spPr>
          <p:txBody>
            <a:bodyPr wrap="none" anchor="ctr">
              <a:prstTxWarp prst="textNoShape">
                <a:avLst/>
              </a:prstTxWarp>
            </a:bodyPr>
            <a:lstStyle/>
            <a:p>
              <a:endParaRPr lang="en-US"/>
            </a:p>
          </p:txBody>
        </p:sp>
        <p:sp>
          <p:nvSpPr>
            <p:cNvPr id="28686" name="Rectangle 20"/>
            <p:cNvSpPr>
              <a:spLocks noChangeArrowheads="1"/>
            </p:cNvSpPr>
            <p:nvPr/>
          </p:nvSpPr>
          <p:spPr bwMode="auto">
            <a:xfrm>
              <a:off x="1584" y="1869"/>
              <a:ext cx="1096" cy="208"/>
            </a:xfrm>
            <a:prstGeom prst="rect">
              <a:avLst/>
            </a:prstGeom>
            <a:noFill/>
            <a:ln w="9525">
              <a:noFill/>
              <a:round/>
              <a:headEnd/>
              <a:tailEnd/>
            </a:ln>
          </p:spPr>
          <p:txBody>
            <a:bodyPr wrap="none" lIns="63360" tIns="25560" rIns="63360" bIns="25560">
              <a:prstTxWarp prst="textNoShape">
                <a:avLst/>
              </a:prstTxWarp>
              <a:spAutoFit/>
            </a:bodyPr>
            <a:lstStyle/>
            <a:p>
              <a:pPr>
                <a:lnSpc>
                  <a:spcPct val="102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pitchFamily="-106" charset="-52"/>
                </a:rPr>
                <a:t>Instr. Set Proc.</a:t>
              </a:r>
            </a:p>
          </p:txBody>
        </p:sp>
        <p:sp>
          <p:nvSpPr>
            <p:cNvPr id="28687" name="Rectangle 21"/>
            <p:cNvSpPr>
              <a:spLocks noChangeArrowheads="1"/>
            </p:cNvSpPr>
            <p:nvPr/>
          </p:nvSpPr>
          <p:spPr bwMode="auto">
            <a:xfrm>
              <a:off x="1564" y="1857"/>
              <a:ext cx="1960" cy="240"/>
            </a:xfrm>
            <a:prstGeom prst="rect">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28688" name="Line 22"/>
            <p:cNvSpPr>
              <a:spLocks noChangeShapeType="1"/>
            </p:cNvSpPr>
            <p:nvPr/>
          </p:nvSpPr>
          <p:spPr bwMode="auto">
            <a:xfrm>
              <a:off x="2712" y="1853"/>
              <a:ext cx="1" cy="264"/>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28689" name="Rectangle 23"/>
            <p:cNvSpPr>
              <a:spLocks noChangeArrowheads="1"/>
            </p:cNvSpPr>
            <p:nvPr/>
          </p:nvSpPr>
          <p:spPr bwMode="auto">
            <a:xfrm>
              <a:off x="2034" y="2411"/>
              <a:ext cx="1040" cy="208"/>
            </a:xfrm>
            <a:prstGeom prst="rect">
              <a:avLst/>
            </a:prstGeom>
            <a:noFill/>
            <a:ln w="9525">
              <a:noFill/>
              <a:round/>
              <a:headEnd/>
              <a:tailEnd/>
            </a:ln>
          </p:spPr>
          <p:txBody>
            <a:bodyPr wrap="none" lIns="63360" tIns="25560" rIns="63360" bIns="25560">
              <a:prstTxWarp prst="textNoShape">
                <a:avLst/>
              </a:prstTxWarp>
              <a:spAutoFit/>
            </a:bodyPr>
            <a:lstStyle/>
            <a:p>
              <a:pPr>
                <a:lnSpc>
                  <a:spcPct val="102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0000"/>
                  </a:solidFill>
                  <a:latin typeface="Arial" pitchFamily="-106" charset="-52"/>
                </a:rPr>
                <a:t>Digital Design</a:t>
              </a:r>
            </a:p>
          </p:txBody>
        </p:sp>
        <p:sp>
          <p:nvSpPr>
            <p:cNvPr id="28690" name="Rectangle 24"/>
            <p:cNvSpPr>
              <a:spLocks noChangeArrowheads="1"/>
            </p:cNvSpPr>
            <p:nvPr/>
          </p:nvSpPr>
          <p:spPr bwMode="auto">
            <a:xfrm>
              <a:off x="1743" y="2391"/>
              <a:ext cx="1672" cy="216"/>
            </a:xfrm>
            <a:prstGeom prst="rect">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28691" name="Rectangle 25"/>
            <p:cNvSpPr>
              <a:spLocks noChangeArrowheads="1"/>
            </p:cNvSpPr>
            <p:nvPr/>
          </p:nvSpPr>
          <p:spPr bwMode="auto">
            <a:xfrm>
              <a:off x="2023" y="2581"/>
              <a:ext cx="1056" cy="210"/>
            </a:xfrm>
            <a:prstGeom prst="rect">
              <a:avLst/>
            </a:prstGeom>
            <a:noFill/>
            <a:ln w="9525">
              <a:noFill/>
              <a:round/>
              <a:headEnd/>
              <a:tailEnd/>
            </a:ln>
          </p:spPr>
          <p:txBody>
            <a:bodyPr wrap="square" lIns="63360" tIns="25560" rIns="63360" bIns="25560">
              <a:prstTxWarp prst="textNoShape">
                <a:avLst/>
              </a:prstTxWarp>
              <a:spAutoFit/>
            </a:bodyPr>
            <a:lstStyle/>
            <a:p>
              <a:pPr>
                <a:lnSpc>
                  <a:spcPct val="102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0000"/>
                  </a:solidFill>
                  <a:latin typeface="Arial" pitchFamily="-106" charset="-52"/>
                </a:rPr>
                <a:t>Circuit Design</a:t>
              </a:r>
            </a:p>
          </p:txBody>
        </p:sp>
        <p:sp>
          <p:nvSpPr>
            <p:cNvPr id="28692" name="Rectangle 26"/>
            <p:cNvSpPr>
              <a:spLocks noChangeArrowheads="1"/>
            </p:cNvSpPr>
            <p:nvPr/>
          </p:nvSpPr>
          <p:spPr bwMode="auto">
            <a:xfrm>
              <a:off x="1812" y="2605"/>
              <a:ext cx="1416" cy="164"/>
            </a:xfrm>
            <a:prstGeom prst="rect">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28693" name="Rectangle 27"/>
            <p:cNvSpPr>
              <a:spLocks noChangeArrowheads="1"/>
            </p:cNvSpPr>
            <p:nvPr/>
          </p:nvSpPr>
          <p:spPr bwMode="auto">
            <a:xfrm>
              <a:off x="1814" y="2135"/>
              <a:ext cx="1362" cy="229"/>
            </a:xfrm>
            <a:prstGeom prst="rect">
              <a:avLst/>
            </a:prstGeom>
            <a:noFill/>
            <a:ln w="9525">
              <a:noFill/>
              <a:round/>
              <a:headEnd/>
              <a:tailEnd/>
            </a:ln>
          </p:spPr>
          <p:txBody>
            <a:bodyPr wrap="none" lIns="90360" tIns="44280" rIns="90360" bIns="44280">
              <a:prstTxWarp prst="textNoShape">
                <a:avLst/>
              </a:prstTxWarp>
              <a:spAutoFit/>
            </a:bodyPr>
            <a:lstStyle/>
            <a:p>
              <a:pPr>
                <a:lnSpc>
                  <a:spcPct val="100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err="1">
                  <a:solidFill>
                    <a:srgbClr val="000000"/>
                  </a:solidFill>
                  <a:latin typeface="Arial" pitchFamily="-106" charset="-52"/>
                </a:rPr>
                <a:t>Microarchitecture</a:t>
              </a:r>
              <a:r>
                <a:rPr lang="en-GB" sz="1800" b="1" dirty="0">
                  <a:solidFill>
                    <a:srgbClr val="000000"/>
                  </a:solidFill>
                  <a:latin typeface="Arial" pitchFamily="-106" charset="-52"/>
                </a:rPr>
                <a:t> </a:t>
              </a:r>
            </a:p>
          </p:txBody>
        </p:sp>
        <p:sp>
          <p:nvSpPr>
            <p:cNvPr id="28694" name="Rectangle 28"/>
            <p:cNvSpPr>
              <a:spLocks noChangeArrowheads="1"/>
            </p:cNvSpPr>
            <p:nvPr/>
          </p:nvSpPr>
          <p:spPr bwMode="auto">
            <a:xfrm>
              <a:off x="1636" y="2105"/>
              <a:ext cx="1816" cy="280"/>
            </a:xfrm>
            <a:prstGeom prst="rect">
              <a:avLst/>
            </a:prstGeom>
            <a:noFill/>
            <a:ln w="12600">
              <a:solidFill>
                <a:srgbClr val="000000"/>
              </a:solidFill>
              <a:miter lim="800000"/>
              <a:headEnd/>
              <a:tailEnd/>
            </a:ln>
          </p:spPr>
          <p:txBody>
            <a:bodyPr wrap="none" anchor="ctr">
              <a:prstTxWarp prst="textNoShape">
                <a:avLst/>
              </a:prstTxWarp>
            </a:bodyPr>
            <a:lstStyle/>
            <a:p>
              <a:endParaRPr lang="en-US"/>
            </a:p>
          </p:txBody>
        </p:sp>
        <p:sp>
          <p:nvSpPr>
            <p:cNvPr id="28695" name="Rectangle 29"/>
            <p:cNvSpPr>
              <a:spLocks noChangeArrowheads="1"/>
            </p:cNvSpPr>
            <p:nvPr/>
          </p:nvSpPr>
          <p:spPr bwMode="auto">
            <a:xfrm>
              <a:off x="2078" y="2736"/>
              <a:ext cx="889" cy="210"/>
            </a:xfrm>
            <a:prstGeom prst="rect">
              <a:avLst/>
            </a:prstGeom>
            <a:noFill/>
            <a:ln w="9525">
              <a:noFill/>
              <a:round/>
              <a:headEnd/>
              <a:tailEnd/>
            </a:ln>
          </p:spPr>
          <p:txBody>
            <a:bodyPr wrap="none" lIns="90360" tIns="44280" rIns="90360" bIns="44280">
              <a:prstTxWarp prst="textNoShape">
                <a:avLst/>
              </a:prstTxWarp>
              <a:spAutoFit/>
            </a:bodyPr>
            <a:lstStyle/>
            <a:p>
              <a:pPr>
                <a:lnSpc>
                  <a:spcPct val="100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0000"/>
                  </a:solidFill>
                  <a:latin typeface="Arial" pitchFamily="-106" charset="-52"/>
                </a:rPr>
                <a:t>Layout &amp; fab</a:t>
              </a:r>
            </a:p>
          </p:txBody>
        </p:sp>
        <p:sp>
          <p:nvSpPr>
            <p:cNvPr id="28696" name="Rectangle 30"/>
            <p:cNvSpPr>
              <a:spLocks noChangeArrowheads="1"/>
            </p:cNvSpPr>
            <p:nvPr/>
          </p:nvSpPr>
          <p:spPr bwMode="auto">
            <a:xfrm>
              <a:off x="1876" y="2777"/>
              <a:ext cx="1288" cy="136"/>
            </a:xfrm>
            <a:prstGeom prst="rect">
              <a:avLst/>
            </a:prstGeom>
            <a:noFill/>
            <a:ln w="12600">
              <a:solidFill>
                <a:srgbClr val="000000"/>
              </a:solidFill>
              <a:miter lim="800000"/>
              <a:headEnd/>
              <a:tailEnd/>
            </a:ln>
          </p:spPr>
          <p:txBody>
            <a:bodyPr wrap="none" anchor="ctr">
              <a:prstTxWarp prst="textNoShape">
                <a:avLst/>
              </a:prstTxWarp>
            </a:bodyPr>
            <a:lstStyle/>
            <a:p>
              <a:endParaRPr lang="en-US"/>
            </a:p>
          </p:txBody>
        </p:sp>
      </p:grpSp>
      <p:sp>
        <p:nvSpPr>
          <p:cNvPr id="28682" name="Text Box 31"/>
          <p:cNvSpPr txBox="1">
            <a:spLocks noChangeArrowheads="1"/>
          </p:cNvSpPr>
          <p:nvPr/>
        </p:nvSpPr>
        <p:spPr bwMode="auto">
          <a:xfrm>
            <a:off x="2563813" y="4689475"/>
            <a:ext cx="2898775" cy="366713"/>
          </a:xfrm>
          <a:prstGeom prst="rect">
            <a:avLst/>
          </a:prstGeom>
          <a:noFill/>
          <a:ln w="9525">
            <a:noFill/>
            <a:round/>
            <a:headEnd/>
            <a:tailEnd/>
          </a:ln>
        </p:spPr>
        <p:txBody>
          <a:bodyPr wrap="none" lIns="90000" tIns="46800" rIns="90000" bIns="46800">
            <a:prstTxWarp prst="textNoShape">
              <a:avLst/>
            </a:prstTxWarp>
            <a:spAutoFit/>
          </a:bodyPr>
          <a:lstStyle/>
          <a:p>
            <a:pPr>
              <a:lnSpc>
                <a:spcPct val="100000"/>
              </a:lnSpc>
              <a:spcBef>
                <a:spcPts val="1125"/>
              </a:spcBef>
              <a:buClr>
                <a:srgbClr val="009999"/>
              </a:buClr>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a:solidFill>
                  <a:srgbClr val="009999"/>
                </a:solidFill>
                <a:latin typeface="Arial" pitchFamily="-106" charset="-52"/>
              </a:rPr>
              <a:t>Semiconductor Materials</a:t>
            </a:r>
          </a:p>
        </p:txBody>
      </p:sp>
      <p:sp>
        <p:nvSpPr>
          <p:cNvPr id="35" name="Slide Number Placeholder 34"/>
          <p:cNvSpPr>
            <a:spLocks noGrp="1"/>
          </p:cNvSpPr>
          <p:nvPr>
            <p:ph type="sldNum" idx="12"/>
          </p:nvPr>
        </p:nvSpPr>
        <p:spPr/>
        <p:txBody>
          <a:bodyPr/>
          <a:lstStyle/>
          <a:p>
            <a:pPr>
              <a:defRPr/>
            </a:pPr>
            <a:fld id="{3E9E3E02-5668-3C40-A4ED-C290406CC06C}" type="slidenum">
              <a:rPr lang="en-GB" smtClean="0"/>
              <a:pPr>
                <a:defRPr/>
              </a:pPr>
              <a:t>5</a:t>
            </a:fld>
            <a:r>
              <a:rPr lang="en-GB"/>
              <a:t> </a:t>
            </a:r>
          </a:p>
        </p:txBody>
      </p:sp>
    </p:spTree>
    <p:extLst>
      <p:ext uri="{BB962C8B-B14F-4D97-AF65-F5344CB8AC3E}">
        <p14:creationId xmlns:p14="http://schemas.microsoft.com/office/powerpoint/2010/main" val="28923107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923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923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92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a:t>December 2012</a:t>
            </a:r>
          </a:p>
        </p:txBody>
      </p:sp>
      <p:sp>
        <p:nvSpPr>
          <p:cNvPr id="19459" name="Footer Placeholder 4"/>
          <p:cNvSpPr>
            <a:spLocks noGrp="1"/>
          </p:cNvSpPr>
          <p:nvPr>
            <p:ph type="ftr" sz="quarter" idx="11"/>
          </p:nvPr>
        </p:nvSpPr>
        <p:spPr>
          <a:noFill/>
        </p:spPr>
        <p:txBody>
          <a:bodyPr/>
          <a:lstStyle/>
          <a:p>
            <a:r>
              <a:rPr lang="pt-BR"/>
              <a:t>GPGPU-Sim Tutorial (MICRO 2012)  5: Software Organization</a:t>
            </a:r>
            <a:endParaRPr lang="en-US"/>
          </a:p>
        </p:txBody>
      </p:sp>
      <p:sp>
        <p:nvSpPr>
          <p:cNvPr id="19461" name="Rectangle 2"/>
          <p:cNvSpPr>
            <a:spLocks noGrp="1" noChangeArrowheads="1"/>
          </p:cNvSpPr>
          <p:nvPr>
            <p:ph type="title"/>
          </p:nvPr>
        </p:nvSpPr>
        <p:spPr/>
        <p:txBody>
          <a:bodyPr/>
          <a:lstStyle/>
          <a:p>
            <a:pPr eaLnBrk="1" hangingPunct="1"/>
            <a:r>
              <a:rPr lang="en-US"/>
              <a:t>Memory Space Buffer</a:t>
            </a:r>
          </a:p>
        </p:txBody>
      </p:sp>
      <p:sp>
        <p:nvSpPr>
          <p:cNvPr id="76803" name="Rectangle 3"/>
          <p:cNvSpPr>
            <a:spLocks noGrp="1" noChangeArrowheads="1"/>
          </p:cNvSpPr>
          <p:nvPr>
            <p:ph type="body" idx="1"/>
          </p:nvPr>
        </p:nvSpPr>
        <p:spPr>
          <a:xfrm>
            <a:off x="457200" y="1600200"/>
            <a:ext cx="8229600" cy="4724400"/>
          </a:xfrm>
        </p:spPr>
        <p:txBody>
          <a:bodyPr>
            <a:normAutofit fontScale="92500" lnSpcReduction="20000"/>
          </a:bodyPr>
          <a:lstStyle/>
          <a:p>
            <a:pPr eaLnBrk="1" hangingPunct="1">
              <a:defRPr/>
            </a:pPr>
            <a:r>
              <a:rPr lang="en-US" dirty="0"/>
              <a:t>Functionally implements various </a:t>
            </a:r>
            <a:br>
              <a:rPr lang="en-US" dirty="0"/>
            </a:br>
            <a:r>
              <a:rPr lang="en-US" dirty="0"/>
              <a:t>memory spaces </a:t>
            </a:r>
          </a:p>
          <a:p>
            <a:pPr lvl="1" eaLnBrk="1" hangingPunct="1">
              <a:defRPr/>
            </a:pPr>
            <a:r>
              <a:rPr lang="en-US" dirty="0"/>
              <a:t>Map of memory address </a:t>
            </a:r>
            <a:r>
              <a:rPr lang="en-US" dirty="0">
                <a:sym typeface="Wingdings" pitchFamily="2" charset="2"/>
              </a:rPr>
              <a:t> pages </a:t>
            </a:r>
          </a:p>
          <a:p>
            <a:pPr lvl="1" eaLnBrk="1" hangingPunct="1">
              <a:defRPr/>
            </a:pPr>
            <a:r>
              <a:rPr lang="en-US" dirty="0">
                <a:sym typeface="Wingdings" pitchFamily="2" charset="2"/>
              </a:rPr>
              <a:t>Each memory space buffer may contain </a:t>
            </a:r>
            <a:br>
              <a:rPr lang="en-US" dirty="0">
                <a:sym typeface="Wingdings" pitchFamily="2" charset="2"/>
              </a:rPr>
            </a:br>
            <a:r>
              <a:rPr lang="en-US" dirty="0">
                <a:sym typeface="Wingdings" pitchFamily="2" charset="2"/>
              </a:rPr>
              <a:t>arbitrary number # pages</a:t>
            </a:r>
            <a:endParaRPr lang="en-US" dirty="0"/>
          </a:p>
          <a:p>
            <a:pPr eaLnBrk="1" hangingPunct="1">
              <a:defRPr/>
            </a:pPr>
            <a:r>
              <a:rPr lang="en-US" dirty="0"/>
              <a:t>Global, texture, constant memory spaces share the same buffer</a:t>
            </a:r>
          </a:p>
          <a:p>
            <a:pPr eaLnBrk="1" hangingPunct="1">
              <a:defRPr/>
            </a:pPr>
            <a:r>
              <a:rPr lang="en-US" dirty="0"/>
              <a:t>Each block has a shared memory buffer</a:t>
            </a:r>
          </a:p>
          <a:p>
            <a:pPr eaLnBrk="1" hangingPunct="1">
              <a:defRPr/>
            </a:pPr>
            <a:r>
              <a:rPr lang="en-US" dirty="0"/>
              <a:t>Each thread has a local memory buffer</a:t>
            </a:r>
          </a:p>
          <a:p>
            <a:pPr eaLnBrk="1" hangingPunct="1">
              <a:defRPr/>
            </a:pPr>
            <a:endParaRPr lang="en-US" dirty="0"/>
          </a:p>
          <a:p>
            <a:pPr eaLnBrk="1" hangingPunct="1">
              <a:defRPr/>
            </a:pPr>
            <a:r>
              <a:rPr lang="en-US" dirty="0"/>
              <a:t>Implementation in </a:t>
            </a:r>
            <a:r>
              <a:rPr lang="en-US" dirty="0" err="1"/>
              <a:t>cuda-sim</a:t>
            </a:r>
            <a:r>
              <a:rPr lang="en-CA" dirty="0"/>
              <a:t>/memory.[</a:t>
            </a:r>
            <a:r>
              <a:rPr lang="en-CA" dirty="0" err="1"/>
              <a:t>h,cc</a:t>
            </a:r>
            <a:r>
              <a:rPr lang="en-CA" dirty="0"/>
              <a:t>]</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5AB7774A-6960-40D1-BC05-05366E169F04}" type="slidenum">
              <a:rPr lang="en-US" smtClean="0"/>
              <a:pPr>
                <a:defRPr/>
              </a:pPr>
              <a:t>50</a:t>
            </a:fld>
            <a:endParaRPr lang="en-US" dirty="0"/>
          </a:p>
        </p:txBody>
      </p:sp>
    </p:spTree>
    <p:extLst>
      <p:ext uri="{BB962C8B-B14F-4D97-AF65-F5344CB8AC3E}">
        <p14:creationId xmlns:p14="http://schemas.microsoft.com/office/powerpoint/2010/main" val="3217232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CA"/>
              <a:t>Pure Functional Simulator</a:t>
            </a:r>
          </a:p>
        </p:txBody>
      </p:sp>
      <p:sp>
        <p:nvSpPr>
          <p:cNvPr id="20483" name="Vertical Text Placeholder 2"/>
          <p:cNvSpPr>
            <a:spLocks noGrp="1"/>
          </p:cNvSpPr>
          <p:nvPr>
            <p:ph type="body" orient="vert" idx="1"/>
          </p:nvPr>
        </p:nvSpPr>
        <p:spPr/>
        <p:txBody>
          <a:bodyPr vert="horz"/>
          <a:lstStyle/>
          <a:p>
            <a:pPr eaLnBrk="1" hangingPunct="1"/>
            <a:r>
              <a:rPr lang="en-CA" dirty="0"/>
              <a:t>Great for: </a:t>
            </a:r>
          </a:p>
          <a:p>
            <a:pPr lvl="1" eaLnBrk="1" hangingPunct="1"/>
            <a:r>
              <a:rPr lang="en-CA" dirty="0"/>
              <a:t>Profiling application behavior</a:t>
            </a:r>
          </a:p>
          <a:p>
            <a:pPr lvl="1" eaLnBrk="1" hangingPunct="1"/>
            <a:r>
              <a:rPr lang="en-CA" dirty="0"/>
              <a:t>Prototyping new instructions</a:t>
            </a:r>
          </a:p>
          <a:p>
            <a:pPr eaLnBrk="1" hangingPunct="1"/>
            <a:r>
              <a:rPr lang="en-CA" dirty="0"/>
              <a:t>Mostly contained in a single class: </a:t>
            </a:r>
            <a:r>
              <a:rPr lang="en-CA" b="1" i="1" dirty="0" err="1">
                <a:solidFill>
                  <a:srgbClr val="0070C0"/>
                </a:solidFill>
              </a:rPr>
              <a:t>functionalCoreSim</a:t>
            </a:r>
            <a:endParaRPr lang="en-CA" b="1" i="1" dirty="0">
              <a:solidFill>
                <a:srgbClr val="0070C0"/>
              </a:solidFill>
            </a:endParaRPr>
          </a:p>
          <a:p>
            <a:pPr eaLnBrk="1" hangingPunct="1"/>
            <a:r>
              <a:rPr lang="en-CA" dirty="0"/>
              <a:t>Execute one thread block at a time</a:t>
            </a:r>
          </a:p>
          <a:p>
            <a:pPr lvl="1" eaLnBrk="1" hangingPunct="1"/>
            <a:r>
              <a:rPr lang="en-CA" dirty="0"/>
              <a:t>Execute warps in round-robin</a:t>
            </a:r>
          </a:p>
        </p:txBody>
      </p:sp>
      <p:sp>
        <p:nvSpPr>
          <p:cNvPr id="20484" name="Date Placeholder 3"/>
          <p:cNvSpPr>
            <a:spLocks noGrp="1"/>
          </p:cNvSpPr>
          <p:nvPr>
            <p:ph type="dt" sz="quarter" idx="10"/>
          </p:nvPr>
        </p:nvSpPr>
        <p:spPr>
          <a:xfrm>
            <a:off x="457200" y="6381750"/>
            <a:ext cx="2133600" cy="476250"/>
          </a:xfrm>
          <a:noFill/>
        </p:spPr>
        <p:txBody>
          <a:bodyPr/>
          <a:lstStyle/>
          <a:p>
            <a:r>
              <a:rPr lang="en-US"/>
              <a:t>December 2012</a:t>
            </a:r>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51</a:t>
            </a:fld>
            <a:endParaRPr lang="en-US" dirty="0"/>
          </a:p>
        </p:txBody>
      </p:sp>
      <p:sp>
        <p:nvSpPr>
          <p:cNvPr id="7" name="Footer Placeholder 6"/>
          <p:cNvSpPr>
            <a:spLocks noGrp="1"/>
          </p:cNvSpPr>
          <p:nvPr>
            <p:ph type="ftr" sz="quarter" idx="11"/>
          </p:nvPr>
        </p:nvSpPr>
        <p:spPr/>
        <p:txBody>
          <a:bodyPr/>
          <a:lstStyle/>
          <a:p>
            <a:pPr>
              <a:defRPr/>
            </a:pPr>
            <a:r>
              <a:rPr lang="pt-BR"/>
              <a:t>GPGPU-Sim Tutorial (MICRO 2012)  5: Software Organization</a:t>
            </a:r>
            <a:endParaRPr lang="en-US" dirty="0"/>
          </a:p>
        </p:txBody>
      </p:sp>
    </p:spTree>
    <p:extLst>
      <p:ext uri="{BB962C8B-B14F-4D97-AF65-F5344CB8AC3E}">
        <p14:creationId xmlns:p14="http://schemas.microsoft.com/office/powerpoint/2010/main" val="33286768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56A76-D4EB-994C-B734-D94814662F39}"/>
              </a:ext>
            </a:extLst>
          </p:cNvPr>
          <p:cNvSpPr>
            <a:spLocks noGrp="1"/>
          </p:cNvSpPr>
          <p:nvPr>
            <p:ph type="title"/>
          </p:nvPr>
        </p:nvSpPr>
        <p:spPr>
          <a:xfrm>
            <a:off x="457200" y="2438400"/>
            <a:ext cx="8229600" cy="1143000"/>
          </a:xfrm>
        </p:spPr>
        <p:txBody>
          <a:bodyPr/>
          <a:lstStyle/>
          <a:p>
            <a:r>
              <a:rPr lang="en-US" dirty="0"/>
              <a:t>GPGPU-Sim: Timing Model</a:t>
            </a:r>
          </a:p>
        </p:txBody>
      </p:sp>
      <p:sp>
        <p:nvSpPr>
          <p:cNvPr id="4" name="Slide Number Placeholder 3">
            <a:extLst>
              <a:ext uri="{FF2B5EF4-FFF2-40B4-BE49-F238E27FC236}">
                <a16:creationId xmlns:a16="http://schemas.microsoft.com/office/drawing/2014/main" id="{348ABC53-3BEC-9145-AB85-061D3375D7B1}"/>
              </a:ext>
            </a:extLst>
          </p:cNvPr>
          <p:cNvSpPr>
            <a:spLocks noGrp="1"/>
          </p:cNvSpPr>
          <p:nvPr>
            <p:ph type="sldNum" sz="quarter" idx="12"/>
          </p:nvPr>
        </p:nvSpPr>
        <p:spPr/>
        <p:txBody>
          <a:bodyPr/>
          <a:lstStyle/>
          <a:p>
            <a:fld id="{F23EC47D-D5CA-A042-A8D0-C217E3EA6E2F}" type="slidenum">
              <a:rPr lang="en-US" smtClean="0"/>
              <a:t>52</a:t>
            </a:fld>
            <a:endParaRPr lang="en-US"/>
          </a:p>
        </p:txBody>
      </p:sp>
    </p:spTree>
    <p:extLst>
      <p:ext uri="{BB962C8B-B14F-4D97-AF65-F5344CB8AC3E}">
        <p14:creationId xmlns:p14="http://schemas.microsoft.com/office/powerpoint/2010/main" val="3274022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a:t>December 2012</a:t>
            </a:r>
          </a:p>
        </p:txBody>
      </p:sp>
      <p:sp>
        <p:nvSpPr>
          <p:cNvPr id="22531" name="Footer Placeholder 4"/>
          <p:cNvSpPr>
            <a:spLocks noGrp="1"/>
          </p:cNvSpPr>
          <p:nvPr>
            <p:ph type="ftr" sz="quarter" idx="11"/>
          </p:nvPr>
        </p:nvSpPr>
        <p:spPr>
          <a:noFill/>
        </p:spPr>
        <p:txBody>
          <a:bodyPr/>
          <a:lstStyle/>
          <a:p>
            <a:r>
              <a:rPr lang="pt-BR"/>
              <a:t>GPGPU-Sim Tutorial (MICRO 2012)  5: Software Organization</a:t>
            </a:r>
            <a:endParaRPr lang="en-US"/>
          </a:p>
        </p:txBody>
      </p:sp>
      <p:sp>
        <p:nvSpPr>
          <p:cNvPr id="22533" name="Rectangle 2"/>
          <p:cNvSpPr>
            <a:spLocks noGrp="1" noChangeArrowheads="1"/>
          </p:cNvSpPr>
          <p:nvPr>
            <p:ph type="title"/>
          </p:nvPr>
        </p:nvSpPr>
        <p:spPr/>
        <p:txBody>
          <a:bodyPr/>
          <a:lstStyle/>
          <a:p>
            <a:pPr eaLnBrk="1" hangingPunct="1"/>
            <a:r>
              <a:rPr lang="en-US"/>
              <a:t>Abstract HW Model</a:t>
            </a:r>
          </a:p>
        </p:txBody>
      </p:sp>
      <p:sp>
        <p:nvSpPr>
          <p:cNvPr id="22534" name="Rectangle 3"/>
          <p:cNvSpPr>
            <a:spLocks noGrp="1" noChangeArrowheads="1"/>
          </p:cNvSpPr>
          <p:nvPr>
            <p:ph type="body" idx="1"/>
          </p:nvPr>
        </p:nvSpPr>
        <p:spPr>
          <a:xfrm>
            <a:off x="457200" y="1600200"/>
            <a:ext cx="8229600" cy="1143000"/>
          </a:xfrm>
        </p:spPr>
        <p:txBody>
          <a:bodyPr/>
          <a:lstStyle/>
          <a:p>
            <a:pPr eaLnBrk="1" hangingPunct="1"/>
            <a:r>
              <a:rPr lang="en-US"/>
              <a:t>Interface between functional simulation and timing simulation</a:t>
            </a:r>
          </a:p>
          <a:p>
            <a:pPr eaLnBrk="1" hangingPunct="1"/>
            <a:endParaRPr lang="en-US"/>
          </a:p>
        </p:txBody>
      </p:sp>
      <p:sp>
        <p:nvSpPr>
          <p:cNvPr id="22535" name="Rectangle 4"/>
          <p:cNvSpPr>
            <a:spLocks noChangeArrowheads="1"/>
          </p:cNvSpPr>
          <p:nvPr/>
        </p:nvSpPr>
        <p:spPr bwMode="auto">
          <a:xfrm>
            <a:off x="1447800" y="4343400"/>
            <a:ext cx="2286000" cy="533400"/>
          </a:xfrm>
          <a:prstGeom prst="rect">
            <a:avLst/>
          </a:prstGeom>
          <a:solidFill>
            <a:srgbClr val="002060"/>
          </a:solidFill>
          <a:ln w="9525">
            <a:solidFill>
              <a:schemeClr val="tx1"/>
            </a:solidFill>
            <a:miter lim="800000"/>
            <a:headEnd/>
            <a:tailEnd/>
          </a:ln>
        </p:spPr>
        <p:txBody>
          <a:bodyPr wrap="none" anchor="ctr"/>
          <a:lstStyle/>
          <a:p>
            <a:pPr algn="ctr"/>
            <a:r>
              <a:rPr lang="en-US" sz="2000" b="1">
                <a:solidFill>
                  <a:schemeClr val="bg1"/>
                </a:solidFill>
              </a:rPr>
              <a:t>core_t</a:t>
            </a:r>
          </a:p>
        </p:txBody>
      </p:sp>
      <p:sp>
        <p:nvSpPr>
          <p:cNvPr id="22536" name="Rectangle 5"/>
          <p:cNvSpPr>
            <a:spLocks noChangeArrowheads="1"/>
          </p:cNvSpPr>
          <p:nvPr/>
        </p:nvSpPr>
        <p:spPr bwMode="auto">
          <a:xfrm>
            <a:off x="4800600" y="4343400"/>
            <a:ext cx="2286000" cy="533400"/>
          </a:xfrm>
          <a:prstGeom prst="rect">
            <a:avLst/>
          </a:prstGeom>
          <a:solidFill>
            <a:srgbClr val="002060"/>
          </a:solidFill>
          <a:ln w="9525">
            <a:solidFill>
              <a:schemeClr val="tx1"/>
            </a:solidFill>
            <a:miter lim="800000"/>
            <a:headEnd/>
            <a:tailEnd/>
          </a:ln>
        </p:spPr>
        <p:txBody>
          <a:bodyPr wrap="none" anchor="ctr"/>
          <a:lstStyle/>
          <a:p>
            <a:pPr algn="ctr"/>
            <a:r>
              <a:rPr lang="en-US" sz="2000" b="1">
                <a:solidFill>
                  <a:schemeClr val="bg1"/>
                </a:solidFill>
              </a:rPr>
              <a:t>shader_core_ctx</a:t>
            </a:r>
          </a:p>
        </p:txBody>
      </p:sp>
      <p:sp>
        <p:nvSpPr>
          <p:cNvPr id="22537" name="Rectangle 6"/>
          <p:cNvSpPr>
            <a:spLocks noChangeArrowheads="1"/>
          </p:cNvSpPr>
          <p:nvPr/>
        </p:nvSpPr>
        <p:spPr bwMode="auto">
          <a:xfrm>
            <a:off x="1447800" y="5105400"/>
            <a:ext cx="2286000" cy="533400"/>
          </a:xfrm>
          <a:prstGeom prst="rect">
            <a:avLst/>
          </a:prstGeom>
          <a:solidFill>
            <a:srgbClr val="002060"/>
          </a:solidFill>
          <a:ln w="9525">
            <a:solidFill>
              <a:schemeClr val="tx1"/>
            </a:solidFill>
            <a:miter lim="800000"/>
            <a:headEnd/>
            <a:tailEnd/>
          </a:ln>
        </p:spPr>
        <p:txBody>
          <a:bodyPr wrap="none" anchor="ctr"/>
          <a:lstStyle/>
          <a:p>
            <a:pPr algn="ctr"/>
            <a:r>
              <a:rPr lang="en-US" sz="2000" b="1">
                <a:solidFill>
                  <a:schemeClr val="bg1"/>
                </a:solidFill>
              </a:rPr>
              <a:t>ptx_instruction_t</a:t>
            </a:r>
          </a:p>
        </p:txBody>
      </p:sp>
      <p:sp>
        <p:nvSpPr>
          <p:cNvPr id="22538" name="Rectangle 7"/>
          <p:cNvSpPr>
            <a:spLocks noChangeArrowheads="1"/>
          </p:cNvSpPr>
          <p:nvPr/>
        </p:nvSpPr>
        <p:spPr bwMode="auto">
          <a:xfrm>
            <a:off x="4800600" y="5105400"/>
            <a:ext cx="2286000" cy="533400"/>
          </a:xfrm>
          <a:prstGeom prst="rect">
            <a:avLst/>
          </a:prstGeom>
          <a:solidFill>
            <a:srgbClr val="002060"/>
          </a:solidFill>
          <a:ln w="9525">
            <a:solidFill>
              <a:schemeClr val="tx1"/>
            </a:solidFill>
            <a:miter lim="800000"/>
            <a:headEnd/>
            <a:tailEnd/>
          </a:ln>
        </p:spPr>
        <p:txBody>
          <a:bodyPr wrap="none" anchor="ctr"/>
          <a:lstStyle/>
          <a:p>
            <a:pPr algn="ctr">
              <a:lnSpc>
                <a:spcPct val="90000"/>
              </a:lnSpc>
            </a:pPr>
            <a:r>
              <a:rPr lang="en-US" sz="2000" b="1">
                <a:solidFill>
                  <a:schemeClr val="bg1"/>
                </a:solidFill>
              </a:rPr>
              <a:t>warp_inst_t</a:t>
            </a:r>
          </a:p>
          <a:p>
            <a:pPr algn="ctr">
              <a:lnSpc>
                <a:spcPct val="90000"/>
              </a:lnSpc>
            </a:pPr>
            <a:r>
              <a:rPr lang="en-US" sz="2000" b="1">
                <a:solidFill>
                  <a:schemeClr val="bg1"/>
                </a:solidFill>
              </a:rPr>
              <a:t>inst_t</a:t>
            </a:r>
          </a:p>
        </p:txBody>
      </p:sp>
      <p:sp>
        <p:nvSpPr>
          <p:cNvPr id="22539" name="Line 8"/>
          <p:cNvSpPr>
            <a:spLocks noChangeShapeType="1"/>
          </p:cNvSpPr>
          <p:nvPr/>
        </p:nvSpPr>
        <p:spPr bwMode="auto">
          <a:xfrm>
            <a:off x="3733800" y="5410200"/>
            <a:ext cx="1066800" cy="0"/>
          </a:xfrm>
          <a:prstGeom prst="line">
            <a:avLst/>
          </a:prstGeom>
          <a:noFill/>
          <a:ln w="57150">
            <a:solidFill>
              <a:schemeClr val="tx1"/>
            </a:solidFill>
            <a:round/>
            <a:headEnd type="triangle" w="med" len="med"/>
            <a:tailEnd type="triangle" w="med" len="med"/>
          </a:ln>
        </p:spPr>
        <p:txBody>
          <a:bodyPr/>
          <a:lstStyle/>
          <a:p>
            <a:endParaRPr lang="en-CA"/>
          </a:p>
        </p:txBody>
      </p:sp>
      <p:sp>
        <p:nvSpPr>
          <p:cNvPr id="22540" name="Line 9"/>
          <p:cNvSpPr>
            <a:spLocks noChangeShapeType="1"/>
          </p:cNvSpPr>
          <p:nvPr/>
        </p:nvSpPr>
        <p:spPr bwMode="auto">
          <a:xfrm>
            <a:off x="3733800" y="4648200"/>
            <a:ext cx="1066800" cy="0"/>
          </a:xfrm>
          <a:prstGeom prst="line">
            <a:avLst/>
          </a:prstGeom>
          <a:noFill/>
          <a:ln w="57150">
            <a:solidFill>
              <a:schemeClr val="tx1"/>
            </a:solidFill>
            <a:round/>
            <a:headEnd type="triangle" w="med" len="med"/>
            <a:tailEnd type="triangle" w="med" len="med"/>
          </a:ln>
        </p:spPr>
        <p:txBody>
          <a:bodyPr/>
          <a:lstStyle/>
          <a:p>
            <a:endParaRPr lang="en-CA"/>
          </a:p>
        </p:txBody>
      </p:sp>
      <p:sp>
        <p:nvSpPr>
          <p:cNvPr id="22541" name="Rectangle 10"/>
          <p:cNvSpPr>
            <a:spLocks noChangeArrowheads="1"/>
          </p:cNvSpPr>
          <p:nvPr/>
        </p:nvSpPr>
        <p:spPr bwMode="auto">
          <a:xfrm>
            <a:off x="1447800" y="3581400"/>
            <a:ext cx="2286000" cy="533400"/>
          </a:xfrm>
          <a:prstGeom prst="rect">
            <a:avLst/>
          </a:prstGeom>
          <a:solidFill>
            <a:srgbClr val="002060"/>
          </a:solidFill>
          <a:ln w="9525">
            <a:solidFill>
              <a:schemeClr val="tx1"/>
            </a:solidFill>
            <a:miter lim="800000"/>
            <a:headEnd/>
            <a:tailEnd/>
          </a:ln>
        </p:spPr>
        <p:txBody>
          <a:bodyPr wrap="none" anchor="ctr"/>
          <a:lstStyle/>
          <a:p>
            <a:pPr algn="ctr"/>
            <a:r>
              <a:rPr lang="en-US" sz="2000" b="1">
                <a:solidFill>
                  <a:schemeClr val="bg1"/>
                </a:solidFill>
              </a:rPr>
              <a:t>gpgpu_t</a:t>
            </a:r>
          </a:p>
        </p:txBody>
      </p:sp>
      <p:sp>
        <p:nvSpPr>
          <p:cNvPr id="22542" name="Rectangle 11"/>
          <p:cNvSpPr>
            <a:spLocks noChangeArrowheads="1"/>
          </p:cNvSpPr>
          <p:nvPr/>
        </p:nvSpPr>
        <p:spPr bwMode="auto">
          <a:xfrm>
            <a:off x="4800600" y="3581400"/>
            <a:ext cx="2286000" cy="533400"/>
          </a:xfrm>
          <a:prstGeom prst="rect">
            <a:avLst/>
          </a:prstGeom>
          <a:solidFill>
            <a:srgbClr val="002060"/>
          </a:solidFill>
          <a:ln w="9525">
            <a:solidFill>
              <a:schemeClr val="tx1"/>
            </a:solidFill>
            <a:miter lim="800000"/>
            <a:headEnd/>
            <a:tailEnd/>
          </a:ln>
        </p:spPr>
        <p:txBody>
          <a:bodyPr wrap="none" anchor="ctr"/>
          <a:lstStyle/>
          <a:p>
            <a:pPr algn="ctr"/>
            <a:r>
              <a:rPr lang="en-US" sz="2000" b="1">
                <a:solidFill>
                  <a:schemeClr val="bg1"/>
                </a:solidFill>
              </a:rPr>
              <a:t>gpgpu_sim</a:t>
            </a:r>
          </a:p>
        </p:txBody>
      </p:sp>
      <p:sp>
        <p:nvSpPr>
          <p:cNvPr id="22543" name="Line 12"/>
          <p:cNvSpPr>
            <a:spLocks noChangeShapeType="1"/>
          </p:cNvSpPr>
          <p:nvPr/>
        </p:nvSpPr>
        <p:spPr bwMode="auto">
          <a:xfrm>
            <a:off x="3733800" y="3886200"/>
            <a:ext cx="1066800" cy="0"/>
          </a:xfrm>
          <a:prstGeom prst="line">
            <a:avLst/>
          </a:prstGeom>
          <a:noFill/>
          <a:ln w="57150">
            <a:solidFill>
              <a:schemeClr val="tx1"/>
            </a:solidFill>
            <a:round/>
            <a:headEnd type="triangle" w="med" len="med"/>
            <a:tailEnd type="triangle" w="med" len="med"/>
          </a:ln>
        </p:spPr>
        <p:txBody>
          <a:bodyPr/>
          <a:lstStyle/>
          <a:p>
            <a:endParaRPr lang="en-CA"/>
          </a:p>
        </p:txBody>
      </p:sp>
      <p:sp>
        <p:nvSpPr>
          <p:cNvPr id="22544" name="Text Box 13"/>
          <p:cNvSpPr txBox="1">
            <a:spLocks noChangeArrowheads="1"/>
          </p:cNvSpPr>
          <p:nvPr/>
        </p:nvSpPr>
        <p:spPr bwMode="auto">
          <a:xfrm>
            <a:off x="1447800" y="2971800"/>
            <a:ext cx="2386013" cy="457200"/>
          </a:xfrm>
          <a:prstGeom prst="rect">
            <a:avLst/>
          </a:prstGeom>
          <a:noFill/>
          <a:ln w="9525">
            <a:noFill/>
            <a:miter lim="800000"/>
            <a:headEnd/>
            <a:tailEnd/>
          </a:ln>
        </p:spPr>
        <p:txBody>
          <a:bodyPr wrap="none">
            <a:spAutoFit/>
          </a:bodyPr>
          <a:lstStyle/>
          <a:p>
            <a:r>
              <a:rPr lang="en-US" sz="2400" b="1"/>
              <a:t>Abstract Model</a:t>
            </a:r>
          </a:p>
        </p:txBody>
      </p:sp>
      <p:sp>
        <p:nvSpPr>
          <p:cNvPr id="22545" name="Text Box 14"/>
          <p:cNvSpPr txBox="1">
            <a:spLocks noChangeArrowheads="1"/>
          </p:cNvSpPr>
          <p:nvPr/>
        </p:nvSpPr>
        <p:spPr bwMode="auto">
          <a:xfrm>
            <a:off x="4876800" y="2971800"/>
            <a:ext cx="2144713" cy="457200"/>
          </a:xfrm>
          <a:prstGeom prst="rect">
            <a:avLst/>
          </a:prstGeom>
          <a:noFill/>
          <a:ln w="9525">
            <a:noFill/>
            <a:miter lim="800000"/>
            <a:headEnd/>
            <a:tailEnd/>
          </a:ln>
        </p:spPr>
        <p:txBody>
          <a:bodyPr wrap="none">
            <a:spAutoFit/>
          </a:bodyPr>
          <a:lstStyle/>
          <a:p>
            <a:r>
              <a:rPr lang="en-US" sz="2400" b="1"/>
              <a:t>Timing Model</a:t>
            </a:r>
          </a:p>
        </p:txBody>
      </p:sp>
      <p:sp>
        <p:nvSpPr>
          <p:cNvPr id="19" name="Slide Number Placeholder 18"/>
          <p:cNvSpPr>
            <a:spLocks noGrp="1"/>
          </p:cNvSpPr>
          <p:nvPr>
            <p:ph type="sldNum" sz="quarter" idx="12"/>
          </p:nvPr>
        </p:nvSpPr>
        <p:spPr/>
        <p:txBody>
          <a:bodyPr/>
          <a:lstStyle/>
          <a:p>
            <a:pPr>
              <a:defRPr/>
            </a:pPr>
            <a:r>
              <a:rPr lang="en-US"/>
              <a:t>5a &amp; b.</a:t>
            </a:r>
            <a:fld id="{5AB7774A-6960-40D1-BC05-05366E169F04}" type="slidenum">
              <a:rPr lang="en-US" smtClean="0"/>
              <a:pPr>
                <a:defRPr/>
              </a:pPr>
              <a:t>53</a:t>
            </a:fld>
            <a:endParaRPr lang="en-US" dirty="0"/>
          </a:p>
        </p:txBody>
      </p:sp>
    </p:spTree>
    <p:extLst>
      <p:ext uri="{BB962C8B-B14F-4D97-AF65-F5344CB8AC3E}">
        <p14:creationId xmlns:p14="http://schemas.microsoft.com/office/powerpoint/2010/main" val="7859089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CA"/>
              <a:t>Microarchitecture Model (Revisitied)</a:t>
            </a:r>
          </a:p>
        </p:txBody>
      </p:sp>
      <p:sp>
        <p:nvSpPr>
          <p:cNvPr id="23555" name="Date Placeholder 2"/>
          <p:cNvSpPr>
            <a:spLocks noGrp="1"/>
          </p:cNvSpPr>
          <p:nvPr>
            <p:ph type="dt" sz="quarter" idx="10"/>
          </p:nvPr>
        </p:nvSpPr>
        <p:spPr>
          <a:noFill/>
        </p:spPr>
        <p:txBody>
          <a:bodyPr/>
          <a:lstStyle/>
          <a:p>
            <a:r>
              <a:rPr lang="en-US"/>
              <a:t>December 2012</a:t>
            </a:r>
          </a:p>
        </p:txBody>
      </p:sp>
      <p:sp>
        <p:nvSpPr>
          <p:cNvPr id="23556" name="Footer Placeholder 3"/>
          <p:cNvSpPr>
            <a:spLocks noGrp="1"/>
          </p:cNvSpPr>
          <p:nvPr>
            <p:ph type="ftr" sz="quarter" idx="11"/>
          </p:nvPr>
        </p:nvSpPr>
        <p:spPr>
          <a:noFill/>
        </p:spPr>
        <p:txBody>
          <a:bodyPr/>
          <a:lstStyle/>
          <a:p>
            <a:r>
              <a:rPr lang="pt-BR"/>
              <a:t>GPGPU-Sim Tutorial (MICRO 2012)  5: Software Organization</a:t>
            </a:r>
            <a:endParaRPr lang="en-US"/>
          </a:p>
        </p:txBody>
      </p:sp>
      <p:sp>
        <p:nvSpPr>
          <p:cNvPr id="23558" name="Rectangle 3"/>
          <p:cNvSpPr>
            <a:spLocks noChangeArrowheads="1"/>
          </p:cNvSpPr>
          <p:nvPr/>
        </p:nvSpPr>
        <p:spPr bwMode="auto">
          <a:xfrm>
            <a:off x="533400" y="1752600"/>
            <a:ext cx="8077200" cy="3532188"/>
          </a:xfrm>
          <a:prstGeom prst="rect">
            <a:avLst/>
          </a:prstGeom>
          <a:noFill/>
          <a:ln w="28575">
            <a:solidFill>
              <a:srgbClr val="000000"/>
            </a:solidFill>
            <a:prstDash val="dash"/>
            <a:miter lim="800000"/>
            <a:headEnd/>
            <a:tailEnd/>
          </a:ln>
        </p:spPr>
        <p:txBody>
          <a:bodyPr wrap="none" tIns="0"/>
          <a:lstStyle/>
          <a:p>
            <a:r>
              <a:rPr lang="en-US" sz="2400" b="1"/>
              <a:t>GPU</a:t>
            </a:r>
          </a:p>
        </p:txBody>
      </p:sp>
      <p:grpSp>
        <p:nvGrpSpPr>
          <p:cNvPr id="23559" name="Group 4"/>
          <p:cNvGrpSpPr>
            <a:grpSpLocks/>
          </p:cNvGrpSpPr>
          <p:nvPr/>
        </p:nvGrpSpPr>
        <p:grpSpPr bwMode="auto">
          <a:xfrm>
            <a:off x="5638800" y="2895600"/>
            <a:ext cx="358775" cy="73025"/>
            <a:chOff x="3922713" y="1989138"/>
            <a:chExt cx="358775" cy="73025"/>
          </a:xfrm>
        </p:grpSpPr>
        <p:sp>
          <p:nvSpPr>
            <p:cNvPr id="8" name="Oval 7"/>
            <p:cNvSpPr>
              <a:spLocks noChangeArrowheads="1"/>
            </p:cNvSpPr>
            <p:nvPr/>
          </p:nvSpPr>
          <p:spPr bwMode="auto">
            <a:xfrm>
              <a:off x="3922713" y="1989138"/>
              <a:ext cx="71438"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9" name="Oval 8"/>
            <p:cNvSpPr>
              <a:spLocks noChangeArrowheads="1"/>
            </p:cNvSpPr>
            <p:nvPr/>
          </p:nvSpPr>
          <p:spPr bwMode="auto">
            <a:xfrm>
              <a:off x="4067176"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10" name="Oval 9"/>
            <p:cNvSpPr>
              <a:spLocks noChangeArrowheads="1"/>
            </p:cNvSpPr>
            <p:nvPr/>
          </p:nvSpPr>
          <p:spPr bwMode="auto">
            <a:xfrm>
              <a:off x="4210051"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grpSp>
      <p:sp>
        <p:nvSpPr>
          <p:cNvPr id="11" name="Rectangle 10"/>
          <p:cNvSpPr>
            <a:spLocks noChangeArrowheads="1"/>
          </p:cNvSpPr>
          <p:nvPr/>
        </p:nvSpPr>
        <p:spPr bwMode="auto">
          <a:xfrm>
            <a:off x="908050" y="3830638"/>
            <a:ext cx="7245350" cy="360362"/>
          </a:xfrm>
          <a:prstGeom prst="rect">
            <a:avLst/>
          </a:prstGeom>
          <a:gradFill flip="none" rotWithShape="1">
            <a:gsLst>
              <a:gs pos="0">
                <a:srgbClr val="C4E59F">
                  <a:tint val="66000"/>
                  <a:satMod val="160000"/>
                </a:srgbClr>
              </a:gs>
              <a:gs pos="50000">
                <a:srgbClr val="C4E59F">
                  <a:tint val="44500"/>
                  <a:satMod val="160000"/>
                </a:srgbClr>
              </a:gs>
              <a:gs pos="100000">
                <a:srgbClr val="C4E59F">
                  <a:tint val="23500"/>
                  <a:satMod val="160000"/>
                </a:srgbClr>
              </a:gs>
            </a:gsLst>
            <a:lin ang="16200000" scaled="1"/>
            <a:tileRect/>
          </a:gradFill>
          <a:ln>
            <a:solidFill>
              <a:srgbClr val="008000"/>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b="1" dirty="0">
                <a:solidFill>
                  <a:srgbClr val="000000"/>
                </a:solidFill>
              </a:rPr>
              <a:t>Interconnection Network</a:t>
            </a:r>
          </a:p>
        </p:txBody>
      </p:sp>
      <p:grpSp>
        <p:nvGrpSpPr>
          <p:cNvPr id="23561" name="Group 6"/>
          <p:cNvGrpSpPr>
            <a:grpSpLocks/>
          </p:cNvGrpSpPr>
          <p:nvPr/>
        </p:nvGrpSpPr>
        <p:grpSpPr bwMode="auto">
          <a:xfrm>
            <a:off x="5029200" y="4800600"/>
            <a:ext cx="376238" cy="71438"/>
            <a:chOff x="3505200" y="4648200"/>
            <a:chExt cx="376238" cy="71437"/>
          </a:xfrm>
        </p:grpSpPr>
        <p:sp>
          <p:nvSpPr>
            <p:cNvPr id="13" name="Oval 12"/>
            <p:cNvSpPr>
              <a:spLocks noChangeArrowheads="1"/>
            </p:cNvSpPr>
            <p:nvPr/>
          </p:nvSpPr>
          <p:spPr bwMode="auto">
            <a:xfrm flipH="1" flipV="1">
              <a:off x="36576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14" name="Oval 13"/>
            <p:cNvSpPr>
              <a:spLocks noChangeArrowheads="1"/>
            </p:cNvSpPr>
            <p:nvPr/>
          </p:nvSpPr>
          <p:spPr bwMode="auto">
            <a:xfrm flipH="1" flipV="1">
              <a:off x="38100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15" name="Oval 14"/>
            <p:cNvSpPr>
              <a:spLocks noChangeArrowheads="1"/>
            </p:cNvSpPr>
            <p:nvPr/>
          </p:nvSpPr>
          <p:spPr bwMode="auto">
            <a:xfrm flipH="1" flipV="1">
              <a:off x="35052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grpSp>
      <p:grpSp>
        <p:nvGrpSpPr>
          <p:cNvPr id="23562" name="Group 54"/>
          <p:cNvGrpSpPr>
            <a:grpSpLocks/>
          </p:cNvGrpSpPr>
          <p:nvPr/>
        </p:nvGrpSpPr>
        <p:grpSpPr bwMode="auto">
          <a:xfrm>
            <a:off x="685800" y="2209800"/>
            <a:ext cx="2362200" cy="1582738"/>
            <a:chOff x="914400" y="2209800"/>
            <a:chExt cx="2362200" cy="1582737"/>
          </a:xfrm>
        </p:grpSpPr>
        <p:sp>
          <p:nvSpPr>
            <p:cNvPr id="48"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17" name="Rectangle 16"/>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18"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20" name="Rectangle 19"/>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23563" name="Group 11"/>
          <p:cNvGrpSpPr>
            <a:grpSpLocks/>
          </p:cNvGrpSpPr>
          <p:nvPr/>
        </p:nvGrpSpPr>
        <p:grpSpPr bwMode="auto">
          <a:xfrm>
            <a:off x="6096000" y="4191000"/>
            <a:ext cx="1676400" cy="1951038"/>
            <a:chOff x="4406388" y="4043366"/>
            <a:chExt cx="904308" cy="1951033"/>
          </a:xfrm>
        </p:grpSpPr>
        <p:sp>
          <p:nvSpPr>
            <p:cNvPr id="29" name="Rectangle 28"/>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30" name="Rectangle 29"/>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31"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32"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23564" name="Group 12"/>
          <p:cNvGrpSpPr>
            <a:grpSpLocks/>
          </p:cNvGrpSpPr>
          <p:nvPr/>
        </p:nvGrpSpPr>
        <p:grpSpPr bwMode="auto">
          <a:xfrm>
            <a:off x="2743200" y="4191000"/>
            <a:ext cx="1676400" cy="1951038"/>
            <a:chOff x="4406388" y="4043366"/>
            <a:chExt cx="904308" cy="1951033"/>
          </a:xfrm>
        </p:grpSpPr>
        <p:sp>
          <p:nvSpPr>
            <p:cNvPr id="34" name="Rectangle 33"/>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35" name="Rectangle 34"/>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36"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37"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grpSp>
        <p:nvGrpSpPr>
          <p:cNvPr id="23565" name="Group 13"/>
          <p:cNvGrpSpPr>
            <a:grpSpLocks/>
          </p:cNvGrpSpPr>
          <p:nvPr/>
        </p:nvGrpSpPr>
        <p:grpSpPr bwMode="auto">
          <a:xfrm>
            <a:off x="990600" y="4191000"/>
            <a:ext cx="1676400" cy="1951038"/>
            <a:chOff x="4406388" y="4043366"/>
            <a:chExt cx="904308" cy="1951033"/>
          </a:xfrm>
        </p:grpSpPr>
        <p:sp>
          <p:nvSpPr>
            <p:cNvPr id="39" name="Rectangle 38"/>
            <p:cNvSpPr>
              <a:spLocks noChangeArrowheads="1"/>
            </p:cNvSpPr>
            <p:nvPr/>
          </p:nvSpPr>
          <p:spPr bwMode="auto">
            <a:xfrm>
              <a:off x="4570808" y="4348165"/>
              <a:ext cx="616574"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a:solidFill>
                    <a:srgbClr val="000000"/>
                  </a:solidFill>
                  <a:latin typeface="Calibri" pitchFamily="34" charset="0"/>
                </a:rPr>
                <a:t>Memory</a:t>
              </a:r>
            </a:p>
            <a:p>
              <a:pPr algn="ctr">
                <a:defRPr/>
              </a:pPr>
              <a:r>
                <a:rPr lang="en-US" b="1">
                  <a:solidFill>
                    <a:srgbClr val="000000"/>
                  </a:solidFill>
                  <a:latin typeface="Calibri" pitchFamily="34" charset="0"/>
                </a:rPr>
                <a:t>Partition</a:t>
              </a:r>
            </a:p>
          </p:txBody>
        </p:sp>
        <p:sp>
          <p:nvSpPr>
            <p:cNvPr id="40" name="Rectangle 39"/>
            <p:cNvSpPr>
              <a:spLocks noChangeArrowheads="1"/>
            </p:cNvSpPr>
            <p:nvPr/>
          </p:nvSpPr>
          <p:spPr bwMode="auto">
            <a:xfrm>
              <a:off x="4406388"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41" name="Line 98"/>
            <p:cNvSpPr>
              <a:spLocks noChangeShapeType="1"/>
            </p:cNvSpPr>
            <p:nvPr/>
          </p:nvSpPr>
          <p:spPr bwMode="auto">
            <a:xfrm>
              <a:off x="4858542"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42" name="Line 224"/>
            <p:cNvSpPr>
              <a:spLocks noChangeShapeType="1"/>
            </p:cNvSpPr>
            <p:nvPr/>
          </p:nvSpPr>
          <p:spPr bwMode="auto">
            <a:xfrm>
              <a:off x="4858542"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sp>
        <p:nvSpPr>
          <p:cNvPr id="23566" name="TextBox 47"/>
          <p:cNvSpPr txBox="1">
            <a:spLocks noChangeArrowheads="1"/>
          </p:cNvSpPr>
          <p:nvPr/>
        </p:nvSpPr>
        <p:spPr bwMode="auto">
          <a:xfrm>
            <a:off x="4495800" y="5638800"/>
            <a:ext cx="1616075" cy="369888"/>
          </a:xfrm>
          <a:prstGeom prst="rect">
            <a:avLst/>
          </a:prstGeom>
          <a:noFill/>
          <a:ln w="9525">
            <a:noFill/>
            <a:miter lim="800000"/>
            <a:headEnd/>
            <a:tailEnd/>
          </a:ln>
        </p:spPr>
        <p:txBody>
          <a:bodyPr wrap="none">
            <a:spAutoFit/>
          </a:bodyPr>
          <a:lstStyle/>
          <a:p>
            <a:r>
              <a:rPr lang="en-US" b="1">
                <a:solidFill>
                  <a:srgbClr val="808080"/>
                </a:solidFill>
                <a:latin typeface="Calibri" pitchFamily="34" charset="0"/>
              </a:rPr>
              <a:t>Off-chip</a:t>
            </a:r>
            <a:r>
              <a:rPr lang="en-US" b="1">
                <a:solidFill>
                  <a:srgbClr val="FFCC99"/>
                </a:solidFill>
                <a:latin typeface="Calibri" pitchFamily="34" charset="0"/>
              </a:rPr>
              <a:t> </a:t>
            </a:r>
            <a:r>
              <a:rPr lang="en-US" b="1">
                <a:solidFill>
                  <a:srgbClr val="808080"/>
                </a:solidFill>
                <a:latin typeface="Calibri" pitchFamily="34" charset="0"/>
              </a:rPr>
              <a:t>DRAM</a:t>
            </a:r>
            <a:endParaRPr lang="en-US"/>
          </a:p>
        </p:txBody>
      </p:sp>
      <p:grpSp>
        <p:nvGrpSpPr>
          <p:cNvPr id="23567" name="Group 55"/>
          <p:cNvGrpSpPr>
            <a:grpSpLocks/>
          </p:cNvGrpSpPr>
          <p:nvPr/>
        </p:nvGrpSpPr>
        <p:grpSpPr bwMode="auto">
          <a:xfrm>
            <a:off x="3200400" y="2209800"/>
            <a:ext cx="2362200" cy="1582738"/>
            <a:chOff x="914400" y="2209800"/>
            <a:chExt cx="2362200" cy="1582737"/>
          </a:xfrm>
        </p:grpSpPr>
        <p:sp>
          <p:nvSpPr>
            <p:cNvPr id="57"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58" name="Rectangle 57"/>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59"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60" name="Rectangle 59"/>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grpSp>
        <p:nvGrpSpPr>
          <p:cNvPr id="23568" name="Group 60"/>
          <p:cNvGrpSpPr>
            <a:grpSpLocks/>
          </p:cNvGrpSpPr>
          <p:nvPr/>
        </p:nvGrpSpPr>
        <p:grpSpPr bwMode="auto">
          <a:xfrm>
            <a:off x="6096000" y="2209800"/>
            <a:ext cx="2362200" cy="1582738"/>
            <a:chOff x="914400" y="2209800"/>
            <a:chExt cx="2362200" cy="1582737"/>
          </a:xfrm>
        </p:grpSpPr>
        <p:sp>
          <p:nvSpPr>
            <p:cNvPr id="62"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a:t>SIMT Core Cluster</a:t>
              </a:r>
            </a:p>
          </p:txBody>
        </p:sp>
        <p:sp>
          <p:nvSpPr>
            <p:cNvPr id="63" name="Rectangle 62"/>
            <p:cNvSpPr>
              <a:spLocks noChangeArrowheads="1"/>
            </p:cNvSpPr>
            <p:nvPr/>
          </p:nvSpPr>
          <p:spPr bwMode="auto">
            <a:xfrm>
              <a:off x="990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sp>
          <p:nvSpPr>
            <p:cNvPr id="64"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65" name="Rectangle 64"/>
            <p:cNvSpPr>
              <a:spLocks noChangeArrowheads="1"/>
            </p:cNvSpPr>
            <p:nvPr/>
          </p:nvSpPr>
          <p:spPr bwMode="auto">
            <a:xfrm>
              <a:off x="2133600" y="2514600"/>
              <a:ext cx="1066800" cy="8715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a:solidFill>
                    <a:srgbClr val="000000"/>
                  </a:solidFill>
                  <a:latin typeface="Calibri" pitchFamily="34" charset="0"/>
                </a:rPr>
                <a:t>SIMT</a:t>
              </a:r>
            </a:p>
            <a:p>
              <a:pPr algn="ctr">
                <a:defRPr/>
              </a:pPr>
              <a:r>
                <a:rPr lang="en-US" sz="2000" b="1">
                  <a:solidFill>
                    <a:srgbClr val="000000"/>
                  </a:solidFill>
                  <a:latin typeface="Calibri" pitchFamily="34" charset="0"/>
                </a:rPr>
                <a:t>Core</a:t>
              </a:r>
            </a:p>
          </p:txBody>
        </p:sp>
      </p:grpSp>
      <p:sp>
        <p:nvSpPr>
          <p:cNvPr id="49" name="Slide Number Placeholder 48"/>
          <p:cNvSpPr>
            <a:spLocks noGrp="1"/>
          </p:cNvSpPr>
          <p:nvPr>
            <p:ph type="sldNum" sz="quarter" idx="12"/>
          </p:nvPr>
        </p:nvSpPr>
        <p:spPr/>
        <p:txBody>
          <a:bodyPr/>
          <a:lstStyle/>
          <a:p>
            <a:pPr>
              <a:defRPr/>
            </a:pPr>
            <a:r>
              <a:rPr lang="en-US"/>
              <a:t>5a &amp; b.</a:t>
            </a:r>
            <a:fld id="{D7ED7EB2-6DC9-4318-A553-61A0A8E65119}" type="slidenum">
              <a:rPr lang="en-US" smtClean="0"/>
              <a:pPr>
                <a:defRPr/>
              </a:pPr>
              <a:t>54</a:t>
            </a:fld>
            <a:endParaRPr lang="en-US" dirty="0"/>
          </a:p>
        </p:txBody>
      </p:sp>
    </p:spTree>
    <p:extLst>
      <p:ext uri="{BB962C8B-B14F-4D97-AF65-F5344CB8AC3E}">
        <p14:creationId xmlns:p14="http://schemas.microsoft.com/office/powerpoint/2010/main" val="1403197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13"/>
          <p:cNvGrpSpPr>
            <a:grpSpLocks/>
          </p:cNvGrpSpPr>
          <p:nvPr/>
        </p:nvGrpSpPr>
        <p:grpSpPr bwMode="auto">
          <a:xfrm>
            <a:off x="2438400" y="4191000"/>
            <a:ext cx="2362200" cy="1951038"/>
            <a:chOff x="4241969" y="4043366"/>
            <a:chExt cx="1274252" cy="1951033"/>
          </a:xfrm>
        </p:grpSpPr>
        <p:sp>
          <p:nvSpPr>
            <p:cNvPr id="67" name="Rectangle 66"/>
            <p:cNvSpPr>
              <a:spLocks noChangeArrowheads="1"/>
            </p:cNvSpPr>
            <p:nvPr/>
          </p:nvSpPr>
          <p:spPr bwMode="auto">
            <a:xfrm>
              <a:off x="4241969" y="4348165"/>
              <a:ext cx="1274252"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dirty="0" err="1">
                  <a:solidFill>
                    <a:srgbClr val="000000"/>
                  </a:solidFill>
                  <a:latin typeface="Calibri" pitchFamily="34" charset="0"/>
                </a:rPr>
                <a:t>memory_partition_unit</a:t>
              </a:r>
              <a:endParaRPr lang="en-US" b="1" dirty="0">
                <a:solidFill>
                  <a:srgbClr val="000000"/>
                </a:solidFill>
                <a:latin typeface="Calibri" pitchFamily="34" charset="0"/>
              </a:endParaRPr>
            </a:p>
          </p:txBody>
        </p:sp>
        <p:sp>
          <p:nvSpPr>
            <p:cNvPr id="68" name="Rectangle 67"/>
            <p:cNvSpPr>
              <a:spLocks noChangeArrowheads="1"/>
            </p:cNvSpPr>
            <p:nvPr/>
          </p:nvSpPr>
          <p:spPr bwMode="auto">
            <a:xfrm>
              <a:off x="4406389"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69" name="Line 98"/>
            <p:cNvSpPr>
              <a:spLocks noChangeShapeType="1"/>
            </p:cNvSpPr>
            <p:nvPr/>
          </p:nvSpPr>
          <p:spPr bwMode="auto">
            <a:xfrm>
              <a:off x="4858543"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0" name="Line 224"/>
            <p:cNvSpPr>
              <a:spLocks noChangeShapeType="1"/>
            </p:cNvSpPr>
            <p:nvPr/>
          </p:nvSpPr>
          <p:spPr bwMode="auto">
            <a:xfrm>
              <a:off x="4858543"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sp>
        <p:nvSpPr>
          <p:cNvPr id="24579" name="Title 1"/>
          <p:cNvSpPr>
            <a:spLocks noGrp="1"/>
          </p:cNvSpPr>
          <p:nvPr>
            <p:ph type="title"/>
          </p:nvPr>
        </p:nvSpPr>
        <p:spPr/>
        <p:txBody>
          <a:bodyPr>
            <a:normAutofit fontScale="90000"/>
          </a:bodyPr>
          <a:lstStyle/>
          <a:p>
            <a:pPr eaLnBrk="1" hangingPunct="1"/>
            <a:r>
              <a:rPr lang="en-CA"/>
              <a:t>Timing Model </a:t>
            </a:r>
            <a:br>
              <a:rPr lang="en-CA"/>
            </a:br>
            <a:r>
              <a:rPr lang="en-CA"/>
              <a:t>(Software Overview)</a:t>
            </a:r>
          </a:p>
        </p:txBody>
      </p:sp>
      <p:sp>
        <p:nvSpPr>
          <p:cNvPr id="24580" name="Date Placeholder 2"/>
          <p:cNvSpPr>
            <a:spLocks noGrp="1"/>
          </p:cNvSpPr>
          <p:nvPr>
            <p:ph type="dt" sz="quarter" idx="10"/>
          </p:nvPr>
        </p:nvSpPr>
        <p:spPr>
          <a:noFill/>
        </p:spPr>
        <p:txBody>
          <a:bodyPr/>
          <a:lstStyle/>
          <a:p>
            <a:r>
              <a:rPr lang="en-US"/>
              <a:t>December 2012</a:t>
            </a:r>
          </a:p>
        </p:txBody>
      </p:sp>
      <p:sp>
        <p:nvSpPr>
          <p:cNvPr id="24581" name="Footer Placeholder 3"/>
          <p:cNvSpPr>
            <a:spLocks noGrp="1"/>
          </p:cNvSpPr>
          <p:nvPr>
            <p:ph type="ftr" sz="quarter" idx="11"/>
          </p:nvPr>
        </p:nvSpPr>
        <p:spPr>
          <a:noFill/>
        </p:spPr>
        <p:txBody>
          <a:bodyPr/>
          <a:lstStyle/>
          <a:p>
            <a:r>
              <a:rPr lang="pt-BR"/>
              <a:t>GPGPU-Sim Tutorial (MICRO 2012)  5: Software Organization</a:t>
            </a:r>
            <a:endParaRPr lang="en-US"/>
          </a:p>
        </p:txBody>
      </p:sp>
      <p:sp>
        <p:nvSpPr>
          <p:cNvPr id="24583" name="Rectangle 3"/>
          <p:cNvSpPr>
            <a:spLocks noChangeArrowheads="1"/>
          </p:cNvSpPr>
          <p:nvPr/>
        </p:nvSpPr>
        <p:spPr bwMode="auto">
          <a:xfrm>
            <a:off x="533400" y="1752600"/>
            <a:ext cx="8077200" cy="3532188"/>
          </a:xfrm>
          <a:prstGeom prst="rect">
            <a:avLst/>
          </a:prstGeom>
          <a:noFill/>
          <a:ln w="28575">
            <a:solidFill>
              <a:srgbClr val="000000"/>
            </a:solidFill>
            <a:prstDash val="dash"/>
            <a:miter lim="800000"/>
            <a:headEnd/>
            <a:tailEnd/>
          </a:ln>
        </p:spPr>
        <p:txBody>
          <a:bodyPr wrap="none" tIns="0"/>
          <a:lstStyle/>
          <a:p>
            <a:r>
              <a:rPr lang="en-US" sz="2400" b="1"/>
              <a:t>gpgpu_sim</a:t>
            </a:r>
          </a:p>
        </p:txBody>
      </p:sp>
      <p:grpSp>
        <p:nvGrpSpPr>
          <p:cNvPr id="24584" name="Group 4"/>
          <p:cNvGrpSpPr>
            <a:grpSpLocks/>
          </p:cNvGrpSpPr>
          <p:nvPr/>
        </p:nvGrpSpPr>
        <p:grpSpPr bwMode="auto">
          <a:xfrm>
            <a:off x="5638800" y="2895600"/>
            <a:ext cx="358775" cy="73025"/>
            <a:chOff x="3922713" y="1989138"/>
            <a:chExt cx="358775" cy="73025"/>
          </a:xfrm>
        </p:grpSpPr>
        <p:sp>
          <p:nvSpPr>
            <p:cNvPr id="8" name="Oval 7"/>
            <p:cNvSpPr>
              <a:spLocks noChangeArrowheads="1"/>
            </p:cNvSpPr>
            <p:nvPr/>
          </p:nvSpPr>
          <p:spPr bwMode="auto">
            <a:xfrm>
              <a:off x="3922713" y="1989138"/>
              <a:ext cx="71438"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9" name="Oval 8"/>
            <p:cNvSpPr>
              <a:spLocks noChangeArrowheads="1"/>
            </p:cNvSpPr>
            <p:nvPr/>
          </p:nvSpPr>
          <p:spPr bwMode="auto">
            <a:xfrm>
              <a:off x="4067176"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10" name="Oval 9"/>
            <p:cNvSpPr>
              <a:spLocks noChangeArrowheads="1"/>
            </p:cNvSpPr>
            <p:nvPr/>
          </p:nvSpPr>
          <p:spPr bwMode="auto">
            <a:xfrm>
              <a:off x="4210051" y="1989138"/>
              <a:ext cx="71437" cy="73025"/>
            </a:xfrm>
            <a:prstGeom prst="ellipse">
              <a:avLst/>
            </a:prstGeom>
            <a:ln>
              <a:solidFill>
                <a:schemeClr val="accent2">
                  <a:lumMod val="60000"/>
                  <a:lumOff val="40000"/>
                </a:schemeClr>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Calibri" pitchFamily="34" charset="0"/>
              </a:endParaRPr>
            </a:p>
          </p:txBody>
        </p:sp>
      </p:grpSp>
      <p:grpSp>
        <p:nvGrpSpPr>
          <p:cNvPr id="24586" name="Group 6"/>
          <p:cNvGrpSpPr>
            <a:grpSpLocks/>
          </p:cNvGrpSpPr>
          <p:nvPr/>
        </p:nvGrpSpPr>
        <p:grpSpPr bwMode="auto">
          <a:xfrm>
            <a:off x="5257800" y="4800600"/>
            <a:ext cx="376238" cy="71438"/>
            <a:chOff x="3505200" y="4648200"/>
            <a:chExt cx="376238" cy="71437"/>
          </a:xfrm>
        </p:grpSpPr>
        <p:sp>
          <p:nvSpPr>
            <p:cNvPr id="13" name="Oval 12"/>
            <p:cNvSpPr>
              <a:spLocks noChangeArrowheads="1"/>
            </p:cNvSpPr>
            <p:nvPr/>
          </p:nvSpPr>
          <p:spPr bwMode="auto">
            <a:xfrm flipH="1" flipV="1">
              <a:off x="36576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14" name="Oval 13"/>
            <p:cNvSpPr>
              <a:spLocks noChangeArrowheads="1"/>
            </p:cNvSpPr>
            <p:nvPr/>
          </p:nvSpPr>
          <p:spPr bwMode="auto">
            <a:xfrm flipH="1" flipV="1">
              <a:off x="38100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sp>
          <p:nvSpPr>
            <p:cNvPr id="15" name="Oval 14"/>
            <p:cNvSpPr>
              <a:spLocks noChangeArrowheads="1"/>
            </p:cNvSpPr>
            <p:nvPr/>
          </p:nvSpPr>
          <p:spPr bwMode="auto">
            <a:xfrm flipH="1" flipV="1">
              <a:off x="3505200" y="4648200"/>
              <a:ext cx="71438" cy="71437"/>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defRPr/>
              </a:pPr>
              <a:endParaRPr lang="en-US">
                <a:solidFill>
                  <a:srgbClr val="000000"/>
                </a:solidFill>
                <a:latin typeface="Calibri" pitchFamily="34" charset="0"/>
              </a:endParaRPr>
            </a:p>
          </p:txBody>
        </p:sp>
      </p:grpSp>
      <p:grpSp>
        <p:nvGrpSpPr>
          <p:cNvPr id="24587" name="Group 54"/>
          <p:cNvGrpSpPr>
            <a:grpSpLocks/>
          </p:cNvGrpSpPr>
          <p:nvPr/>
        </p:nvGrpSpPr>
        <p:grpSpPr bwMode="auto">
          <a:xfrm>
            <a:off x="685800" y="2209800"/>
            <a:ext cx="2362200" cy="1582738"/>
            <a:chOff x="914400" y="2209800"/>
            <a:chExt cx="2362200" cy="1582737"/>
          </a:xfrm>
        </p:grpSpPr>
        <p:sp>
          <p:nvSpPr>
            <p:cNvPr id="48"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err="1"/>
                <a:t>simt_core_cluster</a:t>
              </a:r>
              <a:endParaRPr lang="en-US" b="1" dirty="0"/>
            </a:p>
          </p:txBody>
        </p:sp>
        <p:sp>
          <p:nvSpPr>
            <p:cNvPr id="17" name="Rectangle 16"/>
            <p:cNvSpPr>
              <a:spLocks noChangeArrowheads="1"/>
            </p:cNvSpPr>
            <p:nvPr/>
          </p:nvSpPr>
          <p:spPr bwMode="auto">
            <a:xfrm>
              <a:off x="1143000" y="2514600"/>
              <a:ext cx="1981200" cy="7191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err="1">
                  <a:solidFill>
                    <a:srgbClr val="000000"/>
                  </a:solidFill>
                  <a:latin typeface="Calibri" pitchFamily="34" charset="0"/>
                </a:rPr>
                <a:t>shader_core_ctx</a:t>
              </a:r>
              <a:endParaRPr lang="en-US" sz="2000" b="1" dirty="0">
                <a:solidFill>
                  <a:srgbClr val="000000"/>
                </a:solidFill>
                <a:latin typeface="Calibri" pitchFamily="34" charset="0"/>
              </a:endParaRPr>
            </a:p>
          </p:txBody>
        </p:sp>
        <p:sp>
          <p:nvSpPr>
            <p:cNvPr id="18"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20" name="Rectangle 19"/>
            <p:cNvSpPr>
              <a:spLocks noChangeArrowheads="1"/>
            </p:cNvSpPr>
            <p:nvPr/>
          </p:nvSpPr>
          <p:spPr bwMode="auto">
            <a:xfrm>
              <a:off x="1066800" y="2590800"/>
              <a:ext cx="1981200" cy="762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err="1">
                  <a:solidFill>
                    <a:srgbClr val="000000"/>
                  </a:solidFill>
                  <a:latin typeface="Calibri" pitchFamily="34" charset="0"/>
                </a:rPr>
                <a:t>shader_core_ctx</a:t>
              </a:r>
              <a:endParaRPr lang="en-US" sz="2000" b="1" dirty="0">
                <a:solidFill>
                  <a:srgbClr val="000000"/>
                </a:solidFill>
                <a:latin typeface="Calibri" pitchFamily="34" charset="0"/>
              </a:endParaRPr>
            </a:p>
          </p:txBody>
        </p:sp>
      </p:grpSp>
      <p:grpSp>
        <p:nvGrpSpPr>
          <p:cNvPr id="24588" name="Group 13"/>
          <p:cNvGrpSpPr>
            <a:grpSpLocks/>
          </p:cNvGrpSpPr>
          <p:nvPr/>
        </p:nvGrpSpPr>
        <p:grpSpPr bwMode="auto">
          <a:xfrm>
            <a:off x="685800" y="4191000"/>
            <a:ext cx="2362200" cy="1951038"/>
            <a:chOff x="4241969" y="4043366"/>
            <a:chExt cx="1274252" cy="1951033"/>
          </a:xfrm>
        </p:grpSpPr>
        <p:sp>
          <p:nvSpPr>
            <p:cNvPr id="39" name="Rectangle 38"/>
            <p:cNvSpPr>
              <a:spLocks noChangeArrowheads="1"/>
            </p:cNvSpPr>
            <p:nvPr/>
          </p:nvSpPr>
          <p:spPr bwMode="auto">
            <a:xfrm>
              <a:off x="4241969" y="4348165"/>
              <a:ext cx="1274252"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dirty="0" err="1">
                  <a:solidFill>
                    <a:srgbClr val="000000"/>
                  </a:solidFill>
                  <a:latin typeface="Calibri" pitchFamily="34" charset="0"/>
                </a:rPr>
                <a:t>memory_partition_unit</a:t>
              </a:r>
              <a:endParaRPr lang="en-US" b="1" dirty="0">
                <a:solidFill>
                  <a:srgbClr val="000000"/>
                </a:solidFill>
                <a:latin typeface="Calibri" pitchFamily="34" charset="0"/>
              </a:endParaRPr>
            </a:p>
          </p:txBody>
        </p:sp>
        <p:sp>
          <p:nvSpPr>
            <p:cNvPr id="40" name="Rectangle 39"/>
            <p:cNvSpPr>
              <a:spLocks noChangeArrowheads="1"/>
            </p:cNvSpPr>
            <p:nvPr/>
          </p:nvSpPr>
          <p:spPr bwMode="auto">
            <a:xfrm>
              <a:off x="4406389"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41" name="Line 98"/>
            <p:cNvSpPr>
              <a:spLocks noChangeShapeType="1"/>
            </p:cNvSpPr>
            <p:nvPr/>
          </p:nvSpPr>
          <p:spPr bwMode="auto">
            <a:xfrm>
              <a:off x="4858543"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42" name="Line 224"/>
            <p:cNvSpPr>
              <a:spLocks noChangeShapeType="1"/>
            </p:cNvSpPr>
            <p:nvPr/>
          </p:nvSpPr>
          <p:spPr bwMode="auto">
            <a:xfrm>
              <a:off x="4858543"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sp>
        <p:nvSpPr>
          <p:cNvPr id="24589" name="TextBox 47"/>
          <p:cNvSpPr txBox="1">
            <a:spLocks noChangeArrowheads="1"/>
          </p:cNvSpPr>
          <p:nvPr/>
        </p:nvSpPr>
        <p:spPr bwMode="auto">
          <a:xfrm>
            <a:off x="4495800" y="5638800"/>
            <a:ext cx="1616075" cy="369888"/>
          </a:xfrm>
          <a:prstGeom prst="rect">
            <a:avLst/>
          </a:prstGeom>
          <a:noFill/>
          <a:ln w="9525">
            <a:noFill/>
            <a:miter lim="800000"/>
            <a:headEnd/>
            <a:tailEnd/>
          </a:ln>
        </p:spPr>
        <p:txBody>
          <a:bodyPr wrap="none">
            <a:spAutoFit/>
          </a:bodyPr>
          <a:lstStyle/>
          <a:p>
            <a:r>
              <a:rPr lang="en-US" b="1">
                <a:solidFill>
                  <a:srgbClr val="808080"/>
                </a:solidFill>
                <a:latin typeface="Calibri" pitchFamily="34" charset="0"/>
              </a:rPr>
              <a:t>Off-chip</a:t>
            </a:r>
            <a:r>
              <a:rPr lang="en-US" b="1">
                <a:solidFill>
                  <a:srgbClr val="FFCC99"/>
                </a:solidFill>
                <a:latin typeface="Calibri" pitchFamily="34" charset="0"/>
              </a:rPr>
              <a:t> </a:t>
            </a:r>
            <a:r>
              <a:rPr lang="en-US" b="1">
                <a:solidFill>
                  <a:srgbClr val="808080"/>
                </a:solidFill>
                <a:latin typeface="Calibri" pitchFamily="34" charset="0"/>
              </a:rPr>
              <a:t>DRAM</a:t>
            </a:r>
            <a:endParaRPr lang="en-US"/>
          </a:p>
        </p:txBody>
      </p:sp>
      <p:grpSp>
        <p:nvGrpSpPr>
          <p:cNvPr id="24590" name="Group 54"/>
          <p:cNvGrpSpPr>
            <a:grpSpLocks/>
          </p:cNvGrpSpPr>
          <p:nvPr/>
        </p:nvGrpSpPr>
        <p:grpSpPr bwMode="auto">
          <a:xfrm>
            <a:off x="3200400" y="2209800"/>
            <a:ext cx="2362200" cy="1582738"/>
            <a:chOff x="914400" y="2209800"/>
            <a:chExt cx="2362200" cy="1582737"/>
          </a:xfrm>
        </p:grpSpPr>
        <p:sp>
          <p:nvSpPr>
            <p:cNvPr id="49"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err="1"/>
                <a:t>simt_core_cluster</a:t>
              </a:r>
              <a:endParaRPr lang="en-US" b="1" dirty="0"/>
            </a:p>
          </p:txBody>
        </p:sp>
        <p:sp>
          <p:nvSpPr>
            <p:cNvPr id="50" name="Rectangle 49"/>
            <p:cNvSpPr>
              <a:spLocks noChangeArrowheads="1"/>
            </p:cNvSpPr>
            <p:nvPr/>
          </p:nvSpPr>
          <p:spPr bwMode="auto">
            <a:xfrm>
              <a:off x="1143000" y="2514600"/>
              <a:ext cx="1981200" cy="7191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err="1">
                  <a:solidFill>
                    <a:srgbClr val="000000"/>
                  </a:solidFill>
                  <a:latin typeface="Calibri" pitchFamily="34" charset="0"/>
                </a:rPr>
                <a:t>shader_core_ctx</a:t>
              </a:r>
              <a:endParaRPr lang="en-US" sz="2000" b="1" dirty="0">
                <a:solidFill>
                  <a:srgbClr val="000000"/>
                </a:solidFill>
                <a:latin typeface="Calibri" pitchFamily="34" charset="0"/>
              </a:endParaRPr>
            </a:p>
          </p:txBody>
        </p:sp>
        <p:sp>
          <p:nvSpPr>
            <p:cNvPr id="51"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52" name="Rectangle 51"/>
            <p:cNvSpPr>
              <a:spLocks noChangeArrowheads="1"/>
            </p:cNvSpPr>
            <p:nvPr/>
          </p:nvSpPr>
          <p:spPr bwMode="auto">
            <a:xfrm>
              <a:off x="1066800" y="2590800"/>
              <a:ext cx="1981200" cy="762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err="1">
                  <a:solidFill>
                    <a:srgbClr val="000000"/>
                  </a:solidFill>
                  <a:latin typeface="Calibri" pitchFamily="34" charset="0"/>
                </a:rPr>
                <a:t>shader_core_ctx</a:t>
              </a:r>
              <a:endParaRPr lang="en-US" sz="2000" b="1" dirty="0">
                <a:solidFill>
                  <a:srgbClr val="000000"/>
                </a:solidFill>
                <a:latin typeface="Calibri" pitchFamily="34" charset="0"/>
              </a:endParaRPr>
            </a:p>
          </p:txBody>
        </p:sp>
      </p:grpSp>
      <p:grpSp>
        <p:nvGrpSpPr>
          <p:cNvPr id="24591" name="Group 54"/>
          <p:cNvGrpSpPr>
            <a:grpSpLocks/>
          </p:cNvGrpSpPr>
          <p:nvPr/>
        </p:nvGrpSpPr>
        <p:grpSpPr bwMode="auto">
          <a:xfrm>
            <a:off x="6096000" y="2209800"/>
            <a:ext cx="2362200" cy="1582738"/>
            <a:chOff x="914400" y="2209800"/>
            <a:chExt cx="2362200" cy="1582737"/>
          </a:xfrm>
        </p:grpSpPr>
        <p:sp>
          <p:nvSpPr>
            <p:cNvPr id="54" name="Rectangle 3"/>
            <p:cNvSpPr>
              <a:spLocks noChangeArrowheads="1"/>
            </p:cNvSpPr>
            <p:nvPr/>
          </p:nvSpPr>
          <p:spPr bwMode="auto">
            <a:xfrm>
              <a:off x="914400" y="2209800"/>
              <a:ext cx="2362200" cy="1295399"/>
            </a:xfrm>
            <a:prstGeom prst="rect">
              <a:avLst/>
            </a:prstGeom>
            <a:gradFill flip="none" rotWithShape="1">
              <a:gsLst>
                <a:gs pos="0">
                  <a:srgbClr val="99FF99"/>
                </a:gs>
                <a:gs pos="100000">
                  <a:srgbClr val="CCFFCC"/>
                </a:gs>
              </a:gsLst>
              <a:lin ang="16200000" scaled="1"/>
              <a:tileRect/>
            </a:gradFill>
            <a:ln w="12700">
              <a:solidFill>
                <a:srgbClr val="333300"/>
              </a:solidFill>
              <a:prstDash val="solid"/>
              <a:miter lim="800000"/>
              <a:headEnd/>
              <a:tailEnd/>
            </a:ln>
            <a:effectLst>
              <a:outerShdw blurRad="38100" dist="38100" dir="2700000" algn="tl" rotWithShape="0">
                <a:prstClr val="black">
                  <a:alpha val="20000"/>
                </a:prstClr>
              </a:outerShdw>
            </a:effectLst>
          </p:spPr>
          <p:txBody>
            <a:bodyPr wrap="none" tIns="0"/>
            <a:lstStyle/>
            <a:p>
              <a:pPr>
                <a:defRPr/>
              </a:pPr>
              <a:r>
                <a:rPr lang="en-US" b="1" dirty="0" err="1"/>
                <a:t>simt_core_cluster</a:t>
              </a:r>
              <a:endParaRPr lang="en-US" b="1" dirty="0"/>
            </a:p>
          </p:txBody>
        </p:sp>
        <p:sp>
          <p:nvSpPr>
            <p:cNvPr id="55" name="Rectangle 54"/>
            <p:cNvSpPr>
              <a:spLocks noChangeArrowheads="1"/>
            </p:cNvSpPr>
            <p:nvPr/>
          </p:nvSpPr>
          <p:spPr bwMode="auto">
            <a:xfrm>
              <a:off x="1143000" y="2514600"/>
              <a:ext cx="1981200" cy="7191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err="1">
                  <a:solidFill>
                    <a:srgbClr val="000000"/>
                  </a:solidFill>
                  <a:latin typeface="Calibri" pitchFamily="34" charset="0"/>
                </a:rPr>
                <a:t>shader_core_ctx</a:t>
              </a:r>
              <a:endParaRPr lang="en-US" sz="2000" b="1" dirty="0">
                <a:solidFill>
                  <a:srgbClr val="000000"/>
                </a:solidFill>
                <a:latin typeface="Calibri" pitchFamily="34" charset="0"/>
              </a:endParaRPr>
            </a:p>
          </p:txBody>
        </p:sp>
        <p:sp>
          <p:nvSpPr>
            <p:cNvPr id="56" name="Line 205"/>
            <p:cNvSpPr>
              <a:spLocks noChangeShapeType="1"/>
            </p:cNvSpPr>
            <p:nvPr/>
          </p:nvSpPr>
          <p:spPr bwMode="auto">
            <a:xfrm>
              <a:off x="2057400" y="3505199"/>
              <a:ext cx="3175" cy="287338"/>
            </a:xfrm>
            <a:prstGeom prst="line">
              <a:avLst/>
            </a:prstGeom>
            <a:ln>
              <a:solidFill>
                <a:schemeClr val="accent1">
                  <a:lumMod val="25000"/>
                </a:schemeClr>
              </a:solidFill>
              <a:headEnd type="triangle" w="med" len="med"/>
              <a:tailEnd type="triangle" w="med" len="me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kern="0">
                <a:solidFill>
                  <a:sysClr val="windowText" lastClr="000000"/>
                </a:solidFill>
              </a:endParaRPr>
            </a:p>
          </p:txBody>
        </p:sp>
        <p:sp>
          <p:nvSpPr>
            <p:cNvPr id="61" name="Rectangle 60"/>
            <p:cNvSpPr>
              <a:spLocks noChangeArrowheads="1"/>
            </p:cNvSpPr>
            <p:nvPr/>
          </p:nvSpPr>
          <p:spPr bwMode="auto">
            <a:xfrm>
              <a:off x="1066800" y="2590800"/>
              <a:ext cx="1981200" cy="762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err="1">
                  <a:solidFill>
                    <a:srgbClr val="000000"/>
                  </a:solidFill>
                  <a:latin typeface="Calibri" pitchFamily="34" charset="0"/>
                </a:rPr>
                <a:t>shader_core_ctx</a:t>
              </a:r>
              <a:endParaRPr lang="en-US" sz="2000" b="1" dirty="0">
                <a:solidFill>
                  <a:srgbClr val="000000"/>
                </a:solidFill>
                <a:latin typeface="Calibri" pitchFamily="34" charset="0"/>
              </a:endParaRPr>
            </a:p>
          </p:txBody>
        </p:sp>
      </p:grpSp>
      <p:grpSp>
        <p:nvGrpSpPr>
          <p:cNvPr id="24592" name="Group 13"/>
          <p:cNvGrpSpPr>
            <a:grpSpLocks/>
          </p:cNvGrpSpPr>
          <p:nvPr/>
        </p:nvGrpSpPr>
        <p:grpSpPr bwMode="auto">
          <a:xfrm>
            <a:off x="6096000" y="4191000"/>
            <a:ext cx="2362200" cy="1951038"/>
            <a:chOff x="4241969" y="4043366"/>
            <a:chExt cx="1274252" cy="1951033"/>
          </a:xfrm>
        </p:grpSpPr>
        <p:sp>
          <p:nvSpPr>
            <p:cNvPr id="72" name="Rectangle 71"/>
            <p:cNvSpPr>
              <a:spLocks noChangeArrowheads="1"/>
            </p:cNvSpPr>
            <p:nvPr/>
          </p:nvSpPr>
          <p:spPr bwMode="auto">
            <a:xfrm>
              <a:off x="4241969" y="4348165"/>
              <a:ext cx="1274252" cy="60959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defRPr/>
              </a:pPr>
              <a:r>
                <a:rPr lang="en-US" b="1" dirty="0" err="1">
                  <a:solidFill>
                    <a:srgbClr val="000000"/>
                  </a:solidFill>
                  <a:latin typeface="Calibri" pitchFamily="34" charset="0"/>
                </a:rPr>
                <a:t>memory_partition_unit</a:t>
              </a:r>
              <a:endParaRPr lang="en-US" b="1" dirty="0">
                <a:solidFill>
                  <a:srgbClr val="000000"/>
                </a:solidFill>
                <a:latin typeface="Calibri" pitchFamily="34" charset="0"/>
              </a:endParaRPr>
            </a:p>
          </p:txBody>
        </p:sp>
        <p:sp>
          <p:nvSpPr>
            <p:cNvPr id="73" name="Rectangle 72"/>
            <p:cNvSpPr>
              <a:spLocks noChangeArrowheads="1"/>
            </p:cNvSpPr>
            <p:nvPr/>
          </p:nvSpPr>
          <p:spPr bwMode="auto">
            <a:xfrm>
              <a:off x="4406389" y="5414962"/>
              <a:ext cx="904308" cy="5794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b="1">
                  <a:solidFill>
                    <a:srgbClr val="000000"/>
                  </a:solidFill>
                  <a:latin typeface="Calibri" pitchFamily="34" charset="0"/>
                </a:rPr>
                <a:t>GDDR3/GDDR5</a:t>
              </a:r>
            </a:p>
          </p:txBody>
        </p:sp>
        <p:sp>
          <p:nvSpPr>
            <p:cNvPr id="74" name="Line 98"/>
            <p:cNvSpPr>
              <a:spLocks noChangeShapeType="1"/>
            </p:cNvSpPr>
            <p:nvPr/>
          </p:nvSpPr>
          <p:spPr bwMode="auto">
            <a:xfrm>
              <a:off x="4858543" y="4957764"/>
              <a:ext cx="1713" cy="431799"/>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sp>
          <p:nvSpPr>
            <p:cNvPr id="75" name="Line 224"/>
            <p:cNvSpPr>
              <a:spLocks noChangeShapeType="1"/>
            </p:cNvSpPr>
            <p:nvPr/>
          </p:nvSpPr>
          <p:spPr bwMode="auto">
            <a:xfrm>
              <a:off x="4858543" y="4043366"/>
              <a:ext cx="1713" cy="287337"/>
            </a:xfrm>
            <a:prstGeom prst="line">
              <a:avLst/>
            </a:prstGeom>
            <a:noFill/>
            <a:ln w="28575">
              <a:solidFill>
                <a:srgbClr val="000000"/>
              </a:solidFill>
              <a:round/>
              <a:headEnd type="triangle" w="med" len="med"/>
              <a:tailEnd type="triangle" w="med" len="med"/>
            </a:ln>
          </p:spPr>
          <p:txBody>
            <a:bodyPr/>
            <a:lstStyle/>
            <a:p>
              <a:pPr fontAlgn="auto">
                <a:spcBef>
                  <a:spcPts val="0"/>
                </a:spcBef>
                <a:spcAft>
                  <a:spcPts val="0"/>
                </a:spcAft>
                <a:defRPr/>
              </a:pPr>
              <a:endParaRPr lang="en-US" kern="0">
                <a:solidFill>
                  <a:sysClr val="windowText" lastClr="000000"/>
                </a:solidFill>
                <a:latin typeface="+mn-lt"/>
              </a:endParaRPr>
            </a:p>
          </p:txBody>
        </p:sp>
      </p:grpSp>
      <p:sp>
        <p:nvSpPr>
          <p:cNvPr id="47" name="Rectangle 46"/>
          <p:cNvSpPr>
            <a:spLocks noChangeArrowheads="1"/>
          </p:cNvSpPr>
          <p:nvPr/>
        </p:nvSpPr>
        <p:spPr bwMode="auto">
          <a:xfrm>
            <a:off x="908050" y="3830638"/>
            <a:ext cx="7245350" cy="360362"/>
          </a:xfrm>
          <a:prstGeom prst="rect">
            <a:avLst/>
          </a:prstGeom>
          <a:gradFill flip="none" rotWithShape="1">
            <a:gsLst>
              <a:gs pos="0">
                <a:srgbClr val="C4E59F">
                  <a:tint val="66000"/>
                  <a:satMod val="160000"/>
                </a:srgbClr>
              </a:gs>
              <a:gs pos="50000">
                <a:srgbClr val="C4E59F">
                  <a:tint val="44500"/>
                  <a:satMod val="160000"/>
                </a:srgbClr>
              </a:gs>
              <a:gs pos="100000">
                <a:srgbClr val="C4E59F">
                  <a:tint val="23500"/>
                  <a:satMod val="160000"/>
                </a:srgbClr>
              </a:gs>
            </a:gsLst>
            <a:lin ang="16200000" scaled="1"/>
            <a:tileRect/>
          </a:gradFill>
          <a:ln>
            <a:solidFill>
              <a:srgbClr val="008000"/>
            </a:solidFill>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r>
              <a:rPr lang="en-US" b="1" dirty="0">
                <a:solidFill>
                  <a:srgbClr val="000000"/>
                </a:solidFill>
              </a:rPr>
              <a:t>Interconnection Network (</a:t>
            </a:r>
            <a:r>
              <a:rPr lang="en-US" b="1" dirty="0" err="1">
                <a:solidFill>
                  <a:srgbClr val="000000"/>
                </a:solidFill>
              </a:rPr>
              <a:t>intersim</a:t>
            </a:r>
            <a:r>
              <a:rPr lang="en-US" b="1" dirty="0">
                <a:solidFill>
                  <a:srgbClr val="000000"/>
                </a:solidFill>
              </a:rPr>
              <a:t>)</a:t>
            </a:r>
          </a:p>
        </p:txBody>
      </p:sp>
      <p:sp>
        <p:nvSpPr>
          <p:cNvPr id="57" name="Slide Number Placeholder 56"/>
          <p:cNvSpPr>
            <a:spLocks noGrp="1"/>
          </p:cNvSpPr>
          <p:nvPr>
            <p:ph type="sldNum" sz="quarter" idx="12"/>
          </p:nvPr>
        </p:nvSpPr>
        <p:spPr/>
        <p:txBody>
          <a:bodyPr/>
          <a:lstStyle/>
          <a:p>
            <a:pPr>
              <a:defRPr/>
            </a:pPr>
            <a:r>
              <a:rPr lang="en-US"/>
              <a:t>5a &amp; b.</a:t>
            </a:r>
            <a:fld id="{D7ED7EB2-6DC9-4318-A553-61A0A8E65119}" type="slidenum">
              <a:rPr lang="en-US" smtClean="0"/>
              <a:pPr>
                <a:defRPr/>
              </a:pPr>
              <a:t>55</a:t>
            </a:fld>
            <a:endParaRPr lang="en-US" dirty="0"/>
          </a:p>
        </p:txBody>
      </p:sp>
    </p:spTree>
    <p:extLst>
      <p:ext uri="{BB962C8B-B14F-4D97-AF65-F5344CB8AC3E}">
        <p14:creationId xmlns:p14="http://schemas.microsoft.com/office/powerpoint/2010/main" val="40870212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CA"/>
              <a:t>Timing Model: gpgpu_sim</a:t>
            </a:r>
          </a:p>
        </p:txBody>
      </p:sp>
      <p:sp>
        <p:nvSpPr>
          <p:cNvPr id="3" name="Vertical Text Placeholder 2"/>
          <p:cNvSpPr>
            <a:spLocks noGrp="1"/>
          </p:cNvSpPr>
          <p:nvPr>
            <p:ph type="body" orient="vert" idx="1"/>
          </p:nvPr>
        </p:nvSpPr>
        <p:spPr>
          <a:xfrm>
            <a:off x="457200" y="1600200"/>
            <a:ext cx="8229600" cy="4724400"/>
          </a:xfrm>
        </p:spPr>
        <p:txBody>
          <a:bodyPr vert="horz">
            <a:normAutofit lnSpcReduction="10000"/>
          </a:bodyPr>
          <a:lstStyle/>
          <a:p>
            <a:pPr eaLnBrk="1" hangingPunct="1">
              <a:defRPr/>
            </a:pPr>
            <a:r>
              <a:rPr lang="en-CA" dirty="0"/>
              <a:t>Top Level Object </a:t>
            </a:r>
          </a:p>
          <a:p>
            <a:pPr eaLnBrk="1" hangingPunct="1">
              <a:defRPr/>
            </a:pPr>
            <a:r>
              <a:rPr lang="en-CA" dirty="0"/>
              <a:t>A virtual GPU with timing model</a:t>
            </a:r>
          </a:p>
          <a:p>
            <a:pPr lvl="1" eaLnBrk="1" hangingPunct="1">
              <a:defRPr/>
            </a:pPr>
            <a:r>
              <a:rPr lang="en-CA" dirty="0"/>
              <a:t>Contains all components for timing simulation</a:t>
            </a:r>
          </a:p>
          <a:p>
            <a:pPr eaLnBrk="1" hangingPunct="1">
              <a:defRPr/>
            </a:pPr>
            <a:r>
              <a:rPr lang="en-CA" dirty="0"/>
              <a:t>Specific responsibilities:</a:t>
            </a:r>
          </a:p>
          <a:p>
            <a:pPr lvl="1" eaLnBrk="1" hangingPunct="1">
              <a:defRPr/>
            </a:pPr>
            <a:r>
              <a:rPr lang="en-CA" dirty="0"/>
              <a:t>Initialization</a:t>
            </a:r>
          </a:p>
          <a:p>
            <a:pPr lvl="1" eaLnBrk="1" hangingPunct="1">
              <a:defRPr/>
            </a:pPr>
            <a:r>
              <a:rPr lang="en-CA" dirty="0"/>
              <a:t>Kernel Launch</a:t>
            </a:r>
          </a:p>
          <a:p>
            <a:pPr lvl="1" eaLnBrk="1" hangingPunct="1">
              <a:defRPr/>
            </a:pPr>
            <a:r>
              <a:rPr lang="en-CA" dirty="0"/>
              <a:t>Clock Domain</a:t>
            </a:r>
          </a:p>
          <a:p>
            <a:pPr lvl="1" eaLnBrk="1" hangingPunct="1">
              <a:defRPr/>
            </a:pPr>
            <a:r>
              <a:rPr lang="en-CA" dirty="0"/>
              <a:t>Main Simulation Loop</a:t>
            </a:r>
          </a:p>
          <a:p>
            <a:pPr eaLnBrk="1" hangingPunct="1">
              <a:defRPr/>
            </a:pPr>
            <a:r>
              <a:rPr lang="en-CA" dirty="0"/>
              <a:t>Implemented in </a:t>
            </a:r>
            <a:r>
              <a:rPr lang="en-CA" dirty="0" err="1"/>
              <a:t>gpgpu-sim</a:t>
            </a:r>
            <a:r>
              <a:rPr lang="en-CA" dirty="0"/>
              <a:t>/</a:t>
            </a:r>
            <a:r>
              <a:rPr lang="en-CA" dirty="0" err="1"/>
              <a:t>gpu-sim</a:t>
            </a:r>
            <a:r>
              <a:rPr lang="en-CA" dirty="0"/>
              <a:t>.[</a:t>
            </a:r>
            <a:r>
              <a:rPr lang="en-CA" dirty="0" err="1"/>
              <a:t>h,cc</a:t>
            </a:r>
            <a:r>
              <a:rPr lang="en-CA" dirty="0"/>
              <a:t>]</a:t>
            </a:r>
          </a:p>
        </p:txBody>
      </p:sp>
      <p:sp>
        <p:nvSpPr>
          <p:cNvPr id="25604" name="Date Placeholder 3"/>
          <p:cNvSpPr>
            <a:spLocks noGrp="1"/>
          </p:cNvSpPr>
          <p:nvPr>
            <p:ph type="dt" sz="quarter" idx="10"/>
          </p:nvPr>
        </p:nvSpPr>
        <p:spPr>
          <a:xfrm>
            <a:off x="457200" y="6381750"/>
            <a:ext cx="2133600" cy="476250"/>
          </a:xfrm>
          <a:noFill/>
        </p:spPr>
        <p:txBody>
          <a:bodyPr/>
          <a:lstStyle/>
          <a:p>
            <a:r>
              <a:rPr lang="en-US"/>
              <a:t>December 2012</a:t>
            </a:r>
          </a:p>
        </p:txBody>
      </p:sp>
      <p:sp>
        <p:nvSpPr>
          <p:cNvPr id="25605" name="Footer Placeholder 4"/>
          <p:cNvSpPr>
            <a:spLocks noGrp="1"/>
          </p:cNvSpPr>
          <p:nvPr>
            <p:ph type="ftr" sz="quarter" idx="11"/>
          </p:nvPr>
        </p:nvSpPr>
        <p:spPr>
          <a:xfrm>
            <a:off x="3124200" y="6381750"/>
            <a:ext cx="2895600" cy="476250"/>
          </a:xfrm>
          <a:noFill/>
        </p:spPr>
        <p:txBody>
          <a:bodyPr/>
          <a:lstStyle/>
          <a:p>
            <a:r>
              <a:rPr lang="pt-BR"/>
              <a:t>GPGPU-Sim Tutorial (MICRO 2012)  5: Software Organization</a:t>
            </a:r>
            <a:endParaRPr lang="en-US"/>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56</a:t>
            </a:fld>
            <a:endParaRPr lang="en-US" dirty="0"/>
          </a:p>
        </p:txBody>
      </p:sp>
    </p:spTree>
    <p:extLst>
      <p:ext uri="{BB962C8B-B14F-4D97-AF65-F5344CB8AC3E}">
        <p14:creationId xmlns:p14="http://schemas.microsoft.com/office/powerpoint/2010/main" val="2318873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p>
            <a:r>
              <a:rPr lang="en-US"/>
              <a:t>December 2012</a:t>
            </a:r>
          </a:p>
        </p:txBody>
      </p:sp>
      <p:sp>
        <p:nvSpPr>
          <p:cNvPr id="26627"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26629" name="Title 1"/>
          <p:cNvSpPr>
            <a:spLocks noGrp="1"/>
          </p:cNvSpPr>
          <p:nvPr>
            <p:ph type="title" idx="4294967295"/>
          </p:nvPr>
        </p:nvSpPr>
        <p:spPr/>
        <p:txBody>
          <a:bodyPr>
            <a:normAutofit fontScale="90000"/>
          </a:bodyPr>
          <a:lstStyle/>
          <a:p>
            <a:pPr eaLnBrk="1" hangingPunct="1"/>
            <a:r>
              <a:rPr lang="en-CA">
                <a:solidFill>
                  <a:schemeClr val="tx1"/>
                </a:solidFill>
              </a:rPr>
              <a:t>Timing Model: </a:t>
            </a:r>
            <a:br>
              <a:rPr lang="en-CA">
                <a:solidFill>
                  <a:schemeClr val="tx1"/>
                </a:solidFill>
              </a:rPr>
            </a:br>
            <a:r>
              <a:rPr lang="en-CA">
                <a:solidFill>
                  <a:schemeClr val="tx1"/>
                </a:solidFill>
              </a:rPr>
              <a:t>Initialization</a:t>
            </a:r>
            <a:endParaRPr lang="en-CA">
              <a:solidFill>
                <a:schemeClr val="tx1"/>
              </a:solidFill>
              <a:latin typeface="Times New Roman" pitchFamily="18" charset="0"/>
            </a:endParaRPr>
          </a:p>
        </p:txBody>
      </p:sp>
      <p:sp>
        <p:nvSpPr>
          <p:cNvPr id="26630" name="Text Placeholder 2"/>
          <p:cNvSpPr>
            <a:spLocks noGrp="1"/>
          </p:cNvSpPr>
          <p:nvPr>
            <p:ph type="body" idx="4294967295"/>
          </p:nvPr>
        </p:nvSpPr>
        <p:spPr/>
        <p:txBody>
          <a:bodyPr/>
          <a:lstStyle/>
          <a:p>
            <a:pPr eaLnBrk="1" hangingPunct="1"/>
            <a:r>
              <a:rPr lang="en-US" b="1"/>
              <a:t>gpgpu_sim::gpgpu_sim()</a:t>
            </a:r>
          </a:p>
          <a:p>
            <a:pPr lvl="1" eaLnBrk="1" hangingPunct="1"/>
            <a:r>
              <a:rPr lang="en-US" b="1"/>
              <a:t>Allocate and initialize microarchitecture model and statistic collection structures</a:t>
            </a:r>
          </a:p>
          <a:p>
            <a:pPr lvl="1" eaLnBrk="1" hangingPunct="1"/>
            <a:r>
              <a:rPr lang="en-US" b="1"/>
              <a:t>Called in gpgpu_ptx_sim_init_perf()</a:t>
            </a:r>
          </a:p>
          <a:p>
            <a:pPr lvl="2" eaLnBrk="1" hangingPunct="1"/>
            <a:r>
              <a:rPr lang="en-US" b="1"/>
              <a:t>At the first CUDA API call</a:t>
            </a:r>
          </a:p>
          <a:p>
            <a:pPr lvl="1" eaLnBrk="1" hangingPunct="1"/>
            <a:endParaRPr lang="en-US" b="1"/>
          </a:p>
          <a:p>
            <a:pPr lvl="1" eaLnBrk="1" hangingPunct="1"/>
            <a:r>
              <a:rPr lang="en-US" b="1"/>
              <a:t>Only one global instance: </a:t>
            </a:r>
            <a:r>
              <a:rPr lang="en-US" b="1">
                <a:solidFill>
                  <a:srgbClr val="0070C0"/>
                </a:solidFill>
              </a:rPr>
              <a:t>g_the_gpu</a:t>
            </a:r>
            <a:endParaRPr lang="pl-PL" b="1">
              <a:solidFill>
                <a:srgbClr val="0070C0"/>
              </a:solidFill>
            </a:endParaRPr>
          </a:p>
        </p:txBody>
      </p:sp>
      <p:sp>
        <p:nvSpPr>
          <p:cNvPr id="8" name="Slide Number Placeholder 7"/>
          <p:cNvSpPr>
            <a:spLocks noGrp="1"/>
          </p:cNvSpPr>
          <p:nvPr>
            <p:ph type="sldNum" sz="quarter" idx="12"/>
          </p:nvPr>
        </p:nvSpPr>
        <p:spPr/>
        <p:txBody>
          <a:bodyPr/>
          <a:lstStyle/>
          <a:p>
            <a:pPr>
              <a:defRPr/>
            </a:pPr>
            <a:r>
              <a:rPr lang="en-US"/>
              <a:t>5a &amp; b.</a:t>
            </a:r>
            <a:fld id="{0D578D01-9146-4CD7-BED0-D052C5B38378}" type="slidenum">
              <a:rPr lang="en-US" smtClean="0"/>
              <a:pPr>
                <a:defRPr/>
              </a:pPr>
              <a:t>57</a:t>
            </a:fld>
            <a:endParaRPr lang="en-US" dirty="0"/>
          </a:p>
        </p:txBody>
      </p:sp>
    </p:spTree>
    <p:extLst>
      <p:ext uri="{BB962C8B-B14F-4D97-AF65-F5344CB8AC3E}">
        <p14:creationId xmlns:p14="http://schemas.microsoft.com/office/powerpoint/2010/main" val="1984761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1"/>
          <p:cNvSpPr>
            <a:spLocks noGrp="1"/>
          </p:cNvSpPr>
          <p:nvPr>
            <p:ph type="dt" sz="quarter" idx="10"/>
          </p:nvPr>
        </p:nvSpPr>
        <p:spPr>
          <a:noFill/>
        </p:spPr>
        <p:txBody>
          <a:bodyPr/>
          <a:lstStyle/>
          <a:p>
            <a:r>
              <a:rPr lang="en-US"/>
              <a:t>December 2012</a:t>
            </a:r>
          </a:p>
        </p:txBody>
      </p:sp>
      <p:sp>
        <p:nvSpPr>
          <p:cNvPr id="27651"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27653" name="Title 1"/>
          <p:cNvSpPr>
            <a:spLocks noGrp="1"/>
          </p:cNvSpPr>
          <p:nvPr>
            <p:ph type="title" idx="4294967295"/>
          </p:nvPr>
        </p:nvSpPr>
        <p:spPr/>
        <p:txBody>
          <a:bodyPr>
            <a:normAutofit fontScale="90000"/>
          </a:bodyPr>
          <a:lstStyle/>
          <a:p>
            <a:pPr eaLnBrk="1" hangingPunct="1"/>
            <a:r>
              <a:rPr lang="en-CA">
                <a:solidFill>
                  <a:schemeClr val="tx1"/>
                </a:solidFill>
              </a:rPr>
              <a:t>Timing Model: </a:t>
            </a:r>
            <a:br>
              <a:rPr lang="en-CA">
                <a:solidFill>
                  <a:schemeClr val="tx1"/>
                </a:solidFill>
              </a:rPr>
            </a:br>
            <a:r>
              <a:rPr lang="en-CA">
                <a:solidFill>
                  <a:schemeClr val="tx1"/>
                </a:solidFill>
              </a:rPr>
              <a:t>Main Simulation Loop</a:t>
            </a:r>
            <a:endParaRPr lang="en-CA">
              <a:solidFill>
                <a:schemeClr val="tx1"/>
              </a:solidFill>
              <a:latin typeface="Times New Roman" pitchFamily="18" charset="0"/>
            </a:endParaRPr>
          </a:p>
        </p:txBody>
      </p:sp>
      <p:sp>
        <p:nvSpPr>
          <p:cNvPr id="27654" name="Rectangle 6"/>
          <p:cNvSpPr>
            <a:spLocks noChangeArrowheads="1"/>
          </p:cNvSpPr>
          <p:nvPr/>
        </p:nvSpPr>
        <p:spPr bwMode="auto">
          <a:xfrm>
            <a:off x="304800" y="1524000"/>
            <a:ext cx="5638800" cy="4247317"/>
          </a:xfrm>
          <a:prstGeom prst="rect">
            <a:avLst/>
          </a:prstGeom>
          <a:noFill/>
          <a:ln w="9525">
            <a:noFill/>
            <a:miter lim="800000"/>
            <a:headEnd/>
            <a:tailEnd/>
          </a:ln>
        </p:spPr>
        <p:txBody>
          <a:bodyPr wrap="square">
            <a:spAutoFit/>
          </a:bodyPr>
          <a:lstStyle/>
          <a:p>
            <a:pPr>
              <a:lnSpc>
                <a:spcPct val="90000"/>
              </a:lnSpc>
              <a:spcBef>
                <a:spcPct val="15000"/>
              </a:spcBef>
            </a:pPr>
            <a:r>
              <a:rPr lang="en-US" sz="2000" b="1" dirty="0">
                <a:latin typeface="Courier New" pitchFamily="49" charset="0"/>
              </a:rPr>
              <a:t>do {</a:t>
            </a:r>
          </a:p>
          <a:p>
            <a:pPr>
              <a:lnSpc>
                <a:spcPct val="90000"/>
              </a:lnSpc>
              <a:spcBef>
                <a:spcPct val="15000"/>
              </a:spcBef>
            </a:pPr>
            <a:r>
              <a:rPr lang="en-US" sz="2000" b="1" dirty="0">
                <a:latin typeface="Courier New" pitchFamily="49" charset="0"/>
              </a:rPr>
              <a:t>  Wait for </a:t>
            </a:r>
            <a:r>
              <a:rPr lang="en-US" sz="2000" b="1" dirty="0" err="1">
                <a:latin typeface="Courier New" pitchFamily="49" charset="0"/>
              </a:rPr>
              <a:t>streamOp</a:t>
            </a:r>
            <a:r>
              <a:rPr lang="en-US" sz="2000" b="1" dirty="0">
                <a:latin typeface="Courier New" pitchFamily="49" charset="0"/>
              </a:rPr>
              <a:t>;</a:t>
            </a:r>
          </a:p>
          <a:p>
            <a:pPr>
              <a:lnSpc>
                <a:spcPct val="90000"/>
              </a:lnSpc>
              <a:spcBef>
                <a:spcPct val="15000"/>
              </a:spcBef>
            </a:pPr>
            <a:r>
              <a:rPr lang="en-US" sz="2000" b="1" dirty="0">
                <a:latin typeface="Courier New" pitchFamily="49" charset="0"/>
              </a:rPr>
              <a:t>  do {</a:t>
            </a:r>
          </a:p>
          <a:p>
            <a:pPr>
              <a:lnSpc>
                <a:spcPct val="90000"/>
              </a:lnSpc>
              <a:spcBef>
                <a:spcPct val="15000"/>
              </a:spcBef>
            </a:pPr>
            <a:r>
              <a:rPr lang="en-US" sz="2000" b="1" dirty="0">
                <a:latin typeface="Courier New" pitchFamily="49" charset="0"/>
              </a:rPr>
              <a:t>    Obtain </a:t>
            </a:r>
            <a:r>
              <a:rPr lang="en-US" sz="2000" b="1" dirty="0" err="1">
                <a:latin typeface="Courier New" pitchFamily="49" charset="0"/>
              </a:rPr>
              <a:t>streamOp</a:t>
            </a:r>
            <a:r>
              <a:rPr lang="en-US" sz="2000" b="1" dirty="0">
                <a:latin typeface="Courier New" pitchFamily="49" charset="0"/>
              </a:rPr>
              <a:t>;</a:t>
            </a:r>
          </a:p>
          <a:p>
            <a:pPr>
              <a:lnSpc>
                <a:spcPct val="90000"/>
              </a:lnSpc>
              <a:spcBef>
                <a:spcPct val="15000"/>
              </a:spcBef>
            </a:pPr>
            <a:r>
              <a:rPr lang="en-US" sz="2000" b="1" dirty="0">
                <a:latin typeface="Courier New" pitchFamily="49" charset="0"/>
              </a:rPr>
              <a:t>    if (</a:t>
            </a:r>
            <a:r>
              <a:rPr lang="en-US" sz="2000" b="1" dirty="0" err="1">
                <a:latin typeface="Courier New" pitchFamily="49" charset="0"/>
              </a:rPr>
              <a:t>streamOp</a:t>
            </a:r>
            <a:r>
              <a:rPr lang="en-US" sz="2000" b="1" dirty="0">
                <a:latin typeface="Courier New" pitchFamily="49" charset="0"/>
              </a:rPr>
              <a:t> == Launch)</a:t>
            </a:r>
          </a:p>
          <a:p>
            <a:pPr>
              <a:lnSpc>
                <a:spcPct val="90000"/>
              </a:lnSpc>
              <a:spcBef>
                <a:spcPct val="15000"/>
              </a:spcBef>
            </a:pPr>
            <a:r>
              <a:rPr lang="en-US" sz="2000" b="1" dirty="0">
                <a:latin typeface="Courier New" pitchFamily="49" charset="0"/>
              </a:rPr>
              <a:t>      </a:t>
            </a:r>
            <a:r>
              <a:rPr lang="en-US" sz="2000" b="1" dirty="0" err="1">
                <a:solidFill>
                  <a:schemeClr val="accent6">
                    <a:lumMod val="60000"/>
                    <a:lumOff val="40000"/>
                  </a:schemeClr>
                </a:solidFill>
                <a:latin typeface="Courier New" pitchFamily="49" charset="0"/>
              </a:rPr>
              <a:t>gpu</a:t>
            </a:r>
            <a:r>
              <a:rPr lang="en-US" sz="2000" b="1" dirty="0">
                <a:solidFill>
                  <a:schemeClr val="accent6">
                    <a:lumMod val="60000"/>
                    <a:lumOff val="40000"/>
                  </a:schemeClr>
                </a:solidFill>
                <a:latin typeface="Courier New" pitchFamily="49" charset="0"/>
              </a:rPr>
              <a:t>-&gt;launch();</a:t>
            </a:r>
            <a:endParaRPr lang="en-US" sz="2000" b="1" dirty="0">
              <a:latin typeface="Courier New" pitchFamily="49" charset="0"/>
            </a:endParaRPr>
          </a:p>
          <a:p>
            <a:pPr>
              <a:lnSpc>
                <a:spcPct val="90000"/>
              </a:lnSpc>
              <a:spcBef>
                <a:spcPct val="15000"/>
              </a:spcBef>
            </a:pPr>
            <a:r>
              <a:rPr lang="en-US" sz="2000" b="1" dirty="0">
                <a:latin typeface="Courier New" pitchFamily="49" charset="0"/>
              </a:rPr>
              <a:t>    </a:t>
            </a:r>
            <a:r>
              <a:rPr lang="en-US" sz="2000" b="1" dirty="0" err="1">
                <a:solidFill>
                  <a:srgbClr val="FF0000"/>
                </a:solidFill>
                <a:latin typeface="Courier New" pitchFamily="49" charset="0"/>
              </a:rPr>
              <a:t>gpu</a:t>
            </a:r>
            <a:r>
              <a:rPr lang="en-US" sz="2000" b="1" dirty="0">
                <a:solidFill>
                  <a:srgbClr val="FF0000"/>
                </a:solidFill>
                <a:latin typeface="Courier New" pitchFamily="49" charset="0"/>
              </a:rPr>
              <a:t>-&gt;cycle(); </a:t>
            </a:r>
          </a:p>
          <a:p>
            <a:pPr>
              <a:lnSpc>
                <a:spcPct val="90000"/>
              </a:lnSpc>
              <a:spcBef>
                <a:spcPct val="15000"/>
              </a:spcBef>
            </a:pPr>
            <a:r>
              <a:rPr lang="en-US" sz="2000" b="1" dirty="0">
                <a:latin typeface="Courier New" pitchFamily="49" charset="0"/>
              </a:rPr>
              <a:t>    active = </a:t>
            </a:r>
            <a:r>
              <a:rPr lang="en-US" sz="2000" b="1" dirty="0" err="1">
                <a:solidFill>
                  <a:srgbClr val="00B050"/>
                </a:solidFill>
                <a:latin typeface="Courier New" pitchFamily="49" charset="0"/>
              </a:rPr>
              <a:t>gpu</a:t>
            </a:r>
            <a:r>
              <a:rPr lang="en-US" sz="2000" b="1" dirty="0">
                <a:solidFill>
                  <a:srgbClr val="00B050"/>
                </a:solidFill>
                <a:latin typeface="Courier New" pitchFamily="49" charset="0"/>
              </a:rPr>
              <a:t>-&gt;active() </a:t>
            </a:r>
            <a:r>
              <a:rPr lang="en-US" sz="2000" b="1" dirty="0">
                <a:latin typeface="Courier New" pitchFamily="49" charset="0"/>
              </a:rPr>
              <a:t>or </a:t>
            </a:r>
          </a:p>
          <a:p>
            <a:pPr>
              <a:lnSpc>
                <a:spcPct val="90000"/>
              </a:lnSpc>
              <a:spcBef>
                <a:spcPct val="15000"/>
              </a:spcBef>
            </a:pPr>
            <a:r>
              <a:rPr lang="en-US" sz="2000" b="1" dirty="0">
                <a:latin typeface="Courier New" pitchFamily="49" charset="0"/>
              </a:rPr>
              <a:t>             </a:t>
            </a:r>
            <a:r>
              <a:rPr lang="en-US" sz="2000" b="1" dirty="0" err="1">
                <a:latin typeface="Courier New" pitchFamily="49" charset="0"/>
              </a:rPr>
              <a:t>streamMgr</a:t>
            </a:r>
            <a:r>
              <a:rPr lang="en-US" sz="2000" b="1" dirty="0">
                <a:latin typeface="Courier New" pitchFamily="49" charset="0"/>
              </a:rPr>
              <a:t>-&gt;empty();</a:t>
            </a:r>
          </a:p>
          <a:p>
            <a:pPr>
              <a:lnSpc>
                <a:spcPct val="90000"/>
              </a:lnSpc>
              <a:spcBef>
                <a:spcPct val="15000"/>
              </a:spcBef>
            </a:pPr>
            <a:r>
              <a:rPr lang="en-US" sz="2000" b="1" dirty="0">
                <a:latin typeface="Courier New" pitchFamily="49" charset="0"/>
              </a:rPr>
              <a:t>    if (</a:t>
            </a:r>
            <a:r>
              <a:rPr lang="en-US" sz="2000" b="1" dirty="0" err="1">
                <a:solidFill>
                  <a:srgbClr val="00B050"/>
                </a:solidFill>
                <a:latin typeface="Courier New" pitchFamily="49" charset="0"/>
              </a:rPr>
              <a:t>gpu</a:t>
            </a:r>
            <a:r>
              <a:rPr lang="en-US" sz="2000" b="1" dirty="0">
                <a:solidFill>
                  <a:srgbClr val="00B050"/>
                </a:solidFill>
                <a:latin typeface="Courier New" pitchFamily="49" charset="0"/>
              </a:rPr>
              <a:t>-&gt;</a:t>
            </a:r>
            <a:r>
              <a:rPr lang="en-US" sz="2000" b="1" dirty="0" err="1">
                <a:solidFill>
                  <a:srgbClr val="00B050"/>
                </a:solidFill>
                <a:latin typeface="Courier New" pitchFamily="49" charset="0"/>
              </a:rPr>
              <a:t>finished_kernel</a:t>
            </a:r>
            <a:r>
              <a:rPr lang="en-US" sz="2000" b="1" dirty="0">
                <a:solidFill>
                  <a:srgbClr val="00B050"/>
                </a:solidFill>
                <a:latin typeface="Courier New" pitchFamily="49" charset="0"/>
              </a:rPr>
              <a:t>()</a:t>
            </a:r>
            <a:r>
              <a:rPr lang="en-US" sz="2000" b="1" dirty="0">
                <a:latin typeface="Courier New" pitchFamily="49" charset="0"/>
              </a:rPr>
              <a:t>)</a:t>
            </a:r>
          </a:p>
          <a:p>
            <a:pPr>
              <a:lnSpc>
                <a:spcPct val="90000"/>
              </a:lnSpc>
              <a:spcBef>
                <a:spcPct val="15000"/>
              </a:spcBef>
            </a:pPr>
            <a:r>
              <a:rPr lang="en-US" sz="2000" b="1" dirty="0">
                <a:latin typeface="Courier New" pitchFamily="49" charset="0"/>
              </a:rPr>
              <a:t>      </a:t>
            </a:r>
            <a:r>
              <a:rPr lang="en-US" sz="2000" b="1" dirty="0" err="1">
                <a:solidFill>
                  <a:srgbClr val="0070C0"/>
                </a:solidFill>
                <a:latin typeface="Courier New" pitchFamily="49" charset="0"/>
              </a:rPr>
              <a:t>gpu</a:t>
            </a:r>
            <a:r>
              <a:rPr lang="en-US" sz="2000" b="1" dirty="0">
                <a:solidFill>
                  <a:srgbClr val="0070C0"/>
                </a:solidFill>
                <a:latin typeface="Courier New" pitchFamily="49" charset="0"/>
              </a:rPr>
              <a:t>-&gt;</a:t>
            </a:r>
            <a:r>
              <a:rPr lang="en-US" sz="2000" b="1" dirty="0" err="1">
                <a:solidFill>
                  <a:srgbClr val="0070C0"/>
                </a:solidFill>
                <a:latin typeface="Courier New" pitchFamily="49" charset="0"/>
              </a:rPr>
              <a:t>print_stats</a:t>
            </a:r>
            <a:r>
              <a:rPr lang="en-US" sz="2000" b="1" dirty="0">
                <a:solidFill>
                  <a:srgbClr val="0070C0"/>
                </a:solidFill>
                <a:latin typeface="Courier New" pitchFamily="49" charset="0"/>
              </a:rPr>
              <a:t>();</a:t>
            </a:r>
            <a:r>
              <a:rPr lang="en-US" sz="2000" b="1" dirty="0">
                <a:latin typeface="Courier New" pitchFamily="49" charset="0"/>
              </a:rPr>
              <a:t> </a:t>
            </a:r>
          </a:p>
          <a:p>
            <a:pPr>
              <a:lnSpc>
                <a:spcPct val="90000"/>
              </a:lnSpc>
              <a:spcBef>
                <a:spcPct val="15000"/>
              </a:spcBef>
            </a:pPr>
            <a:r>
              <a:rPr lang="en-US" sz="2000" b="1" dirty="0">
                <a:latin typeface="Courier New" pitchFamily="49" charset="0"/>
              </a:rPr>
              <a:t>  } while (active); </a:t>
            </a:r>
          </a:p>
          <a:p>
            <a:pPr>
              <a:lnSpc>
                <a:spcPct val="90000"/>
              </a:lnSpc>
              <a:spcBef>
                <a:spcPct val="15000"/>
              </a:spcBef>
            </a:pPr>
            <a:r>
              <a:rPr lang="en-US" sz="2000" b="1" dirty="0">
                <a:latin typeface="Courier New" pitchFamily="49" charset="0"/>
              </a:rPr>
              <a:t>} while (!</a:t>
            </a:r>
            <a:r>
              <a:rPr lang="en-US" sz="2000" b="1" dirty="0" err="1">
                <a:latin typeface="Courier New" pitchFamily="49" charset="0"/>
              </a:rPr>
              <a:t>gpu_done</a:t>
            </a:r>
            <a:r>
              <a:rPr lang="en-US" sz="2000" b="1" dirty="0">
                <a:latin typeface="Courier New" pitchFamily="49" charset="0"/>
              </a:rPr>
              <a:t>);</a:t>
            </a:r>
          </a:p>
        </p:txBody>
      </p:sp>
      <p:sp>
        <p:nvSpPr>
          <p:cNvPr id="27656" name="TextBox 10"/>
          <p:cNvSpPr txBox="1">
            <a:spLocks noChangeArrowheads="1"/>
          </p:cNvSpPr>
          <p:nvPr/>
        </p:nvSpPr>
        <p:spPr bwMode="auto">
          <a:xfrm>
            <a:off x="5334000" y="5257800"/>
            <a:ext cx="3260725" cy="523875"/>
          </a:xfrm>
          <a:prstGeom prst="rect">
            <a:avLst/>
          </a:prstGeom>
          <a:noFill/>
          <a:ln w="9525">
            <a:noFill/>
            <a:miter lim="800000"/>
            <a:headEnd/>
            <a:tailEnd/>
          </a:ln>
        </p:spPr>
        <p:txBody>
          <a:bodyPr wrap="none">
            <a:spAutoFit/>
          </a:bodyPr>
          <a:lstStyle/>
          <a:p>
            <a:r>
              <a:rPr lang="en-CA" sz="2800" b="1">
                <a:solidFill>
                  <a:srgbClr val="0070C0"/>
                </a:solidFill>
              </a:rPr>
              <a:t>General Stats Log</a:t>
            </a:r>
          </a:p>
        </p:txBody>
      </p:sp>
      <p:sp>
        <p:nvSpPr>
          <p:cNvPr id="27657" name="TextBox 11"/>
          <p:cNvSpPr txBox="1">
            <a:spLocks noChangeArrowheads="1"/>
          </p:cNvSpPr>
          <p:nvPr/>
        </p:nvSpPr>
        <p:spPr bwMode="auto">
          <a:xfrm>
            <a:off x="5334000" y="3810000"/>
            <a:ext cx="3581400" cy="1384300"/>
          </a:xfrm>
          <a:prstGeom prst="rect">
            <a:avLst/>
          </a:prstGeom>
          <a:noFill/>
          <a:ln w="9525">
            <a:noFill/>
            <a:miter lim="800000"/>
            <a:headEnd/>
            <a:tailEnd/>
          </a:ln>
        </p:spPr>
        <p:txBody>
          <a:bodyPr>
            <a:spAutoFit/>
          </a:bodyPr>
          <a:lstStyle/>
          <a:p>
            <a:r>
              <a:rPr lang="en-CA" sz="2800" b="1">
                <a:solidFill>
                  <a:srgbClr val="00B050"/>
                </a:solidFill>
              </a:rPr>
              <a:t>Probe GPU Activity: </a:t>
            </a:r>
          </a:p>
          <a:p>
            <a:pPr>
              <a:buFontTx/>
              <a:buChar char="-"/>
            </a:pPr>
            <a:r>
              <a:rPr lang="en-CA" sz="2800" b="1">
                <a:solidFill>
                  <a:srgbClr val="00B050"/>
                </a:solidFill>
              </a:rPr>
              <a:t>Running a kernel</a:t>
            </a:r>
          </a:p>
          <a:p>
            <a:pPr>
              <a:buFontTx/>
              <a:buChar char="-"/>
            </a:pPr>
            <a:r>
              <a:rPr lang="en-CA" sz="2800" b="1">
                <a:solidFill>
                  <a:srgbClr val="00B050"/>
                </a:solidFill>
              </a:rPr>
              <a:t>Accessing memory</a:t>
            </a:r>
          </a:p>
        </p:txBody>
      </p:sp>
      <p:sp>
        <p:nvSpPr>
          <p:cNvPr id="27658" name="TextBox 12"/>
          <p:cNvSpPr txBox="1">
            <a:spLocks noChangeArrowheads="1"/>
          </p:cNvSpPr>
          <p:nvPr/>
        </p:nvSpPr>
        <p:spPr bwMode="auto">
          <a:xfrm>
            <a:off x="5334000" y="2819400"/>
            <a:ext cx="3081338" cy="954088"/>
          </a:xfrm>
          <a:prstGeom prst="rect">
            <a:avLst/>
          </a:prstGeom>
          <a:noFill/>
          <a:ln w="9525">
            <a:noFill/>
            <a:miter lim="800000"/>
            <a:headEnd/>
            <a:tailEnd/>
          </a:ln>
        </p:spPr>
        <p:txBody>
          <a:bodyPr wrap="none">
            <a:spAutoFit/>
          </a:bodyPr>
          <a:lstStyle/>
          <a:p>
            <a:r>
              <a:rPr lang="en-CA" sz="2800" b="1">
                <a:solidFill>
                  <a:srgbClr val="FF0000"/>
                </a:solidFill>
              </a:rPr>
              <a:t>Simulate a cycle </a:t>
            </a:r>
          </a:p>
          <a:p>
            <a:r>
              <a:rPr lang="en-CA" sz="2800" b="1">
                <a:solidFill>
                  <a:srgbClr val="FF0000"/>
                </a:solidFill>
              </a:rPr>
              <a:t>in GPU</a:t>
            </a:r>
          </a:p>
        </p:txBody>
      </p:sp>
      <p:sp>
        <p:nvSpPr>
          <p:cNvPr id="14" name="TextBox 13"/>
          <p:cNvSpPr txBox="1"/>
          <p:nvPr/>
        </p:nvSpPr>
        <p:spPr>
          <a:xfrm>
            <a:off x="5334000" y="1828800"/>
            <a:ext cx="3379451" cy="954107"/>
          </a:xfrm>
          <a:prstGeom prst="rect">
            <a:avLst/>
          </a:prstGeom>
          <a:noFill/>
        </p:spPr>
        <p:txBody>
          <a:bodyPr wrap="none">
            <a:spAutoFit/>
          </a:bodyPr>
          <a:lstStyle/>
          <a:p>
            <a:pPr>
              <a:defRPr/>
            </a:pPr>
            <a:r>
              <a:rPr lang="en-CA" sz="2800" b="1" dirty="0">
                <a:solidFill>
                  <a:schemeClr val="accent6">
                    <a:lumMod val="60000"/>
                    <a:lumOff val="40000"/>
                  </a:schemeClr>
                </a:solidFill>
              </a:rPr>
              <a:t>Push a kernel into</a:t>
            </a:r>
          </a:p>
          <a:p>
            <a:pPr>
              <a:defRPr/>
            </a:pPr>
            <a:r>
              <a:rPr lang="en-CA" sz="2800" b="1" dirty="0">
                <a:solidFill>
                  <a:schemeClr val="accent6">
                    <a:lumMod val="60000"/>
                    <a:lumOff val="40000"/>
                  </a:schemeClr>
                </a:solidFill>
              </a:rPr>
              <a:t>GPU launch queue</a:t>
            </a:r>
          </a:p>
        </p:txBody>
      </p:sp>
      <p:sp>
        <p:nvSpPr>
          <p:cNvPr id="12" name="Slide Number Placeholder 11"/>
          <p:cNvSpPr>
            <a:spLocks noGrp="1"/>
          </p:cNvSpPr>
          <p:nvPr>
            <p:ph type="sldNum" sz="quarter" idx="12"/>
          </p:nvPr>
        </p:nvSpPr>
        <p:spPr/>
        <p:txBody>
          <a:bodyPr/>
          <a:lstStyle/>
          <a:p>
            <a:pPr>
              <a:defRPr/>
            </a:pPr>
            <a:r>
              <a:rPr lang="en-US"/>
              <a:t>5a &amp; b.</a:t>
            </a:r>
            <a:fld id="{0D578D01-9146-4CD7-BED0-D052C5B38378}" type="slidenum">
              <a:rPr lang="en-US" smtClean="0"/>
              <a:pPr>
                <a:defRPr/>
              </a:pPr>
              <a:t>58</a:t>
            </a:fld>
            <a:endParaRPr lang="en-US" dirty="0"/>
          </a:p>
        </p:txBody>
      </p:sp>
    </p:spTree>
    <p:extLst>
      <p:ext uri="{BB962C8B-B14F-4D97-AF65-F5344CB8AC3E}">
        <p14:creationId xmlns:p14="http://schemas.microsoft.com/office/powerpoint/2010/main" val="3104596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December 2012</a:t>
            </a:r>
          </a:p>
        </p:txBody>
      </p:sp>
      <p:sp>
        <p:nvSpPr>
          <p:cNvPr id="5" name="Footer Placeholder 2"/>
          <p:cNvSpPr>
            <a:spLocks noGrp="1"/>
          </p:cNvSpPr>
          <p:nvPr>
            <p:ph type="ftr" sz="quarter" idx="11"/>
          </p:nvPr>
        </p:nvSpPr>
        <p:spPr/>
        <p:txBody>
          <a:bodyPr/>
          <a:lstStyle/>
          <a:p>
            <a:r>
              <a:rPr lang="pt-BR"/>
              <a:t>GPGPU-Sim Tutorial (MICRO 2012) 4: Microarchitecture Model</a:t>
            </a:r>
            <a:endParaRPr lang="en-US"/>
          </a:p>
        </p:txBody>
      </p:sp>
      <p:sp>
        <p:nvSpPr>
          <p:cNvPr id="63490" name="Title 1"/>
          <p:cNvSpPr>
            <a:spLocks noGrp="1"/>
          </p:cNvSpPr>
          <p:nvPr>
            <p:ph type="title" idx="4294967295"/>
          </p:nvPr>
        </p:nvSpPr>
        <p:spPr/>
        <p:txBody>
          <a:bodyPr/>
          <a:lstStyle/>
          <a:p>
            <a:r>
              <a:rPr lang="en-CA" b="0"/>
              <a:t>Clock domains</a:t>
            </a:r>
            <a:endParaRPr lang="en-CA" b="0">
              <a:latin typeface="Times New Roman" pitchFamily="18" charset="0"/>
            </a:endParaRPr>
          </a:p>
        </p:txBody>
      </p:sp>
      <p:sp>
        <p:nvSpPr>
          <p:cNvPr id="63491" name="Text Placeholder 2"/>
          <p:cNvSpPr>
            <a:spLocks noGrp="1"/>
          </p:cNvSpPr>
          <p:nvPr>
            <p:ph type="body" idx="4294967295"/>
          </p:nvPr>
        </p:nvSpPr>
        <p:spPr/>
        <p:txBody>
          <a:bodyPr/>
          <a:lstStyle/>
          <a:p>
            <a:r>
              <a:rPr lang="en-CA" sz="2800"/>
              <a:t> Simulate independent clock domains for</a:t>
            </a:r>
          </a:p>
          <a:p>
            <a:pPr lvl="1"/>
            <a:r>
              <a:rPr lang="en-CA" sz="2400"/>
              <a:t>SIMT cores</a:t>
            </a:r>
          </a:p>
          <a:p>
            <a:pPr lvl="2"/>
            <a:r>
              <a:rPr lang="en-CA" sz="2000"/>
              <a:t>GT200: Set to ¼ of </a:t>
            </a:r>
            <a:r>
              <a:rPr lang="en-CA" sz="2000" i="1"/>
              <a:t>shader clock</a:t>
            </a:r>
            <a:r>
              <a:rPr lang="en-CA" sz="2000"/>
              <a:t> to compensate for using SIMD width of 32 instead of 8</a:t>
            </a:r>
          </a:p>
          <a:p>
            <a:pPr lvl="2"/>
            <a:r>
              <a:rPr lang="en-CA" sz="2000"/>
              <a:t>Fermi: Set to ½ of </a:t>
            </a:r>
            <a:r>
              <a:rPr lang="en-CA" sz="2000" i="1"/>
              <a:t>shader clock</a:t>
            </a:r>
            <a:r>
              <a:rPr lang="en-CA" sz="2000"/>
              <a:t> to compensate for using SIMD width of 32 instead of 16</a:t>
            </a:r>
          </a:p>
          <a:p>
            <a:pPr lvl="1"/>
            <a:r>
              <a:rPr lang="en-CA" sz="2400"/>
              <a:t>Interconnection network</a:t>
            </a:r>
          </a:p>
          <a:p>
            <a:pPr lvl="1"/>
            <a:r>
              <a:rPr lang="en-CA" sz="2400"/>
              <a:t>L2 cache (if enabled)</a:t>
            </a:r>
          </a:p>
          <a:p>
            <a:pPr lvl="1"/>
            <a:r>
              <a:rPr lang="en-CA" sz="2400"/>
              <a:t>DRAM</a:t>
            </a:r>
          </a:p>
          <a:p>
            <a:pPr lvl="2"/>
            <a:r>
              <a:rPr lang="en-CA" sz="2000"/>
              <a:t>This is real clock (command clock)</a:t>
            </a:r>
          </a:p>
          <a:p>
            <a:pPr lvl="2"/>
            <a:r>
              <a:rPr lang="en-CA" sz="2000"/>
              <a:t>Effective clock is 2x this clock due to DDR</a:t>
            </a:r>
          </a:p>
        </p:txBody>
      </p:sp>
      <p:sp>
        <p:nvSpPr>
          <p:cNvPr id="7" name="Slide Number Placeholder 6"/>
          <p:cNvSpPr>
            <a:spLocks noGrp="1"/>
          </p:cNvSpPr>
          <p:nvPr>
            <p:ph type="sldNum" sz="quarter" idx="12"/>
          </p:nvPr>
        </p:nvSpPr>
        <p:spPr/>
        <p:txBody>
          <a:bodyPr/>
          <a:lstStyle/>
          <a:p>
            <a:r>
              <a:rPr lang="en-US"/>
              <a:t>4.</a:t>
            </a:r>
            <a:fld id="{CE9389D8-C30F-41E3-96A4-213488363530}" type="slidenum">
              <a:rPr lang="en-US" smtClean="0"/>
              <a:pPr/>
              <a:t>59</a:t>
            </a:fld>
            <a:endParaRPr lang="en-US" dirty="0"/>
          </a:p>
        </p:txBody>
      </p:sp>
    </p:spTree>
    <p:extLst>
      <p:ext uri="{BB962C8B-B14F-4D97-AF65-F5344CB8AC3E}">
        <p14:creationId xmlns:p14="http://schemas.microsoft.com/office/powerpoint/2010/main" val="75800187"/>
      </p:ext>
    </p:extLst>
  </p:cSld>
  <p:clrMapOvr>
    <a:masterClrMapping/>
  </p:clrMapOvr>
  <p:transition advTm="1053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1"/>
          <p:cNvSpPr>
            <a:spLocks noChangeArrowheads="1"/>
          </p:cNvSpPr>
          <p:nvPr/>
        </p:nvSpPr>
        <p:spPr bwMode="auto">
          <a:xfrm>
            <a:off x="7413625" y="1268413"/>
            <a:ext cx="1514475" cy="2900362"/>
          </a:xfrm>
          <a:prstGeom prst="rect">
            <a:avLst/>
          </a:prstGeom>
          <a:solidFill>
            <a:srgbClr val="FFFFFF"/>
          </a:solidFill>
          <a:ln w="12600">
            <a:solidFill>
              <a:srgbClr val="000000"/>
            </a:solidFill>
            <a:miter lim="800000"/>
            <a:headEnd/>
            <a:tailEnd/>
          </a:ln>
        </p:spPr>
        <p:txBody>
          <a:bodyPr wrap="none" anchor="ctr">
            <a:prstTxWarp prst="textNoShape">
              <a:avLst/>
            </a:prstTxWarp>
          </a:bodyPr>
          <a:lstStyle/>
          <a:p>
            <a:endParaRPr lang="en-US"/>
          </a:p>
        </p:txBody>
      </p:sp>
      <p:sp>
        <p:nvSpPr>
          <p:cNvPr id="49157" name="Rectangle 2"/>
          <p:cNvSpPr>
            <a:spLocks noGrp="1" noChangeArrowheads="1"/>
          </p:cNvSpPr>
          <p:nvPr>
            <p:ph type="title"/>
          </p:nvPr>
        </p:nvSpPr>
        <p:spPr>
          <a:xfrm>
            <a:off x="0" y="0"/>
            <a:ext cx="9137648" cy="1290638"/>
          </a:xfrm>
        </p:spPr>
        <p:txBody>
          <a:bodyPr lIns="63360" tIns="25560" rIns="63360" bIns="25560" anchor="t"/>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Recall: Fundamental Execution Cycle</a:t>
            </a:r>
            <a:endParaRPr lang="en-GB" sz="1400" dirty="0">
              <a:solidFill>
                <a:srgbClr val="808080"/>
              </a:solidFill>
            </a:endParaRPr>
          </a:p>
        </p:txBody>
      </p:sp>
      <p:grpSp>
        <p:nvGrpSpPr>
          <p:cNvPr id="49158" name="Group 3"/>
          <p:cNvGrpSpPr>
            <a:grpSpLocks/>
          </p:cNvGrpSpPr>
          <p:nvPr/>
        </p:nvGrpSpPr>
        <p:grpSpPr bwMode="auto">
          <a:xfrm>
            <a:off x="254000" y="1079500"/>
            <a:ext cx="1820863" cy="5157788"/>
            <a:chOff x="160" y="680"/>
            <a:chExt cx="1147" cy="3249"/>
          </a:xfrm>
        </p:grpSpPr>
        <p:sp>
          <p:nvSpPr>
            <p:cNvPr id="49179" name="Rectangle 4"/>
            <p:cNvSpPr>
              <a:spLocks noChangeArrowheads="1"/>
            </p:cNvSpPr>
            <p:nvPr/>
          </p:nvSpPr>
          <p:spPr bwMode="auto">
            <a:xfrm>
              <a:off x="357" y="861"/>
              <a:ext cx="950" cy="410"/>
            </a:xfrm>
            <a:prstGeom prst="rect">
              <a:avLst/>
            </a:prstGeom>
            <a:noFill/>
            <a:ln w="12600">
              <a:solidFill>
                <a:srgbClr val="000000"/>
              </a:solidFill>
              <a:miter lim="800000"/>
              <a:headEnd/>
              <a:tailEnd/>
            </a:ln>
          </p:spPr>
          <p:txBody>
            <a:bodyPr lIns="63360" tIns="25560" rIns="63360" bIns="25560">
              <a:prstTxWarp prst="textNoShape">
                <a:avLst/>
              </a:prstTxWarp>
              <a:spAutoFit/>
            </a:bodyPr>
            <a:lstStyle/>
            <a:p>
              <a:pPr marL="341313" indent="-341313" algn="ctr">
                <a:lnSpc>
                  <a:spcPct val="86000"/>
                </a:lnSpc>
                <a:spcBef>
                  <a:spcPts val="9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i="1">
                  <a:solidFill>
                    <a:srgbClr val="000000"/>
                  </a:solidFill>
                  <a:latin typeface="Arial" pitchFamily="-106" charset="-52"/>
                </a:rPr>
                <a:t>Instruction</a:t>
              </a:r>
            </a:p>
            <a:p>
              <a:pPr marL="341313" indent="-341313" algn="ctr">
                <a:lnSpc>
                  <a:spcPct val="86000"/>
                </a:lnSpc>
                <a:spcBef>
                  <a:spcPts val="9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i="1">
                  <a:solidFill>
                    <a:srgbClr val="000000"/>
                  </a:solidFill>
                  <a:latin typeface="Arial" pitchFamily="-106" charset="-52"/>
                </a:rPr>
                <a:t>Fetch</a:t>
              </a:r>
            </a:p>
          </p:txBody>
        </p:sp>
        <p:sp>
          <p:nvSpPr>
            <p:cNvPr id="49180" name="Rectangle 5"/>
            <p:cNvSpPr>
              <a:spLocks noChangeArrowheads="1"/>
            </p:cNvSpPr>
            <p:nvPr/>
          </p:nvSpPr>
          <p:spPr bwMode="auto">
            <a:xfrm>
              <a:off x="357" y="1418"/>
              <a:ext cx="950" cy="410"/>
            </a:xfrm>
            <a:prstGeom prst="rect">
              <a:avLst/>
            </a:prstGeom>
            <a:noFill/>
            <a:ln w="12600">
              <a:solidFill>
                <a:srgbClr val="000000"/>
              </a:solidFill>
              <a:miter lim="800000"/>
              <a:headEnd/>
              <a:tailEnd/>
            </a:ln>
          </p:spPr>
          <p:txBody>
            <a:bodyPr lIns="63360" tIns="25560" rIns="63360" bIns="25560">
              <a:prstTxWarp prst="textNoShape">
                <a:avLst/>
              </a:prstTxWarp>
              <a:spAutoFit/>
            </a:bodyPr>
            <a:lstStyle/>
            <a:p>
              <a:pPr marL="341313" indent="-341313" algn="ctr">
                <a:lnSpc>
                  <a:spcPct val="86000"/>
                </a:lnSpc>
                <a:spcBef>
                  <a:spcPts val="9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i="1">
                  <a:solidFill>
                    <a:srgbClr val="000000"/>
                  </a:solidFill>
                  <a:latin typeface="Arial" pitchFamily="-106" charset="-52"/>
                </a:rPr>
                <a:t>Instruction</a:t>
              </a:r>
            </a:p>
            <a:p>
              <a:pPr marL="341313" indent="-341313" algn="ctr">
                <a:lnSpc>
                  <a:spcPct val="86000"/>
                </a:lnSpc>
                <a:spcBef>
                  <a:spcPts val="9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i="1">
                  <a:solidFill>
                    <a:srgbClr val="000000"/>
                  </a:solidFill>
                  <a:latin typeface="Arial" pitchFamily="-106" charset="-52"/>
                </a:rPr>
                <a:t>Decode</a:t>
              </a:r>
            </a:p>
          </p:txBody>
        </p:sp>
        <p:sp>
          <p:nvSpPr>
            <p:cNvPr id="49181" name="Rectangle 6"/>
            <p:cNvSpPr>
              <a:spLocks noChangeArrowheads="1"/>
            </p:cNvSpPr>
            <p:nvPr/>
          </p:nvSpPr>
          <p:spPr bwMode="auto">
            <a:xfrm>
              <a:off x="357" y="1972"/>
              <a:ext cx="950" cy="410"/>
            </a:xfrm>
            <a:prstGeom prst="rect">
              <a:avLst/>
            </a:prstGeom>
            <a:noFill/>
            <a:ln w="12600">
              <a:solidFill>
                <a:srgbClr val="000000"/>
              </a:solidFill>
              <a:miter lim="800000"/>
              <a:headEnd/>
              <a:tailEnd/>
            </a:ln>
          </p:spPr>
          <p:txBody>
            <a:bodyPr lIns="63360" tIns="25560" rIns="63360" bIns="25560">
              <a:prstTxWarp prst="textNoShape">
                <a:avLst/>
              </a:prstTxWarp>
              <a:spAutoFit/>
            </a:bodyPr>
            <a:lstStyle/>
            <a:p>
              <a:pPr marL="341313" indent="-341313" algn="ctr">
                <a:lnSpc>
                  <a:spcPct val="86000"/>
                </a:lnSpc>
                <a:spcBef>
                  <a:spcPts val="9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i="1">
                  <a:solidFill>
                    <a:srgbClr val="000000"/>
                  </a:solidFill>
                  <a:latin typeface="Arial" pitchFamily="-106" charset="-52"/>
                </a:rPr>
                <a:t>Operand</a:t>
              </a:r>
            </a:p>
            <a:p>
              <a:pPr marL="341313" indent="-341313" algn="ctr">
                <a:lnSpc>
                  <a:spcPct val="86000"/>
                </a:lnSpc>
                <a:spcBef>
                  <a:spcPts val="9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i="1">
                  <a:solidFill>
                    <a:srgbClr val="000000"/>
                  </a:solidFill>
                  <a:latin typeface="Arial" pitchFamily="-106" charset="-52"/>
                </a:rPr>
                <a:t>Fetch</a:t>
              </a:r>
            </a:p>
          </p:txBody>
        </p:sp>
        <p:sp>
          <p:nvSpPr>
            <p:cNvPr id="49182" name="Rectangle 7"/>
            <p:cNvSpPr>
              <a:spLocks noChangeArrowheads="1"/>
            </p:cNvSpPr>
            <p:nvPr/>
          </p:nvSpPr>
          <p:spPr bwMode="auto">
            <a:xfrm>
              <a:off x="357" y="2528"/>
              <a:ext cx="950" cy="192"/>
            </a:xfrm>
            <a:prstGeom prst="rect">
              <a:avLst/>
            </a:prstGeom>
            <a:noFill/>
            <a:ln w="12600">
              <a:solidFill>
                <a:srgbClr val="000000"/>
              </a:solidFill>
              <a:miter lim="800000"/>
              <a:headEnd/>
              <a:tailEnd/>
            </a:ln>
          </p:spPr>
          <p:txBody>
            <a:bodyPr lIns="63360" tIns="25560" rIns="63360" bIns="25560">
              <a:prstTxWarp prst="textNoShape">
                <a:avLst/>
              </a:prstTxWarp>
              <a:spAutoFit/>
            </a:bodyPr>
            <a:lstStyle/>
            <a:p>
              <a:pPr marL="341313" indent="-341313" algn="ctr">
                <a:lnSpc>
                  <a:spcPct val="88000"/>
                </a:lnSpc>
                <a:spcBef>
                  <a:spcPts val="963"/>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i="1">
                  <a:solidFill>
                    <a:srgbClr val="000000"/>
                  </a:solidFill>
                  <a:latin typeface="Arial" pitchFamily="-106" charset="-52"/>
                </a:rPr>
                <a:t>Execute</a:t>
              </a:r>
            </a:p>
          </p:txBody>
        </p:sp>
        <p:sp>
          <p:nvSpPr>
            <p:cNvPr id="49183" name="Rectangle 8"/>
            <p:cNvSpPr>
              <a:spLocks noChangeArrowheads="1"/>
            </p:cNvSpPr>
            <p:nvPr/>
          </p:nvSpPr>
          <p:spPr bwMode="auto">
            <a:xfrm>
              <a:off x="357" y="2911"/>
              <a:ext cx="950" cy="410"/>
            </a:xfrm>
            <a:prstGeom prst="rect">
              <a:avLst/>
            </a:prstGeom>
            <a:noFill/>
            <a:ln w="12600">
              <a:solidFill>
                <a:srgbClr val="000000"/>
              </a:solidFill>
              <a:miter lim="800000"/>
              <a:headEnd/>
              <a:tailEnd/>
            </a:ln>
          </p:spPr>
          <p:txBody>
            <a:bodyPr lIns="63360" tIns="25560" rIns="63360" bIns="25560">
              <a:prstTxWarp prst="textNoShape">
                <a:avLst/>
              </a:prstTxWarp>
              <a:spAutoFit/>
            </a:bodyPr>
            <a:lstStyle/>
            <a:p>
              <a:pPr marL="341313" indent="-341313" algn="ctr">
                <a:lnSpc>
                  <a:spcPct val="86000"/>
                </a:lnSpc>
                <a:spcBef>
                  <a:spcPts val="9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i="1">
                  <a:solidFill>
                    <a:srgbClr val="000000"/>
                  </a:solidFill>
                  <a:latin typeface="Arial" pitchFamily="-106" charset="-52"/>
                </a:rPr>
                <a:t>Result</a:t>
              </a:r>
            </a:p>
            <a:p>
              <a:pPr marL="341313" indent="-341313" algn="ctr">
                <a:lnSpc>
                  <a:spcPct val="86000"/>
                </a:lnSpc>
                <a:spcBef>
                  <a:spcPts val="9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i="1">
                  <a:solidFill>
                    <a:srgbClr val="000000"/>
                  </a:solidFill>
                  <a:latin typeface="Arial" pitchFamily="-106" charset="-52"/>
                </a:rPr>
                <a:t>Store</a:t>
              </a:r>
            </a:p>
          </p:txBody>
        </p:sp>
        <p:sp>
          <p:nvSpPr>
            <p:cNvPr id="49184" name="Rectangle 9"/>
            <p:cNvSpPr>
              <a:spLocks noChangeArrowheads="1"/>
            </p:cNvSpPr>
            <p:nvPr/>
          </p:nvSpPr>
          <p:spPr bwMode="auto">
            <a:xfrm>
              <a:off x="357" y="3468"/>
              <a:ext cx="950" cy="410"/>
            </a:xfrm>
            <a:prstGeom prst="rect">
              <a:avLst/>
            </a:prstGeom>
            <a:noFill/>
            <a:ln w="12600">
              <a:solidFill>
                <a:srgbClr val="000000"/>
              </a:solidFill>
              <a:miter lim="800000"/>
              <a:headEnd/>
              <a:tailEnd/>
            </a:ln>
          </p:spPr>
          <p:txBody>
            <a:bodyPr lIns="63360" tIns="25560" rIns="63360" bIns="25560">
              <a:prstTxWarp prst="textNoShape">
                <a:avLst/>
              </a:prstTxWarp>
              <a:spAutoFit/>
            </a:bodyPr>
            <a:lstStyle/>
            <a:p>
              <a:pPr marL="341313" indent="-341313" algn="ctr">
                <a:lnSpc>
                  <a:spcPct val="86000"/>
                </a:lnSpc>
                <a:spcBef>
                  <a:spcPts val="9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i="1">
                  <a:solidFill>
                    <a:srgbClr val="000000"/>
                  </a:solidFill>
                  <a:latin typeface="Arial" pitchFamily="-106" charset="-52"/>
                </a:rPr>
                <a:t>Next</a:t>
              </a:r>
            </a:p>
            <a:p>
              <a:pPr marL="341313" indent="-341313" algn="ctr">
                <a:lnSpc>
                  <a:spcPct val="86000"/>
                </a:lnSpc>
                <a:spcBef>
                  <a:spcPts val="9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i="1">
                  <a:solidFill>
                    <a:srgbClr val="000000"/>
                  </a:solidFill>
                  <a:latin typeface="Arial" pitchFamily="-106" charset="-52"/>
                </a:rPr>
                <a:t>Instruction</a:t>
              </a:r>
            </a:p>
          </p:txBody>
        </p:sp>
        <p:sp>
          <p:nvSpPr>
            <p:cNvPr id="49185" name="Line 10"/>
            <p:cNvSpPr>
              <a:spLocks noChangeShapeType="1"/>
            </p:cNvSpPr>
            <p:nvPr/>
          </p:nvSpPr>
          <p:spPr bwMode="auto">
            <a:xfrm>
              <a:off x="805" y="1237"/>
              <a:ext cx="1" cy="171"/>
            </a:xfrm>
            <a:prstGeom prst="line">
              <a:avLst/>
            </a:prstGeom>
            <a:noFill/>
            <a:ln w="25560">
              <a:solidFill>
                <a:srgbClr val="000000"/>
              </a:solidFill>
              <a:miter lim="800000"/>
              <a:headEnd/>
              <a:tailEnd type="triangle" w="med" len="med"/>
            </a:ln>
          </p:spPr>
          <p:txBody>
            <a:bodyPr>
              <a:prstTxWarp prst="textNoShape">
                <a:avLst/>
              </a:prstTxWarp>
            </a:bodyPr>
            <a:lstStyle/>
            <a:p>
              <a:endParaRPr lang="en-US"/>
            </a:p>
          </p:txBody>
        </p:sp>
        <p:sp>
          <p:nvSpPr>
            <p:cNvPr id="49186" name="Line 11"/>
            <p:cNvSpPr>
              <a:spLocks noChangeShapeType="1"/>
            </p:cNvSpPr>
            <p:nvPr/>
          </p:nvSpPr>
          <p:spPr bwMode="auto">
            <a:xfrm>
              <a:off x="805" y="2348"/>
              <a:ext cx="1" cy="171"/>
            </a:xfrm>
            <a:prstGeom prst="line">
              <a:avLst/>
            </a:prstGeom>
            <a:noFill/>
            <a:ln w="25560">
              <a:solidFill>
                <a:srgbClr val="000000"/>
              </a:solidFill>
              <a:miter lim="800000"/>
              <a:headEnd/>
              <a:tailEnd type="triangle" w="med" len="med"/>
            </a:ln>
          </p:spPr>
          <p:txBody>
            <a:bodyPr>
              <a:prstTxWarp prst="textNoShape">
                <a:avLst/>
              </a:prstTxWarp>
            </a:bodyPr>
            <a:lstStyle/>
            <a:p>
              <a:endParaRPr lang="en-US"/>
            </a:p>
          </p:txBody>
        </p:sp>
        <p:sp>
          <p:nvSpPr>
            <p:cNvPr id="49187" name="Line 12"/>
            <p:cNvSpPr>
              <a:spLocks noChangeShapeType="1"/>
            </p:cNvSpPr>
            <p:nvPr/>
          </p:nvSpPr>
          <p:spPr bwMode="auto">
            <a:xfrm>
              <a:off x="805" y="1791"/>
              <a:ext cx="1" cy="171"/>
            </a:xfrm>
            <a:prstGeom prst="line">
              <a:avLst/>
            </a:prstGeom>
            <a:noFill/>
            <a:ln w="25560">
              <a:solidFill>
                <a:srgbClr val="000000"/>
              </a:solidFill>
              <a:miter lim="800000"/>
              <a:headEnd/>
              <a:tailEnd type="triangle" w="med" len="med"/>
            </a:ln>
          </p:spPr>
          <p:txBody>
            <a:bodyPr>
              <a:prstTxWarp prst="textNoShape">
                <a:avLst/>
              </a:prstTxWarp>
            </a:bodyPr>
            <a:lstStyle/>
            <a:p>
              <a:endParaRPr lang="en-US"/>
            </a:p>
          </p:txBody>
        </p:sp>
        <p:sp>
          <p:nvSpPr>
            <p:cNvPr id="49188" name="Line 13"/>
            <p:cNvSpPr>
              <a:spLocks noChangeShapeType="1"/>
            </p:cNvSpPr>
            <p:nvPr/>
          </p:nvSpPr>
          <p:spPr bwMode="auto">
            <a:xfrm>
              <a:off x="805" y="3287"/>
              <a:ext cx="1" cy="171"/>
            </a:xfrm>
            <a:prstGeom prst="line">
              <a:avLst/>
            </a:prstGeom>
            <a:noFill/>
            <a:ln w="25560">
              <a:solidFill>
                <a:srgbClr val="000000"/>
              </a:solidFill>
              <a:miter lim="800000"/>
              <a:headEnd/>
              <a:tailEnd type="triangle" w="med" len="med"/>
            </a:ln>
          </p:spPr>
          <p:txBody>
            <a:bodyPr>
              <a:prstTxWarp prst="textNoShape">
                <a:avLst/>
              </a:prstTxWarp>
            </a:bodyPr>
            <a:lstStyle/>
            <a:p>
              <a:endParaRPr lang="en-US"/>
            </a:p>
          </p:txBody>
        </p:sp>
        <p:sp>
          <p:nvSpPr>
            <p:cNvPr id="49189" name="Line 14"/>
            <p:cNvSpPr>
              <a:spLocks noChangeShapeType="1"/>
            </p:cNvSpPr>
            <p:nvPr/>
          </p:nvSpPr>
          <p:spPr bwMode="auto">
            <a:xfrm>
              <a:off x="805" y="2690"/>
              <a:ext cx="1" cy="212"/>
            </a:xfrm>
            <a:prstGeom prst="line">
              <a:avLst/>
            </a:prstGeom>
            <a:noFill/>
            <a:ln w="25560">
              <a:solidFill>
                <a:srgbClr val="000000"/>
              </a:solidFill>
              <a:miter lim="800000"/>
              <a:headEnd/>
              <a:tailEnd type="triangle" w="med" len="med"/>
            </a:ln>
          </p:spPr>
          <p:txBody>
            <a:bodyPr>
              <a:prstTxWarp prst="textNoShape">
                <a:avLst/>
              </a:prstTxWarp>
            </a:bodyPr>
            <a:lstStyle/>
            <a:p>
              <a:endParaRPr lang="en-US"/>
            </a:p>
          </p:txBody>
        </p:sp>
        <p:sp>
          <p:nvSpPr>
            <p:cNvPr id="49190" name="Line 15"/>
            <p:cNvSpPr>
              <a:spLocks noChangeShapeType="1"/>
            </p:cNvSpPr>
            <p:nvPr/>
          </p:nvSpPr>
          <p:spPr bwMode="auto">
            <a:xfrm>
              <a:off x="805" y="3843"/>
              <a:ext cx="1" cy="84"/>
            </a:xfrm>
            <a:prstGeom prst="line">
              <a:avLst/>
            </a:prstGeom>
            <a:noFill/>
            <a:ln w="25560">
              <a:solidFill>
                <a:srgbClr val="000000"/>
              </a:solidFill>
              <a:miter lim="800000"/>
              <a:headEnd/>
              <a:tailEnd/>
            </a:ln>
          </p:spPr>
          <p:txBody>
            <a:bodyPr>
              <a:prstTxWarp prst="textNoShape">
                <a:avLst/>
              </a:prstTxWarp>
            </a:bodyPr>
            <a:lstStyle/>
            <a:p>
              <a:endParaRPr lang="en-US"/>
            </a:p>
          </p:txBody>
        </p:sp>
        <p:sp>
          <p:nvSpPr>
            <p:cNvPr id="49191" name="Line 16"/>
            <p:cNvSpPr>
              <a:spLocks noChangeShapeType="1"/>
            </p:cNvSpPr>
            <p:nvPr/>
          </p:nvSpPr>
          <p:spPr bwMode="auto">
            <a:xfrm flipH="1">
              <a:off x="160" y="3928"/>
              <a:ext cx="646" cy="1"/>
            </a:xfrm>
            <a:prstGeom prst="line">
              <a:avLst/>
            </a:prstGeom>
            <a:noFill/>
            <a:ln w="25560">
              <a:solidFill>
                <a:srgbClr val="000000"/>
              </a:solidFill>
              <a:miter lim="800000"/>
              <a:headEnd/>
              <a:tailEnd/>
            </a:ln>
          </p:spPr>
          <p:txBody>
            <a:bodyPr>
              <a:prstTxWarp prst="textNoShape">
                <a:avLst/>
              </a:prstTxWarp>
            </a:bodyPr>
            <a:lstStyle/>
            <a:p>
              <a:endParaRPr lang="en-US"/>
            </a:p>
          </p:txBody>
        </p:sp>
        <p:sp>
          <p:nvSpPr>
            <p:cNvPr id="49192" name="Line 17"/>
            <p:cNvSpPr>
              <a:spLocks noChangeShapeType="1"/>
            </p:cNvSpPr>
            <p:nvPr/>
          </p:nvSpPr>
          <p:spPr bwMode="auto">
            <a:xfrm flipV="1">
              <a:off x="162" y="680"/>
              <a:ext cx="1" cy="3249"/>
            </a:xfrm>
            <a:prstGeom prst="line">
              <a:avLst/>
            </a:prstGeom>
            <a:noFill/>
            <a:ln w="25560">
              <a:solidFill>
                <a:srgbClr val="000000"/>
              </a:solidFill>
              <a:miter lim="800000"/>
              <a:headEnd/>
              <a:tailEnd/>
            </a:ln>
          </p:spPr>
          <p:txBody>
            <a:bodyPr>
              <a:prstTxWarp prst="textNoShape">
                <a:avLst/>
              </a:prstTxWarp>
            </a:bodyPr>
            <a:lstStyle/>
            <a:p>
              <a:endParaRPr lang="en-US"/>
            </a:p>
          </p:txBody>
        </p:sp>
        <p:sp>
          <p:nvSpPr>
            <p:cNvPr id="49193" name="Line 18"/>
            <p:cNvSpPr>
              <a:spLocks noChangeShapeType="1"/>
            </p:cNvSpPr>
            <p:nvPr/>
          </p:nvSpPr>
          <p:spPr bwMode="auto">
            <a:xfrm>
              <a:off x="162" y="681"/>
              <a:ext cx="644" cy="1"/>
            </a:xfrm>
            <a:prstGeom prst="line">
              <a:avLst/>
            </a:prstGeom>
            <a:noFill/>
            <a:ln w="25560">
              <a:solidFill>
                <a:srgbClr val="000000"/>
              </a:solidFill>
              <a:miter lim="800000"/>
              <a:headEnd/>
              <a:tailEnd/>
            </a:ln>
          </p:spPr>
          <p:txBody>
            <a:bodyPr>
              <a:prstTxWarp prst="textNoShape">
                <a:avLst/>
              </a:prstTxWarp>
            </a:bodyPr>
            <a:lstStyle/>
            <a:p>
              <a:endParaRPr lang="en-US"/>
            </a:p>
          </p:txBody>
        </p:sp>
        <p:sp>
          <p:nvSpPr>
            <p:cNvPr id="49194" name="Line 19"/>
            <p:cNvSpPr>
              <a:spLocks noChangeShapeType="1"/>
            </p:cNvSpPr>
            <p:nvPr/>
          </p:nvSpPr>
          <p:spPr bwMode="auto">
            <a:xfrm>
              <a:off x="805" y="681"/>
              <a:ext cx="1" cy="171"/>
            </a:xfrm>
            <a:prstGeom prst="line">
              <a:avLst/>
            </a:prstGeom>
            <a:noFill/>
            <a:ln w="25560">
              <a:solidFill>
                <a:srgbClr val="000000"/>
              </a:solidFill>
              <a:miter lim="800000"/>
              <a:headEnd/>
              <a:tailEnd type="triangle" w="med" len="med"/>
            </a:ln>
          </p:spPr>
          <p:txBody>
            <a:bodyPr>
              <a:prstTxWarp prst="textNoShape">
                <a:avLst/>
              </a:prstTxWarp>
            </a:bodyPr>
            <a:lstStyle/>
            <a:p>
              <a:endParaRPr lang="en-US"/>
            </a:p>
          </p:txBody>
        </p:sp>
      </p:grpSp>
      <p:sp>
        <p:nvSpPr>
          <p:cNvPr id="49159" name="Rectangle 20"/>
          <p:cNvSpPr>
            <a:spLocks noChangeArrowheads="1"/>
          </p:cNvSpPr>
          <p:nvPr/>
        </p:nvSpPr>
        <p:spPr bwMode="auto">
          <a:xfrm>
            <a:off x="2427288" y="1309688"/>
            <a:ext cx="2632075" cy="850900"/>
          </a:xfrm>
          <a:prstGeom prst="rect">
            <a:avLst/>
          </a:prstGeom>
          <a:noFill/>
          <a:ln w="9525">
            <a:noFill/>
            <a:round/>
            <a:headEnd/>
            <a:tailEnd/>
          </a:ln>
        </p:spPr>
        <p:txBody>
          <a:bodyPr lIns="63360" tIns="25560" rIns="63360" bIns="25560">
            <a:prstTxWarp prst="textNoShape">
              <a:avLst/>
            </a:prstTxWarp>
            <a:spAutoFit/>
          </a:bodyPr>
          <a:lstStyle/>
          <a:p>
            <a:pPr marL="341313" indent="-341313">
              <a:lnSpc>
                <a:spcPct val="97000"/>
              </a:lnSpc>
              <a:spcBef>
                <a:spcPts val="11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dirty="0">
                <a:solidFill>
                  <a:srgbClr val="000000"/>
                </a:solidFill>
                <a:latin typeface="Arial" pitchFamily="-106" charset="-52"/>
              </a:rPr>
              <a:t>Obtain instruction from program storage</a:t>
            </a:r>
          </a:p>
        </p:txBody>
      </p:sp>
      <p:sp>
        <p:nvSpPr>
          <p:cNvPr id="49160" name="Rectangle 21"/>
          <p:cNvSpPr>
            <a:spLocks noChangeArrowheads="1"/>
          </p:cNvSpPr>
          <p:nvPr/>
        </p:nvSpPr>
        <p:spPr bwMode="auto">
          <a:xfrm>
            <a:off x="2427288" y="2239963"/>
            <a:ext cx="2595562" cy="850900"/>
          </a:xfrm>
          <a:prstGeom prst="rect">
            <a:avLst/>
          </a:prstGeom>
          <a:noFill/>
          <a:ln w="9525">
            <a:noFill/>
            <a:round/>
            <a:headEnd/>
            <a:tailEnd/>
          </a:ln>
        </p:spPr>
        <p:txBody>
          <a:bodyPr lIns="63360" tIns="25560" rIns="63360" bIns="25560">
            <a:prstTxWarp prst="textNoShape">
              <a:avLst/>
            </a:prstTxWarp>
            <a:spAutoFit/>
          </a:bodyPr>
          <a:lstStyle/>
          <a:p>
            <a:pPr marL="341313" indent="-341313">
              <a:lnSpc>
                <a:spcPct val="97000"/>
              </a:lnSpc>
              <a:spcBef>
                <a:spcPts val="11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a:solidFill>
                  <a:srgbClr val="000000"/>
                </a:solidFill>
                <a:latin typeface="Arial" pitchFamily="-106" charset="-52"/>
              </a:rPr>
              <a:t>Determine required actions and instruction size</a:t>
            </a:r>
          </a:p>
        </p:txBody>
      </p:sp>
      <p:sp>
        <p:nvSpPr>
          <p:cNvPr id="49161" name="Rectangle 22"/>
          <p:cNvSpPr>
            <a:spLocks noChangeArrowheads="1"/>
          </p:cNvSpPr>
          <p:nvPr/>
        </p:nvSpPr>
        <p:spPr bwMode="auto">
          <a:xfrm>
            <a:off x="2427288" y="3170238"/>
            <a:ext cx="2524125" cy="584200"/>
          </a:xfrm>
          <a:prstGeom prst="rect">
            <a:avLst/>
          </a:prstGeom>
          <a:noFill/>
          <a:ln w="9525">
            <a:noFill/>
            <a:round/>
            <a:headEnd/>
            <a:tailEnd/>
          </a:ln>
        </p:spPr>
        <p:txBody>
          <a:bodyPr lIns="63360" tIns="25560" rIns="63360" bIns="25560">
            <a:prstTxWarp prst="textNoShape">
              <a:avLst/>
            </a:prstTxWarp>
            <a:spAutoFit/>
          </a:bodyPr>
          <a:lstStyle/>
          <a:p>
            <a:pPr marL="341313" indent="-341313">
              <a:lnSpc>
                <a:spcPct val="97000"/>
              </a:lnSpc>
              <a:spcBef>
                <a:spcPts val="11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a:solidFill>
                  <a:srgbClr val="000000"/>
                </a:solidFill>
                <a:latin typeface="Arial" pitchFamily="-106" charset="-52"/>
              </a:rPr>
              <a:t>Locate and obtain operand data</a:t>
            </a:r>
          </a:p>
        </p:txBody>
      </p:sp>
      <p:sp>
        <p:nvSpPr>
          <p:cNvPr id="49162" name="Rectangle 23"/>
          <p:cNvSpPr>
            <a:spLocks noChangeArrowheads="1"/>
          </p:cNvSpPr>
          <p:nvPr/>
        </p:nvSpPr>
        <p:spPr bwMode="auto">
          <a:xfrm>
            <a:off x="2427288" y="4029075"/>
            <a:ext cx="2524125" cy="584200"/>
          </a:xfrm>
          <a:prstGeom prst="rect">
            <a:avLst/>
          </a:prstGeom>
          <a:noFill/>
          <a:ln w="9525">
            <a:noFill/>
            <a:round/>
            <a:headEnd/>
            <a:tailEnd/>
          </a:ln>
        </p:spPr>
        <p:txBody>
          <a:bodyPr lIns="63360" tIns="25560" rIns="63360" bIns="25560">
            <a:prstTxWarp prst="textNoShape">
              <a:avLst/>
            </a:prstTxWarp>
            <a:spAutoFit/>
          </a:bodyPr>
          <a:lstStyle/>
          <a:p>
            <a:pPr marL="341313" indent="-341313">
              <a:lnSpc>
                <a:spcPct val="97000"/>
              </a:lnSpc>
              <a:spcBef>
                <a:spcPts val="11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a:solidFill>
                  <a:srgbClr val="000000"/>
                </a:solidFill>
                <a:latin typeface="Arial" pitchFamily="-106" charset="-52"/>
              </a:rPr>
              <a:t>Compute result value or status</a:t>
            </a:r>
          </a:p>
        </p:txBody>
      </p:sp>
      <p:sp>
        <p:nvSpPr>
          <p:cNvPr id="49163" name="Rectangle 24"/>
          <p:cNvSpPr>
            <a:spLocks noChangeArrowheads="1"/>
          </p:cNvSpPr>
          <p:nvPr/>
        </p:nvSpPr>
        <p:spPr bwMode="auto">
          <a:xfrm>
            <a:off x="2427288" y="4745038"/>
            <a:ext cx="2487612" cy="850900"/>
          </a:xfrm>
          <a:prstGeom prst="rect">
            <a:avLst/>
          </a:prstGeom>
          <a:noFill/>
          <a:ln w="9525">
            <a:noFill/>
            <a:round/>
            <a:headEnd/>
            <a:tailEnd/>
          </a:ln>
        </p:spPr>
        <p:txBody>
          <a:bodyPr lIns="63360" tIns="25560" rIns="63360" bIns="25560">
            <a:prstTxWarp prst="textNoShape">
              <a:avLst/>
            </a:prstTxWarp>
            <a:spAutoFit/>
          </a:bodyPr>
          <a:lstStyle/>
          <a:p>
            <a:pPr marL="341313" indent="-341313">
              <a:lnSpc>
                <a:spcPct val="97000"/>
              </a:lnSpc>
              <a:spcBef>
                <a:spcPts val="11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a:solidFill>
                  <a:srgbClr val="000000"/>
                </a:solidFill>
                <a:latin typeface="Arial" pitchFamily="-106" charset="-52"/>
              </a:rPr>
              <a:t>Deposit results in storage for later use</a:t>
            </a:r>
          </a:p>
        </p:txBody>
      </p:sp>
      <p:sp>
        <p:nvSpPr>
          <p:cNvPr id="49164" name="Rectangle 25"/>
          <p:cNvSpPr>
            <a:spLocks noChangeArrowheads="1"/>
          </p:cNvSpPr>
          <p:nvPr/>
        </p:nvSpPr>
        <p:spPr bwMode="auto">
          <a:xfrm>
            <a:off x="2427288" y="5676900"/>
            <a:ext cx="2451100" cy="584200"/>
          </a:xfrm>
          <a:prstGeom prst="rect">
            <a:avLst/>
          </a:prstGeom>
          <a:noFill/>
          <a:ln w="9525">
            <a:noFill/>
            <a:round/>
            <a:headEnd/>
            <a:tailEnd/>
          </a:ln>
        </p:spPr>
        <p:txBody>
          <a:bodyPr lIns="63360" tIns="25560" rIns="63360" bIns="25560">
            <a:prstTxWarp prst="textNoShape">
              <a:avLst/>
            </a:prstTxWarp>
            <a:spAutoFit/>
          </a:bodyPr>
          <a:lstStyle/>
          <a:p>
            <a:pPr marL="341313" indent="-341313">
              <a:lnSpc>
                <a:spcPct val="97000"/>
              </a:lnSpc>
              <a:spcBef>
                <a:spcPts val="1100"/>
              </a:spcBef>
              <a:buFont typeface="Arial" pitchFamily="-106" charset="-52"/>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pPr>
            <a:r>
              <a:rPr lang="en-GB" sz="1800" b="1">
                <a:solidFill>
                  <a:srgbClr val="000000"/>
                </a:solidFill>
                <a:latin typeface="Arial" pitchFamily="-106" charset="-52"/>
              </a:rPr>
              <a:t>Determine successor instruction</a:t>
            </a:r>
          </a:p>
        </p:txBody>
      </p:sp>
      <p:sp>
        <p:nvSpPr>
          <p:cNvPr id="49165" name="Rectangle 26"/>
          <p:cNvSpPr>
            <a:spLocks noChangeArrowheads="1"/>
          </p:cNvSpPr>
          <p:nvPr/>
        </p:nvSpPr>
        <p:spPr bwMode="auto">
          <a:xfrm>
            <a:off x="5556250" y="1946275"/>
            <a:ext cx="1260475" cy="1733550"/>
          </a:xfrm>
          <a:prstGeom prst="rect">
            <a:avLst/>
          </a:prstGeom>
          <a:solidFill>
            <a:srgbClr val="FFFFFF"/>
          </a:solidFill>
          <a:ln w="12600">
            <a:solidFill>
              <a:srgbClr val="000000"/>
            </a:solidFill>
            <a:miter lim="800000"/>
            <a:headEnd/>
            <a:tailEnd/>
          </a:ln>
        </p:spPr>
        <p:txBody>
          <a:bodyPr wrap="none" anchor="ctr">
            <a:prstTxWarp prst="textNoShape">
              <a:avLst/>
            </a:prstTxWarp>
          </a:bodyPr>
          <a:lstStyle/>
          <a:p>
            <a:pPr algn="ctr"/>
            <a:endParaRPr lang="en-US"/>
          </a:p>
        </p:txBody>
      </p:sp>
      <p:sp>
        <p:nvSpPr>
          <p:cNvPr id="49166" name="Text Box 27"/>
          <p:cNvSpPr txBox="1">
            <a:spLocks noChangeArrowheads="1"/>
          </p:cNvSpPr>
          <p:nvPr/>
        </p:nvSpPr>
        <p:spPr bwMode="auto">
          <a:xfrm>
            <a:off x="5543550" y="1590675"/>
            <a:ext cx="1173163" cy="336550"/>
          </a:xfrm>
          <a:prstGeom prst="rect">
            <a:avLst/>
          </a:prstGeom>
          <a:noFill/>
          <a:ln w="9525">
            <a:noFill/>
            <a:round/>
            <a:headEnd/>
            <a:tailEnd/>
          </a:ln>
        </p:spPr>
        <p:txBody>
          <a:bodyPr wrap="none" lIns="90000" tIns="46800" rIns="90000" bIns="46800">
            <a:prstTxWarp prst="textNoShape">
              <a:avLst/>
            </a:prstTxWarp>
            <a:spAutoFit/>
          </a:bodyPr>
          <a:lstStyle/>
          <a:p>
            <a:pPr>
              <a:lnSpc>
                <a:spcPct val="100000"/>
              </a:lnSpc>
              <a:spcBef>
                <a:spcPts val="1000"/>
              </a:spcBef>
              <a:buClr>
                <a:srgbClr val="009999"/>
              </a:buClr>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9999"/>
                </a:solidFill>
                <a:latin typeface="Arial" pitchFamily="-106" charset="-52"/>
              </a:rPr>
              <a:t>Processor</a:t>
            </a:r>
          </a:p>
        </p:txBody>
      </p:sp>
      <p:sp>
        <p:nvSpPr>
          <p:cNvPr id="49167" name="Rectangle 28"/>
          <p:cNvSpPr>
            <a:spLocks noChangeArrowheads="1"/>
          </p:cNvSpPr>
          <p:nvPr/>
        </p:nvSpPr>
        <p:spPr bwMode="auto">
          <a:xfrm>
            <a:off x="5853113" y="2206625"/>
            <a:ext cx="622300" cy="349250"/>
          </a:xfrm>
          <a:prstGeom prst="rect">
            <a:avLst/>
          </a:prstGeom>
          <a:solidFill>
            <a:srgbClr val="FFFFFF"/>
          </a:solidFill>
          <a:ln w="12600">
            <a:solidFill>
              <a:srgbClr val="000000"/>
            </a:solidFill>
            <a:miter lim="800000"/>
            <a:headEnd/>
            <a:tailEnd/>
          </a:ln>
        </p:spPr>
        <p:txBody>
          <a:bodyPr wrap="none" lIns="90000" tIns="46800" rIns="90000" bIns="46800" anchor="ctr">
            <a:prstTxWarp prst="textNoShape">
              <a:avLst/>
            </a:prstTxWarp>
            <a:spAutoFit/>
          </a:bodyPr>
          <a:lstStyle/>
          <a:p>
            <a:pPr algn="ctr">
              <a:lnSpc>
                <a:spcPct val="100000"/>
              </a:lnSpc>
              <a:spcBef>
                <a:spcPts val="1000"/>
              </a:spcBef>
              <a:buClr>
                <a:srgbClr val="009999"/>
              </a:buClr>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9999"/>
                </a:solidFill>
                <a:latin typeface="Arial" pitchFamily="-106" charset="-52"/>
              </a:rPr>
              <a:t>regs</a:t>
            </a:r>
          </a:p>
        </p:txBody>
      </p:sp>
      <p:sp>
        <p:nvSpPr>
          <p:cNvPr id="49168" name="AutoShape 29"/>
          <p:cNvSpPr>
            <a:spLocks noChangeArrowheads="1"/>
          </p:cNvSpPr>
          <p:nvPr/>
        </p:nvSpPr>
        <p:spPr bwMode="auto">
          <a:xfrm>
            <a:off x="5672138" y="2860675"/>
            <a:ext cx="1046162" cy="5238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12600">
            <a:solidFill>
              <a:srgbClr val="000000"/>
            </a:solidFill>
            <a:miter lim="800000"/>
            <a:headEnd/>
            <a:tailEnd/>
          </a:ln>
        </p:spPr>
        <p:txBody>
          <a:bodyPr wrap="none" lIns="90000" tIns="46800" rIns="90000" bIns="46800" anchor="ctr">
            <a:prstTxWarp prst="textNoShape">
              <a:avLst/>
            </a:prstTxWarp>
            <a:spAutoFit/>
          </a:bodyPr>
          <a:lstStyle/>
          <a:p>
            <a:pPr algn="ctr">
              <a:lnSpc>
                <a:spcPct val="100000"/>
              </a:lnSpc>
              <a:spcBef>
                <a:spcPts val="1000"/>
              </a:spcBef>
              <a:buClr>
                <a:srgbClr val="009999"/>
              </a:buClr>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9999"/>
                </a:solidFill>
                <a:latin typeface="Arial" pitchFamily="-106" charset="-52"/>
              </a:rPr>
              <a:t>F.U.s</a:t>
            </a:r>
          </a:p>
        </p:txBody>
      </p:sp>
      <p:sp>
        <p:nvSpPr>
          <p:cNvPr id="49169" name="Text Box 30"/>
          <p:cNvSpPr txBox="1">
            <a:spLocks noChangeArrowheads="1"/>
          </p:cNvSpPr>
          <p:nvPr/>
        </p:nvSpPr>
        <p:spPr bwMode="auto">
          <a:xfrm>
            <a:off x="7610475" y="835025"/>
            <a:ext cx="960438" cy="336550"/>
          </a:xfrm>
          <a:prstGeom prst="rect">
            <a:avLst/>
          </a:prstGeom>
          <a:noFill/>
          <a:ln w="9525">
            <a:noFill/>
            <a:round/>
            <a:headEnd/>
            <a:tailEnd/>
          </a:ln>
        </p:spPr>
        <p:txBody>
          <a:bodyPr wrap="none" lIns="90000" tIns="46800" rIns="90000" bIns="46800">
            <a:prstTxWarp prst="textNoShape">
              <a:avLst/>
            </a:prstTxWarp>
            <a:spAutoFit/>
          </a:bodyPr>
          <a:lstStyle/>
          <a:p>
            <a:pPr>
              <a:lnSpc>
                <a:spcPct val="100000"/>
              </a:lnSpc>
              <a:spcBef>
                <a:spcPts val="1000"/>
              </a:spcBef>
              <a:buClr>
                <a:srgbClr val="009999"/>
              </a:buClr>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9999"/>
                </a:solidFill>
                <a:latin typeface="Arial" pitchFamily="-106" charset="-52"/>
              </a:rPr>
              <a:t>Memory</a:t>
            </a:r>
          </a:p>
        </p:txBody>
      </p:sp>
      <p:grpSp>
        <p:nvGrpSpPr>
          <p:cNvPr id="49170" name="Group 31"/>
          <p:cNvGrpSpPr>
            <a:grpSpLocks/>
          </p:cNvGrpSpPr>
          <p:nvPr/>
        </p:nvGrpSpPr>
        <p:grpSpPr bwMode="auto">
          <a:xfrm>
            <a:off x="7543800" y="1600200"/>
            <a:ext cx="1276350" cy="1025525"/>
            <a:chOff x="4778" y="1291"/>
            <a:chExt cx="804" cy="646"/>
          </a:xfrm>
        </p:grpSpPr>
        <p:sp>
          <p:nvSpPr>
            <p:cNvPr id="49177" name="AutoShape 32"/>
            <p:cNvSpPr>
              <a:spLocks noChangeArrowheads="1"/>
            </p:cNvSpPr>
            <p:nvPr/>
          </p:nvSpPr>
          <p:spPr bwMode="auto">
            <a:xfrm rot="5400000">
              <a:off x="4857" y="1212"/>
              <a:ext cx="646" cy="804"/>
            </a:xfrm>
            <a:prstGeom prst="wave">
              <a:avLst>
                <a:gd name="adj1" fmla="val 6481"/>
                <a:gd name="adj2" fmla="val 0"/>
              </a:avLst>
            </a:prstGeom>
            <a:solidFill>
              <a:srgbClr val="FFFFFF"/>
            </a:solidFill>
            <a:ln w="12600">
              <a:solidFill>
                <a:srgbClr val="000000"/>
              </a:solidFill>
              <a:miter lim="800000"/>
              <a:headEnd/>
              <a:tailEnd/>
            </a:ln>
          </p:spPr>
          <p:txBody>
            <a:bodyPr wrap="none" anchor="ctr">
              <a:prstTxWarp prst="textNoShape">
                <a:avLst/>
              </a:prstTxWarp>
            </a:bodyPr>
            <a:lstStyle/>
            <a:p>
              <a:endParaRPr lang="en-US"/>
            </a:p>
          </p:txBody>
        </p:sp>
        <p:sp>
          <p:nvSpPr>
            <p:cNvPr id="49178" name="Text Box 33"/>
            <p:cNvSpPr txBox="1">
              <a:spLocks noChangeArrowheads="1"/>
            </p:cNvSpPr>
            <p:nvPr/>
          </p:nvSpPr>
          <p:spPr bwMode="auto">
            <a:xfrm>
              <a:off x="4939" y="1325"/>
              <a:ext cx="633" cy="212"/>
            </a:xfrm>
            <a:prstGeom prst="rect">
              <a:avLst/>
            </a:prstGeom>
            <a:noFill/>
            <a:ln w="9525">
              <a:noFill/>
              <a:round/>
              <a:headEnd/>
              <a:tailEnd/>
            </a:ln>
          </p:spPr>
          <p:txBody>
            <a:bodyPr wrap="none" lIns="90000" tIns="46800" rIns="90000" bIns="46800">
              <a:prstTxWarp prst="textNoShape">
                <a:avLst/>
              </a:prstTxWarp>
              <a:spAutoFit/>
            </a:bodyPr>
            <a:lstStyle/>
            <a:p>
              <a:pPr>
                <a:lnSpc>
                  <a:spcPct val="100000"/>
                </a:lnSpc>
                <a:spcBef>
                  <a:spcPts val="1000"/>
                </a:spcBef>
                <a:buClr>
                  <a:srgbClr val="0332B7"/>
                </a:buClr>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332B7"/>
                  </a:solidFill>
                  <a:latin typeface="Arial" pitchFamily="-106" charset="-52"/>
                </a:rPr>
                <a:t>program</a:t>
              </a:r>
            </a:p>
          </p:txBody>
        </p:sp>
      </p:grpSp>
      <p:sp>
        <p:nvSpPr>
          <p:cNvPr id="49171" name="AutoShape 34"/>
          <p:cNvSpPr>
            <a:spLocks noChangeArrowheads="1"/>
          </p:cNvSpPr>
          <p:nvPr/>
        </p:nvSpPr>
        <p:spPr bwMode="auto">
          <a:xfrm>
            <a:off x="7623175" y="2817813"/>
            <a:ext cx="1101725" cy="1204912"/>
          </a:xfrm>
          <a:prstGeom prst="foldedCorner">
            <a:avLst>
              <a:gd name="adj" fmla="val 12500"/>
            </a:avLst>
          </a:prstGeom>
          <a:solidFill>
            <a:srgbClr val="FFFFFF"/>
          </a:solidFill>
          <a:ln w="12600">
            <a:solidFill>
              <a:srgbClr val="000000"/>
            </a:solidFill>
            <a:miter lim="800000"/>
            <a:headEnd/>
            <a:tailEnd/>
          </a:ln>
        </p:spPr>
        <p:txBody>
          <a:bodyPr lIns="90000" tIns="46800" rIns="90000" bIns="46800" anchor="ctr">
            <a:prstTxWarp prst="textNoShape">
              <a:avLst/>
            </a:prstTxWarp>
            <a:spAutoFit/>
          </a:bodyPr>
          <a:lstStyle/>
          <a:p>
            <a:pPr algn="ctr">
              <a:lnSpc>
                <a:spcPct val="100000"/>
              </a:lnSpc>
              <a:spcBef>
                <a:spcPts val="1000"/>
              </a:spcBef>
              <a:buClr>
                <a:srgbClr val="009999"/>
              </a:buClr>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a:solidFill>
                <a:srgbClr val="009999"/>
              </a:solidFill>
              <a:latin typeface="Arial" pitchFamily="-106" charset="-52"/>
            </a:endParaRPr>
          </a:p>
          <a:p>
            <a:pPr algn="ctr">
              <a:lnSpc>
                <a:spcPct val="100000"/>
              </a:lnSpc>
              <a:spcBef>
                <a:spcPts val="1000"/>
              </a:spcBef>
              <a:buClr>
                <a:srgbClr val="009999"/>
              </a:buClr>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9999"/>
                </a:solidFill>
                <a:latin typeface="Arial" pitchFamily="-106" charset="-52"/>
              </a:rPr>
              <a:t>Data</a:t>
            </a:r>
          </a:p>
          <a:p>
            <a:pPr algn="ctr">
              <a:lnSpc>
                <a:spcPct val="100000"/>
              </a:lnSpc>
              <a:spcBef>
                <a:spcPts val="1000"/>
              </a:spcBef>
              <a:buClr>
                <a:srgbClr val="009999"/>
              </a:buClr>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b="1">
              <a:solidFill>
                <a:srgbClr val="009999"/>
              </a:solidFill>
              <a:latin typeface="Arial" pitchFamily="-106" charset="-52"/>
            </a:endParaRPr>
          </a:p>
        </p:txBody>
      </p:sp>
      <p:sp>
        <p:nvSpPr>
          <p:cNvPr id="49172" name="AutoShape 35"/>
          <p:cNvSpPr>
            <a:spLocks noChangeArrowheads="1"/>
          </p:cNvSpPr>
          <p:nvPr/>
        </p:nvSpPr>
        <p:spPr bwMode="auto">
          <a:xfrm>
            <a:off x="6816725" y="2608263"/>
            <a:ext cx="598488" cy="361950"/>
          </a:xfrm>
          <a:prstGeom prst="leftRightArrow">
            <a:avLst>
              <a:gd name="adj1" fmla="val 50000"/>
              <a:gd name="adj2" fmla="val 32917"/>
            </a:avLst>
          </a:prstGeom>
          <a:solidFill>
            <a:srgbClr val="FFFFFF"/>
          </a:solidFill>
          <a:ln w="12600">
            <a:solidFill>
              <a:srgbClr val="000000"/>
            </a:solidFill>
            <a:miter lim="800000"/>
            <a:headEnd/>
            <a:tailEnd/>
          </a:ln>
        </p:spPr>
        <p:txBody>
          <a:bodyPr wrap="none" anchor="ctr">
            <a:prstTxWarp prst="textNoShape">
              <a:avLst/>
            </a:prstTxWarp>
          </a:bodyPr>
          <a:lstStyle/>
          <a:p>
            <a:endParaRPr lang="en-US"/>
          </a:p>
        </p:txBody>
      </p:sp>
      <p:sp>
        <p:nvSpPr>
          <p:cNvPr id="49173" name="Text Box 36"/>
          <p:cNvSpPr txBox="1">
            <a:spLocks noChangeArrowheads="1"/>
          </p:cNvSpPr>
          <p:nvPr/>
        </p:nvSpPr>
        <p:spPr bwMode="auto">
          <a:xfrm>
            <a:off x="5816600" y="4354513"/>
            <a:ext cx="2801938" cy="708025"/>
          </a:xfrm>
          <a:prstGeom prst="rect">
            <a:avLst/>
          </a:prstGeom>
          <a:noFill/>
          <a:ln w="9525">
            <a:noFill/>
            <a:round/>
            <a:headEnd/>
            <a:tailEnd/>
          </a:ln>
        </p:spPr>
        <p:txBody>
          <a:bodyPr wrap="none" lIns="90000" tIns="46800" rIns="90000" bIns="46800">
            <a:prstTxWarp prst="textNoShape">
              <a:avLst/>
            </a:prstTxWarp>
            <a:spAutoFit/>
          </a:bodyPr>
          <a:lstStyle/>
          <a:p>
            <a:pPr>
              <a:lnSpc>
                <a:spcPct val="100000"/>
              </a:lnSpc>
              <a:spcBef>
                <a:spcPts val="1000"/>
              </a:spcBef>
              <a:buClr>
                <a:srgbClr val="009999"/>
              </a:buClr>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9999"/>
                </a:solidFill>
                <a:latin typeface="Arial" pitchFamily="-106" charset="-52"/>
              </a:rPr>
              <a:t>von Neuman Architecture </a:t>
            </a:r>
          </a:p>
          <a:p>
            <a:pPr>
              <a:lnSpc>
                <a:spcPct val="100000"/>
              </a:lnSpc>
              <a:spcBef>
                <a:spcPts val="1000"/>
              </a:spcBef>
              <a:buClr>
                <a:srgbClr val="009999"/>
              </a:buClr>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a:solidFill>
                  <a:srgbClr val="009999"/>
                </a:solidFill>
                <a:latin typeface="Arial" pitchFamily="-106" charset="-52"/>
              </a:rPr>
              <a:t>(stored program computer)</a:t>
            </a:r>
          </a:p>
        </p:txBody>
      </p:sp>
      <p:sp>
        <p:nvSpPr>
          <p:cNvPr id="42" name="Slide Number Placeholder 41"/>
          <p:cNvSpPr>
            <a:spLocks noGrp="1"/>
          </p:cNvSpPr>
          <p:nvPr>
            <p:ph type="sldNum" idx="12"/>
          </p:nvPr>
        </p:nvSpPr>
        <p:spPr/>
        <p:txBody>
          <a:bodyPr/>
          <a:lstStyle/>
          <a:p>
            <a:pPr>
              <a:defRPr/>
            </a:pPr>
            <a:fld id="{3E9E3E02-5668-3C40-A4ED-C290406CC06C}" type="slidenum">
              <a:rPr lang="en-GB" smtClean="0"/>
              <a:pPr>
                <a:defRPr/>
              </a:pPr>
              <a:t>6</a:t>
            </a:fld>
            <a:r>
              <a:rPr lang="en-GB"/>
              <a:t> </a:t>
            </a:r>
          </a:p>
        </p:txBody>
      </p:sp>
      <p:sp>
        <p:nvSpPr>
          <p:cNvPr id="2" name="TextBox 1">
            <a:extLst>
              <a:ext uri="{FF2B5EF4-FFF2-40B4-BE49-F238E27FC236}">
                <a16:creationId xmlns:a16="http://schemas.microsoft.com/office/drawing/2014/main" id="{D67814D6-53FD-9848-BB69-A3A2E09456CD}"/>
              </a:ext>
            </a:extLst>
          </p:cNvPr>
          <p:cNvSpPr txBox="1"/>
          <p:nvPr/>
        </p:nvSpPr>
        <p:spPr>
          <a:xfrm>
            <a:off x="2122767" y="6431518"/>
            <a:ext cx="6133026" cy="369332"/>
          </a:xfrm>
          <a:prstGeom prst="rect">
            <a:avLst/>
          </a:prstGeom>
          <a:noFill/>
        </p:spPr>
        <p:txBody>
          <a:bodyPr wrap="none" rtlCol="0">
            <a:spAutoFit/>
          </a:bodyPr>
          <a:lstStyle/>
          <a:p>
            <a:r>
              <a:rPr lang="en-US" dirty="0">
                <a:highlight>
                  <a:srgbClr val="FFFF00"/>
                </a:highlight>
              </a:rPr>
              <a:t>NOTE: Defines ISA.  Simple to model.  No timing considerations.</a:t>
            </a:r>
          </a:p>
        </p:txBody>
      </p:sp>
    </p:spTree>
    <p:extLst>
      <p:ext uri="{BB962C8B-B14F-4D97-AF65-F5344CB8AC3E}">
        <p14:creationId xmlns:p14="http://schemas.microsoft.com/office/powerpoint/2010/main" val="71215355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December 2012</a:t>
            </a:r>
          </a:p>
        </p:txBody>
      </p:sp>
      <p:sp>
        <p:nvSpPr>
          <p:cNvPr id="5" name="Footer Placeholder 2"/>
          <p:cNvSpPr>
            <a:spLocks noGrp="1"/>
          </p:cNvSpPr>
          <p:nvPr>
            <p:ph type="ftr" sz="quarter" idx="11"/>
          </p:nvPr>
        </p:nvSpPr>
        <p:spPr/>
        <p:txBody>
          <a:bodyPr/>
          <a:lstStyle/>
          <a:p>
            <a:r>
              <a:rPr lang="pt-BR"/>
              <a:t>GPGPU-Sim Tutorial (MICRO 2012) 4: Microarchitecture Model</a:t>
            </a:r>
            <a:endParaRPr lang="en-US"/>
          </a:p>
        </p:txBody>
      </p:sp>
      <p:sp>
        <p:nvSpPr>
          <p:cNvPr id="65538" name="Title 1"/>
          <p:cNvSpPr>
            <a:spLocks noGrp="1"/>
          </p:cNvSpPr>
          <p:nvPr>
            <p:ph type="title" idx="4294967295"/>
          </p:nvPr>
        </p:nvSpPr>
        <p:spPr/>
        <p:txBody>
          <a:bodyPr/>
          <a:lstStyle/>
          <a:p>
            <a:r>
              <a:rPr lang="en-CA" b="0"/>
              <a:t>Clock Domain Crossing</a:t>
            </a:r>
          </a:p>
        </p:txBody>
      </p:sp>
      <p:sp>
        <p:nvSpPr>
          <p:cNvPr id="65539" name="Text Placeholder 2"/>
          <p:cNvSpPr>
            <a:spLocks noGrp="1"/>
          </p:cNvSpPr>
          <p:nvPr>
            <p:ph type="body" idx="4294967295"/>
          </p:nvPr>
        </p:nvSpPr>
        <p:spPr/>
        <p:txBody>
          <a:bodyPr/>
          <a:lstStyle/>
          <a:p>
            <a:r>
              <a:rPr lang="en-CA"/>
              <a:t>We simulate send and receive buffers at clock crossing boundaries</a:t>
            </a:r>
          </a:p>
          <a:p>
            <a:r>
              <a:rPr lang="en-CA"/>
              <a:t>The buffers are filled and drained in different clock domains</a:t>
            </a:r>
          </a:p>
          <a:p>
            <a:r>
              <a:rPr lang="en-CA"/>
              <a:t>E.g. consider the buffer from interconnect  to memory partition </a:t>
            </a:r>
          </a:p>
          <a:p>
            <a:pPr lvl="1"/>
            <a:r>
              <a:rPr lang="en-CA"/>
              <a:t>Filled at interconnect clock rate</a:t>
            </a:r>
          </a:p>
          <a:p>
            <a:pPr lvl="1"/>
            <a:r>
              <a:rPr lang="en-CA"/>
              <a:t>Drained at DRAM clock rate</a:t>
            </a:r>
          </a:p>
        </p:txBody>
      </p:sp>
      <p:sp>
        <p:nvSpPr>
          <p:cNvPr id="7" name="Slide Number Placeholder 6"/>
          <p:cNvSpPr>
            <a:spLocks noGrp="1"/>
          </p:cNvSpPr>
          <p:nvPr>
            <p:ph type="sldNum" sz="quarter" idx="12"/>
          </p:nvPr>
        </p:nvSpPr>
        <p:spPr/>
        <p:txBody>
          <a:bodyPr/>
          <a:lstStyle/>
          <a:p>
            <a:r>
              <a:rPr lang="en-US"/>
              <a:t>4.</a:t>
            </a:r>
            <a:fld id="{CE9389D8-C30F-41E3-96A4-213488363530}" type="slidenum">
              <a:rPr lang="en-US" smtClean="0"/>
              <a:pPr/>
              <a:t>60</a:t>
            </a:fld>
            <a:endParaRPr lang="en-US" dirty="0"/>
          </a:p>
        </p:txBody>
      </p:sp>
    </p:spTree>
    <p:extLst>
      <p:ext uri="{BB962C8B-B14F-4D97-AF65-F5344CB8AC3E}">
        <p14:creationId xmlns:p14="http://schemas.microsoft.com/office/powerpoint/2010/main" val="883276721"/>
      </p:ext>
    </p:extLst>
  </p:cSld>
  <p:clrMapOvr>
    <a:masterClrMapping/>
  </p:clrMapOvr>
  <p:transition advTm="75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1"/>
          <p:cNvSpPr>
            <a:spLocks noGrp="1"/>
          </p:cNvSpPr>
          <p:nvPr>
            <p:ph type="dt" sz="quarter" idx="10"/>
          </p:nvPr>
        </p:nvSpPr>
        <p:spPr>
          <a:noFill/>
        </p:spPr>
        <p:txBody>
          <a:bodyPr/>
          <a:lstStyle/>
          <a:p>
            <a:r>
              <a:rPr lang="en-US"/>
              <a:t>December 2012</a:t>
            </a:r>
          </a:p>
        </p:txBody>
      </p:sp>
      <p:sp>
        <p:nvSpPr>
          <p:cNvPr id="28675"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28677" name="Title 1"/>
          <p:cNvSpPr>
            <a:spLocks noGrp="1"/>
          </p:cNvSpPr>
          <p:nvPr>
            <p:ph type="title" idx="4294967295"/>
          </p:nvPr>
        </p:nvSpPr>
        <p:spPr/>
        <p:txBody>
          <a:bodyPr>
            <a:normAutofit fontScale="90000"/>
          </a:bodyPr>
          <a:lstStyle/>
          <a:p>
            <a:pPr eaLnBrk="1" hangingPunct="1"/>
            <a:r>
              <a:rPr lang="en-CA">
                <a:solidFill>
                  <a:schemeClr val="tx1"/>
                </a:solidFill>
              </a:rPr>
              <a:t>Timing Model: </a:t>
            </a:r>
            <a:br>
              <a:rPr lang="en-CA">
                <a:solidFill>
                  <a:schemeClr val="tx1"/>
                </a:solidFill>
              </a:rPr>
            </a:br>
            <a:r>
              <a:rPr lang="en-CA">
                <a:solidFill>
                  <a:schemeClr val="tx1"/>
                </a:solidFill>
              </a:rPr>
              <a:t>Main Simulation Loop</a:t>
            </a:r>
            <a:endParaRPr lang="en-CA">
              <a:solidFill>
                <a:schemeClr val="tx1"/>
              </a:solidFill>
              <a:latin typeface="Times New Roman" pitchFamily="18" charset="0"/>
            </a:endParaRPr>
          </a:p>
        </p:txBody>
      </p:sp>
      <p:sp>
        <p:nvSpPr>
          <p:cNvPr id="28678" name="Text Placeholder 2"/>
          <p:cNvSpPr>
            <a:spLocks noGrp="1"/>
          </p:cNvSpPr>
          <p:nvPr>
            <p:ph type="body" idx="4294967295"/>
          </p:nvPr>
        </p:nvSpPr>
        <p:spPr/>
        <p:txBody>
          <a:bodyPr/>
          <a:lstStyle/>
          <a:p>
            <a:pPr eaLnBrk="1" hangingPunct="1"/>
            <a:r>
              <a:rPr lang="en-US" b="1"/>
              <a:t>Inside gpgpu_sim::cycle():</a:t>
            </a:r>
          </a:p>
          <a:p>
            <a:pPr lvl="1" eaLnBrk="1" hangingPunct="1"/>
            <a:r>
              <a:rPr lang="en-US" b="1"/>
              <a:t>Check all clock domains</a:t>
            </a:r>
          </a:p>
          <a:p>
            <a:pPr lvl="2" eaLnBrk="1" hangingPunct="1"/>
            <a:r>
              <a:rPr lang="en-US" b="1"/>
              <a:t>if (clock_mask &amp; CORE) { … }</a:t>
            </a:r>
          </a:p>
          <a:p>
            <a:pPr lvl="1" eaLnBrk="1" hangingPunct="1"/>
            <a:r>
              <a:rPr lang="en-US" b="1"/>
              <a:t>Execute the ones that are ready</a:t>
            </a:r>
          </a:p>
          <a:p>
            <a:pPr lvl="1" eaLnBrk="1" hangingPunct="1"/>
            <a:r>
              <a:rPr lang="en-US" b="1"/>
              <a:t>Currently, 4 domains:</a:t>
            </a:r>
          </a:p>
          <a:p>
            <a:pPr lvl="2" eaLnBrk="1" hangingPunct="1"/>
            <a:r>
              <a:rPr lang="en-US" b="1"/>
              <a:t>CORE 	– SIMT Core + Thread Block Issue</a:t>
            </a:r>
          </a:p>
          <a:p>
            <a:pPr lvl="2" eaLnBrk="1" hangingPunct="1"/>
            <a:r>
              <a:rPr lang="en-US" b="1"/>
              <a:t>ICNT 	– Interconnection  Network </a:t>
            </a:r>
          </a:p>
          <a:p>
            <a:pPr lvl="2" eaLnBrk="1" hangingPunct="1"/>
            <a:r>
              <a:rPr lang="en-US" b="1"/>
              <a:t>DRAM	– DRAM + Request Scheduler</a:t>
            </a:r>
          </a:p>
          <a:p>
            <a:pPr lvl="2" eaLnBrk="1" hangingPunct="1"/>
            <a:r>
              <a:rPr lang="en-US" b="1"/>
              <a:t>L2 		– L2 Cache in Memory Partition </a:t>
            </a:r>
            <a:endParaRPr lang="pl-PL" b="1"/>
          </a:p>
        </p:txBody>
      </p:sp>
      <p:sp>
        <p:nvSpPr>
          <p:cNvPr id="8" name="Slide Number Placeholder 7"/>
          <p:cNvSpPr>
            <a:spLocks noGrp="1"/>
          </p:cNvSpPr>
          <p:nvPr>
            <p:ph type="sldNum" sz="quarter" idx="12"/>
          </p:nvPr>
        </p:nvSpPr>
        <p:spPr/>
        <p:txBody>
          <a:bodyPr/>
          <a:lstStyle/>
          <a:p>
            <a:pPr>
              <a:defRPr/>
            </a:pPr>
            <a:r>
              <a:rPr lang="en-US"/>
              <a:t>5a &amp; b.</a:t>
            </a:r>
            <a:fld id="{0D578D01-9146-4CD7-BED0-D052C5B38378}" type="slidenum">
              <a:rPr lang="en-US" smtClean="0"/>
              <a:pPr>
                <a:defRPr/>
              </a:pPr>
              <a:t>61</a:t>
            </a:fld>
            <a:endParaRPr lang="en-US" dirty="0"/>
          </a:p>
        </p:txBody>
      </p:sp>
    </p:spTree>
    <p:extLst>
      <p:ext uri="{BB962C8B-B14F-4D97-AF65-F5344CB8AC3E}">
        <p14:creationId xmlns:p14="http://schemas.microsoft.com/office/powerpoint/2010/main" val="2349079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p>
            <a:r>
              <a:rPr lang="en-US"/>
              <a:t>December 2012</a:t>
            </a:r>
          </a:p>
        </p:txBody>
      </p:sp>
      <p:sp>
        <p:nvSpPr>
          <p:cNvPr id="29699"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29701" name="Title 1"/>
          <p:cNvSpPr>
            <a:spLocks noGrp="1"/>
          </p:cNvSpPr>
          <p:nvPr>
            <p:ph type="title" idx="4294967295"/>
          </p:nvPr>
        </p:nvSpPr>
        <p:spPr>
          <a:xfrm>
            <a:off x="457200" y="152400"/>
            <a:ext cx="8229600" cy="1143000"/>
          </a:xfrm>
        </p:spPr>
        <p:txBody>
          <a:bodyPr>
            <a:normAutofit fontScale="90000"/>
          </a:bodyPr>
          <a:lstStyle/>
          <a:p>
            <a:pPr eaLnBrk="1" hangingPunct="1"/>
            <a:r>
              <a:rPr lang="en-CA">
                <a:solidFill>
                  <a:schemeClr val="tx1"/>
                </a:solidFill>
              </a:rPr>
              <a:t>Timing Model: </a:t>
            </a:r>
            <a:br>
              <a:rPr lang="en-CA">
                <a:solidFill>
                  <a:schemeClr val="tx1"/>
                </a:solidFill>
              </a:rPr>
            </a:br>
            <a:r>
              <a:rPr lang="en-CA">
                <a:solidFill>
                  <a:schemeClr val="tx1"/>
                </a:solidFill>
              </a:rPr>
              <a:t>Thread Block Issue</a:t>
            </a:r>
            <a:endParaRPr lang="en-CA">
              <a:solidFill>
                <a:schemeClr val="tx1"/>
              </a:solidFill>
              <a:latin typeface="Times New Roman" pitchFamily="18" charset="0"/>
            </a:endParaRPr>
          </a:p>
        </p:txBody>
      </p:sp>
      <p:sp>
        <p:nvSpPr>
          <p:cNvPr id="57347" name="Text Placeholder 2"/>
          <p:cNvSpPr>
            <a:spLocks noGrp="1"/>
          </p:cNvSpPr>
          <p:nvPr>
            <p:ph type="body" idx="4294967295"/>
          </p:nvPr>
        </p:nvSpPr>
        <p:spPr>
          <a:xfrm>
            <a:off x="457200" y="1600200"/>
            <a:ext cx="8534400" cy="3124200"/>
          </a:xfrm>
        </p:spPr>
        <p:txBody>
          <a:bodyPr>
            <a:normAutofit fontScale="92500" lnSpcReduction="10000"/>
          </a:bodyPr>
          <a:lstStyle/>
          <a:p>
            <a:pPr eaLnBrk="1" hangingPunct="1">
              <a:defRPr/>
            </a:pPr>
            <a:r>
              <a:rPr lang="en-US" b="1" dirty="0" err="1"/>
              <a:t>gpgpu_sim</a:t>
            </a:r>
            <a:r>
              <a:rPr lang="en-US" b="1" dirty="0"/>
              <a:t>::issue_block2core():</a:t>
            </a:r>
          </a:p>
          <a:p>
            <a:pPr lvl="1" eaLnBrk="1" hangingPunct="1">
              <a:defRPr/>
            </a:pPr>
            <a:r>
              <a:rPr lang="en-US" dirty="0"/>
              <a:t>Issue new thread blocks to core</a:t>
            </a:r>
          </a:p>
          <a:p>
            <a:pPr lvl="2" eaLnBrk="1" hangingPunct="1">
              <a:defRPr/>
            </a:pPr>
            <a:r>
              <a:rPr lang="en-US" dirty="0"/>
              <a:t>Limit calculated with </a:t>
            </a:r>
            <a:r>
              <a:rPr lang="en-US" b="1" dirty="0" err="1"/>
              <a:t>shader_core_config</a:t>
            </a:r>
            <a:r>
              <a:rPr lang="en-US" b="1" dirty="0"/>
              <a:t>::</a:t>
            </a:r>
            <a:r>
              <a:rPr lang="en-US" b="1" dirty="0" err="1"/>
              <a:t>max_cta</a:t>
            </a:r>
            <a:r>
              <a:rPr lang="en-US" b="1" dirty="0"/>
              <a:t>()</a:t>
            </a:r>
          </a:p>
          <a:p>
            <a:pPr lvl="1" eaLnBrk="1" hangingPunct="1">
              <a:defRPr/>
            </a:pPr>
            <a:r>
              <a:rPr lang="en-US" dirty="0"/>
              <a:t>Initializes the threads inside the new blocks</a:t>
            </a:r>
          </a:p>
          <a:p>
            <a:pPr lvl="2" eaLnBrk="1" hangingPunct="1">
              <a:defRPr/>
            </a:pPr>
            <a:r>
              <a:rPr lang="en-US" dirty="0"/>
              <a:t>Calls interface to functional model: </a:t>
            </a:r>
            <a:r>
              <a:rPr lang="en-US" b="1" dirty="0" err="1"/>
              <a:t>ptx_sim_init_thread</a:t>
            </a:r>
            <a:r>
              <a:rPr lang="en-US" b="1" dirty="0"/>
              <a:t>()</a:t>
            </a:r>
          </a:p>
          <a:p>
            <a:pPr lvl="1" eaLnBrk="1" hangingPunct="1">
              <a:defRPr/>
            </a:pPr>
            <a:r>
              <a:rPr lang="en-US" dirty="0"/>
              <a:t>Hierarchical Block Distribution</a:t>
            </a:r>
          </a:p>
          <a:p>
            <a:pPr lvl="2" eaLnBrk="1" hangingPunct="1">
              <a:defRPr/>
            </a:pPr>
            <a:r>
              <a:rPr lang="en-US" dirty="0"/>
              <a:t>Top Level </a:t>
            </a:r>
            <a:r>
              <a:rPr lang="en-US" dirty="0">
                <a:sym typeface="Wingdings" pitchFamily="2" charset="2"/>
              </a:rPr>
              <a:t> SIMT Core Clusters  SIMT Cores</a:t>
            </a:r>
            <a:endParaRPr lang="pl-PL" dirty="0"/>
          </a:p>
        </p:txBody>
      </p:sp>
      <p:sp>
        <p:nvSpPr>
          <p:cNvPr id="57374" name="Rectangle 33"/>
          <p:cNvSpPr>
            <a:spLocks noChangeArrowheads="1"/>
          </p:cNvSpPr>
          <p:nvPr/>
        </p:nvSpPr>
        <p:spPr bwMode="auto">
          <a:xfrm>
            <a:off x="862013" y="4800600"/>
            <a:ext cx="1439862" cy="1447800"/>
          </a:xfrm>
          <a:prstGeom prst="rect">
            <a:avLst/>
          </a:prstGeom>
          <a:gradFill>
            <a:gsLst>
              <a:gs pos="0">
                <a:srgbClr val="99FF99"/>
              </a:gs>
              <a:gs pos="100000">
                <a:srgbClr val="CCFFCC"/>
              </a:gs>
            </a:gsLst>
            <a:lin ang="16200000" scaled="1"/>
          </a:gradFill>
          <a:ln w="19050">
            <a:solidFill>
              <a:schemeClr val="tx1"/>
            </a:solidFill>
            <a:miter lim="800000"/>
            <a:headEnd/>
            <a:tailEnd/>
          </a:ln>
          <a:effectLst>
            <a:outerShdw blurRad="50800" dist="38100" dir="2700000" algn="tl" rotWithShape="0">
              <a:prstClr val="black">
                <a:alpha val="40000"/>
              </a:prstClr>
            </a:outerShdw>
          </a:effectLst>
        </p:spPr>
        <p:txBody>
          <a:bodyPr wrap="none"/>
          <a:lstStyle/>
          <a:p>
            <a:pPr algn="ctr">
              <a:defRPr/>
            </a:pPr>
            <a:r>
              <a:rPr lang="en-US" b="1" dirty="0"/>
              <a:t>Cluster 0</a:t>
            </a:r>
          </a:p>
        </p:txBody>
      </p:sp>
      <p:sp>
        <p:nvSpPr>
          <p:cNvPr id="29704" name="Rectangle 34"/>
          <p:cNvSpPr>
            <a:spLocks noChangeArrowheads="1"/>
          </p:cNvSpPr>
          <p:nvPr/>
        </p:nvSpPr>
        <p:spPr bwMode="auto">
          <a:xfrm>
            <a:off x="933450" y="5105400"/>
            <a:ext cx="433388" cy="304800"/>
          </a:xfrm>
          <a:prstGeom prst="rect">
            <a:avLst/>
          </a:prstGeom>
          <a:solidFill>
            <a:srgbClr val="66FF99"/>
          </a:solidFill>
          <a:ln w="19050">
            <a:solidFill>
              <a:schemeClr val="tx1"/>
            </a:solidFill>
            <a:miter lim="800000"/>
            <a:headEnd/>
            <a:tailEnd/>
          </a:ln>
        </p:spPr>
        <p:txBody>
          <a:bodyPr wrap="none" anchor="ctr"/>
          <a:lstStyle/>
          <a:p>
            <a:pPr algn="ctr"/>
            <a:r>
              <a:rPr lang="en-US" b="1"/>
              <a:t>B0</a:t>
            </a:r>
          </a:p>
        </p:txBody>
      </p:sp>
      <p:sp>
        <p:nvSpPr>
          <p:cNvPr id="29705" name="Rectangle 35"/>
          <p:cNvSpPr>
            <a:spLocks noChangeArrowheads="1"/>
          </p:cNvSpPr>
          <p:nvPr/>
        </p:nvSpPr>
        <p:spPr bwMode="auto">
          <a:xfrm>
            <a:off x="1365250" y="5105400"/>
            <a:ext cx="433388" cy="304800"/>
          </a:xfrm>
          <a:prstGeom prst="rect">
            <a:avLst/>
          </a:prstGeom>
          <a:solidFill>
            <a:srgbClr val="66FF99"/>
          </a:solidFill>
          <a:ln w="19050">
            <a:solidFill>
              <a:schemeClr val="tx1"/>
            </a:solidFill>
            <a:miter lim="800000"/>
            <a:headEnd/>
            <a:tailEnd/>
          </a:ln>
        </p:spPr>
        <p:txBody>
          <a:bodyPr wrap="none" anchor="ctr"/>
          <a:lstStyle/>
          <a:p>
            <a:pPr algn="ctr"/>
            <a:r>
              <a:rPr lang="en-US" b="1"/>
              <a:t>B3</a:t>
            </a:r>
          </a:p>
        </p:txBody>
      </p:sp>
      <p:sp>
        <p:nvSpPr>
          <p:cNvPr id="29706" name="Rectangle 36"/>
          <p:cNvSpPr>
            <a:spLocks noChangeArrowheads="1"/>
          </p:cNvSpPr>
          <p:nvPr/>
        </p:nvSpPr>
        <p:spPr bwMode="auto">
          <a:xfrm>
            <a:off x="1797050" y="5105400"/>
            <a:ext cx="433388" cy="304800"/>
          </a:xfrm>
          <a:prstGeom prst="rect">
            <a:avLst/>
          </a:prstGeom>
          <a:solidFill>
            <a:srgbClr val="66FF99"/>
          </a:solidFill>
          <a:ln w="19050">
            <a:solidFill>
              <a:schemeClr val="tx1"/>
            </a:solidFill>
            <a:miter lim="800000"/>
            <a:headEnd/>
            <a:tailEnd/>
          </a:ln>
        </p:spPr>
        <p:txBody>
          <a:bodyPr wrap="none" anchor="ctr"/>
          <a:lstStyle/>
          <a:p>
            <a:pPr algn="ctr"/>
            <a:r>
              <a:rPr lang="en-US" b="1"/>
              <a:t>B6</a:t>
            </a:r>
          </a:p>
        </p:txBody>
      </p:sp>
      <p:sp>
        <p:nvSpPr>
          <p:cNvPr id="57378" name="Rectangle 37"/>
          <p:cNvSpPr>
            <a:spLocks noChangeArrowheads="1"/>
          </p:cNvSpPr>
          <p:nvPr/>
        </p:nvSpPr>
        <p:spPr bwMode="auto">
          <a:xfrm>
            <a:off x="2373313" y="4800600"/>
            <a:ext cx="1439862" cy="1447800"/>
          </a:xfrm>
          <a:prstGeom prst="rect">
            <a:avLst/>
          </a:prstGeom>
          <a:gradFill>
            <a:gsLst>
              <a:gs pos="0">
                <a:srgbClr val="99FF99"/>
              </a:gs>
              <a:gs pos="100000">
                <a:srgbClr val="CCFFCC"/>
              </a:gs>
            </a:gsLst>
            <a:lin ang="16200000" scaled="1"/>
          </a:gradFill>
          <a:ln w="19050">
            <a:solidFill>
              <a:schemeClr val="tx1"/>
            </a:solidFill>
            <a:miter lim="800000"/>
            <a:headEnd/>
            <a:tailEnd/>
          </a:ln>
          <a:effectLst>
            <a:outerShdw blurRad="50800" dist="38100" dir="2700000" algn="tl" rotWithShape="0">
              <a:prstClr val="black">
                <a:alpha val="40000"/>
              </a:prstClr>
            </a:outerShdw>
          </a:effectLst>
        </p:spPr>
        <p:txBody>
          <a:bodyPr wrap="none"/>
          <a:lstStyle/>
          <a:p>
            <a:pPr algn="ctr">
              <a:defRPr/>
            </a:pPr>
            <a:r>
              <a:rPr lang="en-US" b="1" dirty="0"/>
              <a:t>Cluster 1</a:t>
            </a:r>
          </a:p>
        </p:txBody>
      </p:sp>
      <p:sp>
        <p:nvSpPr>
          <p:cNvPr id="29708" name="Rectangle 38"/>
          <p:cNvSpPr>
            <a:spLocks noChangeArrowheads="1"/>
          </p:cNvSpPr>
          <p:nvPr/>
        </p:nvSpPr>
        <p:spPr bwMode="auto">
          <a:xfrm>
            <a:off x="2444750" y="5105400"/>
            <a:ext cx="433388" cy="304800"/>
          </a:xfrm>
          <a:prstGeom prst="rect">
            <a:avLst/>
          </a:prstGeom>
          <a:solidFill>
            <a:srgbClr val="66FF99"/>
          </a:solidFill>
          <a:ln w="19050">
            <a:solidFill>
              <a:schemeClr val="tx1"/>
            </a:solidFill>
            <a:miter lim="800000"/>
            <a:headEnd/>
            <a:tailEnd/>
          </a:ln>
        </p:spPr>
        <p:txBody>
          <a:bodyPr wrap="none" anchor="ctr"/>
          <a:lstStyle/>
          <a:p>
            <a:pPr algn="ctr"/>
            <a:r>
              <a:rPr lang="en-US" b="1"/>
              <a:t>B1</a:t>
            </a:r>
          </a:p>
        </p:txBody>
      </p:sp>
      <p:sp>
        <p:nvSpPr>
          <p:cNvPr id="29709" name="Rectangle 39"/>
          <p:cNvSpPr>
            <a:spLocks noChangeArrowheads="1"/>
          </p:cNvSpPr>
          <p:nvPr/>
        </p:nvSpPr>
        <p:spPr bwMode="auto">
          <a:xfrm>
            <a:off x="2876550" y="5105400"/>
            <a:ext cx="433388" cy="304800"/>
          </a:xfrm>
          <a:prstGeom prst="rect">
            <a:avLst/>
          </a:prstGeom>
          <a:solidFill>
            <a:srgbClr val="66FF99"/>
          </a:solidFill>
          <a:ln w="19050">
            <a:solidFill>
              <a:schemeClr val="tx1"/>
            </a:solidFill>
            <a:miter lim="800000"/>
            <a:headEnd/>
            <a:tailEnd/>
          </a:ln>
        </p:spPr>
        <p:txBody>
          <a:bodyPr wrap="none" anchor="ctr"/>
          <a:lstStyle/>
          <a:p>
            <a:pPr algn="ctr"/>
            <a:r>
              <a:rPr lang="en-US" b="1"/>
              <a:t>B4</a:t>
            </a:r>
          </a:p>
        </p:txBody>
      </p:sp>
      <p:sp>
        <p:nvSpPr>
          <p:cNvPr id="57381" name="Rectangle 41"/>
          <p:cNvSpPr>
            <a:spLocks noChangeArrowheads="1"/>
          </p:cNvSpPr>
          <p:nvPr/>
        </p:nvSpPr>
        <p:spPr bwMode="auto">
          <a:xfrm>
            <a:off x="3886200" y="4800600"/>
            <a:ext cx="1439863" cy="1447800"/>
          </a:xfrm>
          <a:prstGeom prst="rect">
            <a:avLst/>
          </a:prstGeom>
          <a:gradFill>
            <a:gsLst>
              <a:gs pos="0">
                <a:srgbClr val="99FF99"/>
              </a:gs>
              <a:gs pos="100000">
                <a:srgbClr val="CCFFCC"/>
              </a:gs>
            </a:gsLst>
            <a:lin ang="16200000" scaled="1"/>
          </a:gradFill>
          <a:ln w="19050">
            <a:solidFill>
              <a:schemeClr val="tx1"/>
            </a:solidFill>
            <a:miter lim="800000"/>
            <a:headEnd/>
            <a:tailEnd/>
          </a:ln>
          <a:effectLst>
            <a:outerShdw blurRad="50800" dist="38100" dir="2700000" algn="tl" rotWithShape="0">
              <a:prstClr val="black">
                <a:alpha val="40000"/>
              </a:prstClr>
            </a:outerShdw>
          </a:effectLst>
        </p:spPr>
        <p:txBody>
          <a:bodyPr wrap="none"/>
          <a:lstStyle/>
          <a:p>
            <a:pPr algn="ctr">
              <a:defRPr/>
            </a:pPr>
            <a:r>
              <a:rPr lang="en-US" b="1" dirty="0"/>
              <a:t>Cluster 2</a:t>
            </a:r>
          </a:p>
        </p:txBody>
      </p:sp>
      <p:sp>
        <p:nvSpPr>
          <p:cNvPr id="29711" name="Rectangle 42"/>
          <p:cNvSpPr>
            <a:spLocks noChangeArrowheads="1"/>
          </p:cNvSpPr>
          <p:nvPr/>
        </p:nvSpPr>
        <p:spPr bwMode="auto">
          <a:xfrm>
            <a:off x="3957638" y="5105400"/>
            <a:ext cx="433387" cy="304800"/>
          </a:xfrm>
          <a:prstGeom prst="rect">
            <a:avLst/>
          </a:prstGeom>
          <a:solidFill>
            <a:srgbClr val="66FF99"/>
          </a:solidFill>
          <a:ln w="19050">
            <a:solidFill>
              <a:schemeClr val="tx1"/>
            </a:solidFill>
            <a:miter lim="800000"/>
            <a:headEnd/>
            <a:tailEnd/>
          </a:ln>
        </p:spPr>
        <p:txBody>
          <a:bodyPr wrap="none" anchor="ctr"/>
          <a:lstStyle/>
          <a:p>
            <a:pPr algn="ctr"/>
            <a:r>
              <a:rPr lang="en-US" b="1"/>
              <a:t>B2</a:t>
            </a:r>
          </a:p>
        </p:txBody>
      </p:sp>
      <p:sp>
        <p:nvSpPr>
          <p:cNvPr id="29712" name="Rectangle 43"/>
          <p:cNvSpPr>
            <a:spLocks noChangeArrowheads="1"/>
          </p:cNvSpPr>
          <p:nvPr/>
        </p:nvSpPr>
        <p:spPr bwMode="auto">
          <a:xfrm>
            <a:off x="4389438" y="5105400"/>
            <a:ext cx="433387" cy="304800"/>
          </a:xfrm>
          <a:prstGeom prst="rect">
            <a:avLst/>
          </a:prstGeom>
          <a:solidFill>
            <a:srgbClr val="66FF99"/>
          </a:solidFill>
          <a:ln w="19050">
            <a:solidFill>
              <a:schemeClr val="tx1"/>
            </a:solidFill>
            <a:miter lim="800000"/>
            <a:headEnd/>
            <a:tailEnd/>
          </a:ln>
        </p:spPr>
        <p:txBody>
          <a:bodyPr wrap="none" anchor="ctr"/>
          <a:lstStyle/>
          <a:p>
            <a:pPr algn="ctr"/>
            <a:r>
              <a:rPr lang="en-US" b="1"/>
              <a:t>B5</a:t>
            </a:r>
          </a:p>
        </p:txBody>
      </p:sp>
      <p:grpSp>
        <p:nvGrpSpPr>
          <p:cNvPr id="29713" name="Group 45"/>
          <p:cNvGrpSpPr>
            <a:grpSpLocks/>
          </p:cNvGrpSpPr>
          <p:nvPr/>
        </p:nvGrpSpPr>
        <p:grpSpPr bwMode="auto">
          <a:xfrm>
            <a:off x="6334125" y="4902200"/>
            <a:ext cx="2232025" cy="406400"/>
            <a:chOff x="4014" y="3566"/>
            <a:chExt cx="1406" cy="318"/>
          </a:xfrm>
        </p:grpSpPr>
        <p:sp>
          <p:nvSpPr>
            <p:cNvPr id="29729" name="Line 46"/>
            <p:cNvSpPr>
              <a:spLocks noChangeShapeType="1"/>
            </p:cNvSpPr>
            <p:nvPr/>
          </p:nvSpPr>
          <p:spPr bwMode="auto">
            <a:xfrm flipH="1">
              <a:off x="4014" y="3566"/>
              <a:ext cx="1406" cy="0"/>
            </a:xfrm>
            <a:prstGeom prst="line">
              <a:avLst/>
            </a:prstGeom>
            <a:noFill/>
            <a:ln w="19050">
              <a:solidFill>
                <a:schemeClr val="tx1"/>
              </a:solidFill>
              <a:round/>
              <a:headEnd/>
              <a:tailEnd/>
            </a:ln>
          </p:spPr>
          <p:txBody>
            <a:bodyPr/>
            <a:lstStyle/>
            <a:p>
              <a:endParaRPr lang="en-CA"/>
            </a:p>
          </p:txBody>
        </p:sp>
        <p:sp>
          <p:nvSpPr>
            <p:cNvPr id="29730" name="Line 47"/>
            <p:cNvSpPr>
              <a:spLocks noChangeShapeType="1"/>
            </p:cNvSpPr>
            <p:nvPr/>
          </p:nvSpPr>
          <p:spPr bwMode="auto">
            <a:xfrm>
              <a:off x="4014" y="3566"/>
              <a:ext cx="0" cy="318"/>
            </a:xfrm>
            <a:prstGeom prst="line">
              <a:avLst/>
            </a:prstGeom>
            <a:noFill/>
            <a:ln w="19050">
              <a:solidFill>
                <a:schemeClr val="tx1"/>
              </a:solidFill>
              <a:round/>
              <a:headEnd/>
              <a:tailEnd/>
            </a:ln>
          </p:spPr>
          <p:txBody>
            <a:bodyPr/>
            <a:lstStyle/>
            <a:p>
              <a:endParaRPr lang="en-CA"/>
            </a:p>
          </p:txBody>
        </p:sp>
        <p:sp>
          <p:nvSpPr>
            <p:cNvPr id="29731" name="Line 48"/>
            <p:cNvSpPr>
              <a:spLocks noChangeShapeType="1"/>
            </p:cNvSpPr>
            <p:nvPr/>
          </p:nvSpPr>
          <p:spPr bwMode="auto">
            <a:xfrm>
              <a:off x="4014" y="3884"/>
              <a:ext cx="1406" cy="0"/>
            </a:xfrm>
            <a:prstGeom prst="line">
              <a:avLst/>
            </a:prstGeom>
            <a:noFill/>
            <a:ln w="19050">
              <a:solidFill>
                <a:schemeClr val="tx1"/>
              </a:solidFill>
              <a:round/>
              <a:headEnd/>
              <a:tailEnd/>
            </a:ln>
          </p:spPr>
          <p:txBody>
            <a:bodyPr/>
            <a:lstStyle/>
            <a:p>
              <a:endParaRPr lang="en-CA"/>
            </a:p>
          </p:txBody>
        </p:sp>
      </p:grpSp>
      <p:sp>
        <p:nvSpPr>
          <p:cNvPr id="29714" name="Line 52"/>
          <p:cNvSpPr>
            <a:spLocks noChangeShapeType="1"/>
          </p:cNvSpPr>
          <p:nvPr/>
        </p:nvSpPr>
        <p:spPr bwMode="auto">
          <a:xfrm flipH="1">
            <a:off x="5686425" y="5105400"/>
            <a:ext cx="647700" cy="0"/>
          </a:xfrm>
          <a:prstGeom prst="line">
            <a:avLst/>
          </a:prstGeom>
          <a:noFill/>
          <a:ln w="38100">
            <a:solidFill>
              <a:schemeClr val="tx1"/>
            </a:solidFill>
            <a:round/>
            <a:headEnd/>
            <a:tailEnd/>
          </a:ln>
        </p:spPr>
        <p:txBody>
          <a:bodyPr/>
          <a:lstStyle/>
          <a:p>
            <a:endParaRPr lang="en-CA"/>
          </a:p>
        </p:txBody>
      </p:sp>
      <p:sp>
        <p:nvSpPr>
          <p:cNvPr id="29715" name="Line 53"/>
          <p:cNvSpPr>
            <a:spLocks noChangeShapeType="1"/>
          </p:cNvSpPr>
          <p:nvPr/>
        </p:nvSpPr>
        <p:spPr bwMode="auto">
          <a:xfrm flipV="1">
            <a:off x="5686425" y="4597400"/>
            <a:ext cx="0" cy="508000"/>
          </a:xfrm>
          <a:prstGeom prst="line">
            <a:avLst/>
          </a:prstGeom>
          <a:noFill/>
          <a:ln w="38100">
            <a:solidFill>
              <a:schemeClr val="tx1"/>
            </a:solidFill>
            <a:round/>
            <a:headEnd/>
            <a:tailEnd/>
          </a:ln>
        </p:spPr>
        <p:txBody>
          <a:bodyPr/>
          <a:lstStyle/>
          <a:p>
            <a:endParaRPr lang="en-CA"/>
          </a:p>
        </p:txBody>
      </p:sp>
      <p:sp>
        <p:nvSpPr>
          <p:cNvPr id="29716" name="Line 54"/>
          <p:cNvSpPr>
            <a:spLocks noChangeShapeType="1"/>
          </p:cNvSpPr>
          <p:nvPr/>
        </p:nvSpPr>
        <p:spPr bwMode="auto">
          <a:xfrm flipH="1">
            <a:off x="1581150" y="4597400"/>
            <a:ext cx="4105275" cy="0"/>
          </a:xfrm>
          <a:prstGeom prst="line">
            <a:avLst/>
          </a:prstGeom>
          <a:noFill/>
          <a:ln w="38100">
            <a:solidFill>
              <a:schemeClr val="tx1"/>
            </a:solidFill>
            <a:round/>
            <a:headEnd/>
            <a:tailEnd/>
          </a:ln>
        </p:spPr>
        <p:txBody>
          <a:bodyPr/>
          <a:lstStyle/>
          <a:p>
            <a:endParaRPr lang="en-CA"/>
          </a:p>
        </p:txBody>
      </p:sp>
      <p:sp>
        <p:nvSpPr>
          <p:cNvPr id="29717" name="Line 55"/>
          <p:cNvSpPr>
            <a:spLocks noChangeShapeType="1"/>
          </p:cNvSpPr>
          <p:nvPr/>
        </p:nvSpPr>
        <p:spPr bwMode="auto">
          <a:xfrm>
            <a:off x="1581150" y="4597400"/>
            <a:ext cx="0" cy="203200"/>
          </a:xfrm>
          <a:prstGeom prst="line">
            <a:avLst/>
          </a:prstGeom>
          <a:noFill/>
          <a:ln w="38100">
            <a:solidFill>
              <a:schemeClr val="tx1"/>
            </a:solidFill>
            <a:round/>
            <a:headEnd/>
            <a:tailEnd type="triangle" w="med" len="med"/>
          </a:ln>
        </p:spPr>
        <p:txBody>
          <a:bodyPr/>
          <a:lstStyle/>
          <a:p>
            <a:endParaRPr lang="en-CA"/>
          </a:p>
        </p:txBody>
      </p:sp>
      <p:sp>
        <p:nvSpPr>
          <p:cNvPr id="29718" name="Line 56"/>
          <p:cNvSpPr>
            <a:spLocks noChangeShapeType="1"/>
          </p:cNvSpPr>
          <p:nvPr/>
        </p:nvSpPr>
        <p:spPr bwMode="auto">
          <a:xfrm>
            <a:off x="3094038" y="4597400"/>
            <a:ext cx="0" cy="203200"/>
          </a:xfrm>
          <a:prstGeom prst="line">
            <a:avLst/>
          </a:prstGeom>
          <a:noFill/>
          <a:ln w="38100">
            <a:solidFill>
              <a:schemeClr val="tx1"/>
            </a:solidFill>
            <a:round/>
            <a:headEnd/>
            <a:tailEnd type="triangle" w="med" len="med"/>
          </a:ln>
        </p:spPr>
        <p:txBody>
          <a:bodyPr/>
          <a:lstStyle/>
          <a:p>
            <a:endParaRPr lang="en-CA"/>
          </a:p>
        </p:txBody>
      </p:sp>
      <p:sp>
        <p:nvSpPr>
          <p:cNvPr id="29719" name="Line 57"/>
          <p:cNvSpPr>
            <a:spLocks noChangeShapeType="1"/>
          </p:cNvSpPr>
          <p:nvPr/>
        </p:nvSpPr>
        <p:spPr bwMode="auto">
          <a:xfrm>
            <a:off x="4605338" y="4597400"/>
            <a:ext cx="0" cy="203200"/>
          </a:xfrm>
          <a:prstGeom prst="line">
            <a:avLst/>
          </a:prstGeom>
          <a:noFill/>
          <a:ln w="38100">
            <a:solidFill>
              <a:schemeClr val="tx1"/>
            </a:solidFill>
            <a:round/>
            <a:headEnd/>
            <a:tailEnd type="triangle" w="med" len="med"/>
          </a:ln>
        </p:spPr>
        <p:txBody>
          <a:bodyPr/>
          <a:lstStyle/>
          <a:p>
            <a:endParaRPr lang="en-CA"/>
          </a:p>
        </p:txBody>
      </p:sp>
      <p:sp>
        <p:nvSpPr>
          <p:cNvPr id="27" name="Rectangle 26"/>
          <p:cNvSpPr>
            <a:spLocks noChangeArrowheads="1"/>
          </p:cNvSpPr>
          <p:nvPr/>
        </p:nvSpPr>
        <p:spPr bwMode="auto">
          <a:xfrm>
            <a:off x="914400" y="5715000"/>
            <a:ext cx="609600"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solidFill>
                  <a:srgbClr val="000000"/>
                </a:solidFill>
                <a:latin typeface="Calibri" pitchFamily="34" charset="0"/>
              </a:rPr>
              <a:t>SC 0</a:t>
            </a:r>
          </a:p>
        </p:txBody>
      </p:sp>
      <p:sp>
        <p:nvSpPr>
          <p:cNvPr id="28" name="Rectangle 27"/>
          <p:cNvSpPr>
            <a:spLocks noChangeArrowheads="1"/>
          </p:cNvSpPr>
          <p:nvPr/>
        </p:nvSpPr>
        <p:spPr bwMode="auto">
          <a:xfrm>
            <a:off x="1600200" y="5715000"/>
            <a:ext cx="609600"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solidFill>
                  <a:srgbClr val="000000"/>
                </a:solidFill>
                <a:latin typeface="Calibri" pitchFamily="34" charset="0"/>
              </a:rPr>
              <a:t>SC 1</a:t>
            </a:r>
          </a:p>
        </p:txBody>
      </p:sp>
      <p:sp>
        <p:nvSpPr>
          <p:cNvPr id="29" name="Rectangle 28"/>
          <p:cNvSpPr>
            <a:spLocks noChangeArrowheads="1"/>
          </p:cNvSpPr>
          <p:nvPr/>
        </p:nvSpPr>
        <p:spPr bwMode="auto">
          <a:xfrm>
            <a:off x="2438400" y="5715000"/>
            <a:ext cx="609600"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solidFill>
                  <a:srgbClr val="000000"/>
                </a:solidFill>
                <a:latin typeface="Calibri" pitchFamily="34" charset="0"/>
              </a:rPr>
              <a:t>SC 2</a:t>
            </a:r>
          </a:p>
        </p:txBody>
      </p:sp>
      <p:sp>
        <p:nvSpPr>
          <p:cNvPr id="30" name="Rectangle 29"/>
          <p:cNvSpPr>
            <a:spLocks noChangeArrowheads="1"/>
          </p:cNvSpPr>
          <p:nvPr/>
        </p:nvSpPr>
        <p:spPr bwMode="auto">
          <a:xfrm>
            <a:off x="3124200" y="5715000"/>
            <a:ext cx="609600"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solidFill>
                  <a:srgbClr val="000000"/>
                </a:solidFill>
                <a:latin typeface="Calibri" pitchFamily="34" charset="0"/>
              </a:rPr>
              <a:t>SC 3</a:t>
            </a:r>
          </a:p>
        </p:txBody>
      </p:sp>
      <p:sp>
        <p:nvSpPr>
          <p:cNvPr id="31" name="Rectangle 30"/>
          <p:cNvSpPr>
            <a:spLocks noChangeArrowheads="1"/>
          </p:cNvSpPr>
          <p:nvPr/>
        </p:nvSpPr>
        <p:spPr bwMode="auto">
          <a:xfrm>
            <a:off x="3962400" y="5715000"/>
            <a:ext cx="609600"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solidFill>
                  <a:srgbClr val="000000"/>
                </a:solidFill>
                <a:latin typeface="Calibri" pitchFamily="34" charset="0"/>
              </a:rPr>
              <a:t>SC 4</a:t>
            </a:r>
          </a:p>
        </p:txBody>
      </p:sp>
      <p:sp>
        <p:nvSpPr>
          <p:cNvPr id="32" name="Rectangle 31"/>
          <p:cNvSpPr>
            <a:spLocks noChangeArrowheads="1"/>
          </p:cNvSpPr>
          <p:nvPr/>
        </p:nvSpPr>
        <p:spPr bwMode="auto">
          <a:xfrm>
            <a:off x="4648200" y="5715000"/>
            <a:ext cx="609600" cy="457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000" b="1" dirty="0">
                <a:solidFill>
                  <a:srgbClr val="000000"/>
                </a:solidFill>
                <a:latin typeface="Calibri" pitchFamily="34" charset="0"/>
              </a:rPr>
              <a:t>SC 5</a:t>
            </a:r>
          </a:p>
        </p:txBody>
      </p:sp>
      <p:cxnSp>
        <p:nvCxnSpPr>
          <p:cNvPr id="34" name="Straight Arrow Connector 33"/>
          <p:cNvCxnSpPr>
            <a:stCxn id="29704" idx="2"/>
            <a:endCxn id="27" idx="0"/>
          </p:cNvCxnSpPr>
          <p:nvPr/>
        </p:nvCxnSpPr>
        <p:spPr>
          <a:xfrm>
            <a:off x="1150938" y="5410200"/>
            <a:ext cx="68262" cy="30480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9706" idx="2"/>
            <a:endCxn id="27" idx="0"/>
          </p:cNvCxnSpPr>
          <p:nvPr/>
        </p:nvCxnSpPr>
        <p:spPr>
          <a:xfrm flipH="1">
            <a:off x="1219200" y="5410200"/>
            <a:ext cx="795338" cy="30480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9705" idx="2"/>
            <a:endCxn id="28" idx="0"/>
          </p:cNvCxnSpPr>
          <p:nvPr/>
        </p:nvCxnSpPr>
        <p:spPr>
          <a:xfrm>
            <a:off x="1582738" y="5410200"/>
            <a:ext cx="322262" cy="30480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Slide Number Placeholder 37"/>
          <p:cNvSpPr>
            <a:spLocks noGrp="1"/>
          </p:cNvSpPr>
          <p:nvPr>
            <p:ph type="sldNum" sz="quarter" idx="12"/>
          </p:nvPr>
        </p:nvSpPr>
        <p:spPr/>
        <p:txBody>
          <a:bodyPr/>
          <a:lstStyle/>
          <a:p>
            <a:pPr>
              <a:defRPr/>
            </a:pPr>
            <a:r>
              <a:rPr lang="en-US"/>
              <a:t>5a &amp; b.</a:t>
            </a:r>
            <a:fld id="{0D578D01-9146-4CD7-BED0-D052C5B38378}" type="slidenum">
              <a:rPr lang="en-US" smtClean="0"/>
              <a:pPr>
                <a:defRPr/>
              </a:pPr>
              <a:t>62</a:t>
            </a:fld>
            <a:endParaRPr lang="en-US" dirty="0"/>
          </a:p>
        </p:txBody>
      </p:sp>
    </p:spTree>
    <p:extLst>
      <p:ext uri="{BB962C8B-B14F-4D97-AF65-F5344CB8AC3E}">
        <p14:creationId xmlns:p14="http://schemas.microsoft.com/office/powerpoint/2010/main" val="21793766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uster-arch.png"/>
          <p:cNvPicPr>
            <a:picLocks noChangeAspect="1"/>
          </p:cNvPicPr>
          <p:nvPr/>
        </p:nvPicPr>
        <p:blipFill>
          <a:blip r:embed="rId2" cstate="print"/>
          <a:stretch>
            <a:fillRect/>
          </a:stretch>
        </p:blipFill>
        <p:spPr>
          <a:xfrm>
            <a:off x="914400" y="3505200"/>
            <a:ext cx="3914775" cy="2543175"/>
          </a:xfrm>
          <a:prstGeom prst="rect">
            <a:avLst/>
          </a:prstGeom>
        </p:spPr>
      </p:pic>
      <p:sp>
        <p:nvSpPr>
          <p:cNvPr id="2" name="Title 1"/>
          <p:cNvSpPr>
            <a:spLocks noGrp="1"/>
          </p:cNvSpPr>
          <p:nvPr>
            <p:ph type="title"/>
          </p:nvPr>
        </p:nvSpPr>
        <p:spPr/>
        <p:txBody>
          <a:bodyPr>
            <a:normAutofit fontScale="90000"/>
          </a:bodyPr>
          <a:lstStyle/>
          <a:p>
            <a:r>
              <a:rPr lang="en-CA" dirty="0"/>
              <a:t>Timing Model:</a:t>
            </a:r>
            <a:br>
              <a:rPr lang="en-CA" dirty="0"/>
            </a:br>
            <a:r>
              <a:rPr lang="en-CA" dirty="0" err="1"/>
              <a:t>simt_core_cluster</a:t>
            </a:r>
            <a:endParaRPr lang="en-CA" dirty="0"/>
          </a:p>
        </p:txBody>
      </p:sp>
      <p:sp>
        <p:nvSpPr>
          <p:cNvPr id="3" name="Vertical Text Placeholder 2"/>
          <p:cNvSpPr>
            <a:spLocks noGrp="1"/>
          </p:cNvSpPr>
          <p:nvPr>
            <p:ph type="body" orient="vert" idx="1"/>
          </p:nvPr>
        </p:nvSpPr>
        <p:spPr>
          <a:xfrm>
            <a:off x="457200" y="1600201"/>
            <a:ext cx="8229600" cy="1752600"/>
          </a:xfrm>
        </p:spPr>
        <p:txBody>
          <a:bodyPr vert="horz"/>
          <a:lstStyle/>
          <a:p>
            <a:r>
              <a:rPr lang="en-CA" dirty="0"/>
              <a:t>Collection of SIMT cores</a:t>
            </a:r>
          </a:p>
          <a:p>
            <a:pPr lvl="1"/>
            <a:r>
              <a:rPr lang="en-CA" dirty="0" err="1"/>
              <a:t>core_cycle</a:t>
            </a:r>
            <a:r>
              <a:rPr lang="en-CA" dirty="0"/>
              <a:t>(): simulation a cycle in each core</a:t>
            </a:r>
          </a:p>
          <a:p>
            <a:r>
              <a:rPr lang="en-CA" dirty="0"/>
              <a:t>Interface them with interconnect</a:t>
            </a:r>
          </a:p>
        </p:txBody>
      </p:sp>
      <p:sp>
        <p:nvSpPr>
          <p:cNvPr id="4" name="Date Placeholder 3"/>
          <p:cNvSpPr>
            <a:spLocks noGrp="1"/>
          </p:cNvSpPr>
          <p:nvPr>
            <p:ph type="dt" sz="half" idx="10"/>
          </p:nvPr>
        </p:nvSpPr>
        <p:spPr>
          <a:xfrm>
            <a:off x="457200" y="6381750"/>
            <a:ext cx="2133600" cy="476250"/>
          </a:xfrm>
        </p:spPr>
        <p:txBody>
          <a:bodyPr/>
          <a:lstStyle/>
          <a:p>
            <a:pPr>
              <a:defRPr/>
            </a:pPr>
            <a:r>
              <a:rPr lang="en-US"/>
              <a:t>December 2012</a:t>
            </a:r>
            <a:endParaRPr lang="en-US" dirty="0"/>
          </a:p>
        </p:txBody>
      </p:sp>
      <p:sp>
        <p:nvSpPr>
          <p:cNvPr id="5" name="Footer Placeholder 4"/>
          <p:cNvSpPr>
            <a:spLocks noGrp="1"/>
          </p:cNvSpPr>
          <p:nvPr>
            <p:ph type="ftr" sz="quarter" idx="11"/>
          </p:nvPr>
        </p:nvSpPr>
        <p:spPr>
          <a:xfrm>
            <a:off x="3124200" y="6381750"/>
            <a:ext cx="2895600" cy="476250"/>
          </a:xfrm>
        </p:spPr>
        <p:txBody>
          <a:bodyPr/>
          <a:lstStyle/>
          <a:p>
            <a:pPr>
              <a:defRPr/>
            </a:pPr>
            <a:r>
              <a:rPr lang="pt-BR"/>
              <a:t>GPGPU-Sim Tutorial (MICRO 2012)  5: Software Organization</a:t>
            </a:r>
            <a:endParaRPr lang="en-US"/>
          </a:p>
        </p:txBody>
      </p:sp>
      <p:sp>
        <p:nvSpPr>
          <p:cNvPr id="7" name="TextBox 6"/>
          <p:cNvSpPr txBox="1"/>
          <p:nvPr/>
        </p:nvSpPr>
        <p:spPr>
          <a:xfrm>
            <a:off x="3733800" y="3124200"/>
            <a:ext cx="2004075" cy="523220"/>
          </a:xfrm>
          <a:prstGeom prst="rect">
            <a:avLst/>
          </a:prstGeom>
          <a:noFill/>
        </p:spPr>
        <p:txBody>
          <a:bodyPr wrap="none" rtlCol="0">
            <a:spAutoFit/>
          </a:bodyPr>
          <a:lstStyle/>
          <a:p>
            <a:r>
              <a:rPr lang="en-CA" sz="2800" dirty="0" err="1">
                <a:solidFill>
                  <a:srgbClr val="FF0000"/>
                </a:solidFill>
              </a:rPr>
              <a:t>icnt_cycle</a:t>
            </a:r>
            <a:r>
              <a:rPr lang="en-CA" sz="2800" dirty="0">
                <a:solidFill>
                  <a:srgbClr val="FF0000"/>
                </a:solidFill>
              </a:rPr>
              <a:t>()</a:t>
            </a:r>
          </a:p>
        </p:txBody>
      </p:sp>
      <p:sp>
        <p:nvSpPr>
          <p:cNvPr id="8" name="TextBox 7"/>
          <p:cNvSpPr txBox="1"/>
          <p:nvPr/>
        </p:nvSpPr>
        <p:spPr>
          <a:xfrm>
            <a:off x="4876800" y="4343400"/>
            <a:ext cx="4038285" cy="461665"/>
          </a:xfrm>
          <a:prstGeom prst="rect">
            <a:avLst/>
          </a:prstGeom>
          <a:noFill/>
        </p:spPr>
        <p:txBody>
          <a:bodyPr wrap="none" rtlCol="0">
            <a:spAutoFit/>
          </a:bodyPr>
          <a:lstStyle/>
          <a:p>
            <a:r>
              <a:rPr lang="en-CA" sz="2400" dirty="0" err="1">
                <a:solidFill>
                  <a:srgbClr val="00B050"/>
                </a:solidFill>
              </a:rPr>
              <a:t>icnt_inject_request_packet</a:t>
            </a:r>
            <a:r>
              <a:rPr lang="en-CA" sz="2400" dirty="0">
                <a:solidFill>
                  <a:srgbClr val="00B050"/>
                </a:solidFill>
              </a:rPr>
              <a:t>()</a:t>
            </a:r>
          </a:p>
        </p:txBody>
      </p:sp>
      <p:sp>
        <p:nvSpPr>
          <p:cNvPr id="10" name="Rectangle 9"/>
          <p:cNvSpPr/>
          <p:nvPr/>
        </p:nvSpPr>
        <p:spPr>
          <a:xfrm>
            <a:off x="1066800" y="3733800"/>
            <a:ext cx="3505200" cy="457200"/>
          </a:xfrm>
          <a:prstGeom prst="rect">
            <a:avLst/>
          </a:prstGeom>
          <a:noFill/>
          <a:ln w="57150">
            <a:solidFill>
              <a:srgbClr val="FF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4114800" y="4343400"/>
            <a:ext cx="533400" cy="1371600"/>
          </a:xfrm>
          <a:prstGeom prst="rect">
            <a:avLst/>
          </a:prstGeom>
          <a:noFill/>
          <a:ln w="57150">
            <a:solidFill>
              <a:srgbClr val="00B05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3352800" y="4343400"/>
            <a:ext cx="533400" cy="1371600"/>
          </a:xfrm>
          <a:prstGeom prst="rect">
            <a:avLst/>
          </a:prstGeom>
          <a:noFill/>
          <a:ln w="57150">
            <a:solidFill>
              <a:srgbClr val="FFC000"/>
            </a:solidFill>
          </a:ln>
          <a:effectLst>
            <a:glow rad="63500">
              <a:schemeClr val="accent4">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3276600" y="5943600"/>
            <a:ext cx="3764172" cy="461665"/>
          </a:xfrm>
          <a:prstGeom prst="rect">
            <a:avLst/>
          </a:prstGeom>
          <a:noFill/>
        </p:spPr>
        <p:txBody>
          <a:bodyPr wrap="none" rtlCol="0">
            <a:spAutoFit/>
          </a:bodyPr>
          <a:lstStyle/>
          <a:p>
            <a:r>
              <a:rPr lang="en-CA" sz="2400" dirty="0" err="1">
                <a:solidFill>
                  <a:srgbClr val="FFC000"/>
                </a:solidFill>
                <a:effectLst>
                  <a:outerShdw blurRad="38100" dist="38100" dir="2700000" algn="tl">
                    <a:srgbClr val="000000">
                      <a:alpha val="43137"/>
                    </a:srgbClr>
                  </a:outerShdw>
                </a:effectLst>
              </a:rPr>
              <a:t>shader_memory_interface</a:t>
            </a:r>
            <a:endParaRPr lang="en-CA" sz="2400" dirty="0">
              <a:solidFill>
                <a:srgbClr val="FFC000"/>
              </a:solidFill>
              <a:effectLst>
                <a:outerShdw blurRad="38100" dist="38100" dir="2700000" algn="tl">
                  <a:srgbClr val="000000">
                    <a:alpha val="43137"/>
                  </a:srgbClr>
                </a:outerShdw>
              </a:effectLst>
            </a:endParaRPr>
          </a:p>
        </p:txBody>
      </p:sp>
      <p:sp>
        <p:nvSpPr>
          <p:cNvPr id="15" name="Slide Number Placeholder 14"/>
          <p:cNvSpPr>
            <a:spLocks noGrp="1"/>
          </p:cNvSpPr>
          <p:nvPr>
            <p:ph type="sldNum" sz="quarter" idx="12"/>
          </p:nvPr>
        </p:nvSpPr>
        <p:spPr/>
        <p:txBody>
          <a:bodyPr/>
          <a:lstStyle/>
          <a:p>
            <a:pPr>
              <a:defRPr/>
            </a:pPr>
            <a:r>
              <a:rPr lang="en-US"/>
              <a:t>5a &amp; b.</a:t>
            </a:r>
            <a:fld id="{FAEB207C-A15D-4741-A675-3E2F6474249C}" type="slidenum">
              <a:rPr lang="en-US" smtClean="0"/>
              <a:pPr>
                <a:defRPr/>
              </a:pPr>
              <a:t>63</a:t>
            </a:fld>
            <a:endParaRPr lang="en-US" dirty="0"/>
          </a:p>
        </p:txBody>
      </p:sp>
    </p:spTree>
    <p:extLst>
      <p:ext uri="{BB962C8B-B14F-4D97-AF65-F5344CB8AC3E}">
        <p14:creationId xmlns:p14="http://schemas.microsoft.com/office/powerpoint/2010/main" val="15081034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SIMT Core</a:t>
            </a:r>
          </a:p>
        </p:txBody>
      </p:sp>
      <p:sp>
        <p:nvSpPr>
          <p:cNvPr id="3" name="Vertical Text Placeholder 2"/>
          <p:cNvSpPr>
            <a:spLocks noGrp="1"/>
          </p:cNvSpPr>
          <p:nvPr>
            <p:ph idx="1"/>
          </p:nvPr>
        </p:nvSpPr>
        <p:spPr/>
        <p:txBody>
          <a:bodyPr>
            <a:normAutofit fontScale="92500" lnSpcReduction="10000"/>
          </a:bodyPr>
          <a:lstStyle/>
          <a:p>
            <a:r>
              <a:rPr lang="en-CA" dirty="0"/>
              <a:t>Class </a:t>
            </a:r>
            <a:r>
              <a:rPr lang="en-CA" b="1" dirty="0" err="1">
                <a:solidFill>
                  <a:srgbClr val="0070C0"/>
                </a:solidFill>
              </a:rPr>
              <a:t>shader_core_ctx</a:t>
            </a:r>
            <a:r>
              <a:rPr lang="en-CA" dirty="0"/>
              <a:t> in </a:t>
            </a:r>
            <a:br>
              <a:rPr lang="en-CA" dirty="0"/>
            </a:br>
            <a:r>
              <a:rPr lang="en-CA" dirty="0" err="1"/>
              <a:t>gpgpu-sim</a:t>
            </a:r>
            <a:r>
              <a:rPr lang="en-CA" dirty="0"/>
              <a:t>/</a:t>
            </a:r>
            <a:r>
              <a:rPr lang="en-CA" dirty="0" err="1"/>
              <a:t>shader</a:t>
            </a:r>
            <a:r>
              <a:rPr lang="en-CA" dirty="0"/>
              <a:t>.[</a:t>
            </a:r>
            <a:r>
              <a:rPr lang="en-CA" dirty="0" err="1"/>
              <a:t>h,cc</a:t>
            </a:r>
            <a:r>
              <a:rPr lang="en-CA" dirty="0"/>
              <a:t>]</a:t>
            </a:r>
          </a:p>
          <a:p>
            <a:pPr lvl="1"/>
            <a:r>
              <a:rPr lang="en-CA" dirty="0"/>
              <a:t>Derived from </a:t>
            </a:r>
            <a:r>
              <a:rPr lang="en-CA" dirty="0" err="1"/>
              <a:t>core_t</a:t>
            </a:r>
            <a:endParaRPr lang="en-CA" dirty="0"/>
          </a:p>
          <a:p>
            <a:pPr lvl="1"/>
            <a:r>
              <a:rPr lang="en-CA" dirty="0"/>
              <a:t>Contains the state of a SIMT Core</a:t>
            </a:r>
          </a:p>
          <a:p>
            <a:r>
              <a:rPr lang="en-CA" dirty="0"/>
              <a:t>Major components in separate classes</a:t>
            </a:r>
          </a:p>
          <a:p>
            <a:pPr lvl="1"/>
            <a:r>
              <a:rPr lang="en-CA" dirty="0" err="1"/>
              <a:t>scheduler_unit</a:t>
            </a:r>
            <a:endParaRPr lang="en-CA" dirty="0"/>
          </a:p>
          <a:p>
            <a:pPr lvl="1"/>
            <a:r>
              <a:rPr lang="en-CA" dirty="0"/>
              <a:t>scoreboard</a:t>
            </a:r>
          </a:p>
          <a:p>
            <a:pPr lvl="1"/>
            <a:r>
              <a:rPr lang="en-CA" dirty="0" err="1"/>
              <a:t>opndcoll_rfu_t</a:t>
            </a:r>
            <a:r>
              <a:rPr lang="en-CA" dirty="0"/>
              <a:t> (Operand Collector)</a:t>
            </a:r>
          </a:p>
          <a:p>
            <a:pPr lvl="1"/>
            <a:r>
              <a:rPr lang="en-CA" dirty="0" err="1"/>
              <a:t>simd_function_unit</a:t>
            </a:r>
            <a:endParaRPr lang="en-CA" dirty="0"/>
          </a:p>
          <a:p>
            <a:pPr lvl="1"/>
            <a:r>
              <a:rPr lang="en-CA" dirty="0" err="1"/>
              <a:t>ldst_unit</a:t>
            </a:r>
            <a:r>
              <a:rPr lang="en-CA" dirty="0"/>
              <a:t> (Memory Unit)</a:t>
            </a:r>
          </a:p>
          <a:p>
            <a:pPr lvl="1">
              <a:buNone/>
            </a:pPr>
            <a:endParaRPr lang="en-CA" dirty="0"/>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64</a:t>
            </a:fld>
            <a:endParaRPr lang="en-US" dirty="0"/>
          </a:p>
        </p:txBody>
      </p:sp>
    </p:spTree>
    <p:extLst>
      <p:ext uri="{BB962C8B-B14F-4D97-AF65-F5344CB8AC3E}">
        <p14:creationId xmlns:p14="http://schemas.microsoft.com/office/powerpoint/2010/main" val="34844950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SIMT Core</a:t>
            </a:r>
          </a:p>
        </p:txBody>
      </p:sp>
      <p:sp>
        <p:nvSpPr>
          <p:cNvPr id="3" name="Vertical Text Placeholder 2"/>
          <p:cNvSpPr>
            <a:spLocks noGrp="1"/>
          </p:cNvSpPr>
          <p:nvPr>
            <p:ph idx="1"/>
          </p:nvPr>
        </p:nvSpPr>
        <p:spPr/>
        <p:txBody>
          <a:bodyPr>
            <a:normAutofit/>
          </a:bodyPr>
          <a:lstStyle/>
          <a:p>
            <a:r>
              <a:rPr lang="en-CA" dirty="0" err="1"/>
              <a:t>shader_core_ctx</a:t>
            </a:r>
            <a:r>
              <a:rPr lang="en-CA" dirty="0"/>
              <a:t>::cycle()</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120" name="Slide Number Placeholder 119"/>
          <p:cNvSpPr>
            <a:spLocks noGrp="1"/>
          </p:cNvSpPr>
          <p:nvPr>
            <p:ph type="sldNum" sz="quarter" idx="12"/>
          </p:nvPr>
        </p:nvSpPr>
        <p:spPr/>
        <p:txBody>
          <a:bodyPr/>
          <a:lstStyle/>
          <a:p>
            <a:pPr>
              <a:defRPr/>
            </a:pPr>
            <a:r>
              <a:rPr lang="en-US"/>
              <a:t>5a &amp; b.</a:t>
            </a:r>
            <a:fld id="{FAEB207C-A15D-4741-A675-3E2F6474249C}" type="slidenum">
              <a:rPr lang="en-US" smtClean="0"/>
              <a:pPr>
                <a:defRPr/>
              </a:pPr>
              <a:t>65</a:t>
            </a:fld>
            <a:endParaRPr lang="en-US" dirty="0"/>
          </a:p>
        </p:txBody>
      </p:sp>
      <p:grpSp>
        <p:nvGrpSpPr>
          <p:cNvPr id="127" name="Group 126"/>
          <p:cNvGrpSpPr/>
          <p:nvPr/>
        </p:nvGrpSpPr>
        <p:grpSpPr>
          <a:xfrm>
            <a:off x="152400" y="2438400"/>
            <a:ext cx="8915400" cy="2590800"/>
            <a:chOff x="152400" y="3276600"/>
            <a:chExt cx="8915400" cy="2590800"/>
          </a:xfrm>
        </p:grpSpPr>
        <p:grpSp>
          <p:nvGrpSpPr>
            <p:cNvPr id="7" name="Group 5"/>
            <p:cNvGrpSpPr>
              <a:grpSpLocks/>
            </p:cNvGrpSpPr>
            <p:nvPr/>
          </p:nvGrpSpPr>
          <p:grpSpPr bwMode="auto">
            <a:xfrm>
              <a:off x="228600" y="3962400"/>
              <a:ext cx="7867650" cy="1690687"/>
              <a:chOff x="354" y="2471"/>
              <a:chExt cx="4956" cy="1065"/>
            </a:xfrm>
          </p:grpSpPr>
          <p:sp>
            <p:nvSpPr>
              <p:cNvPr id="8" name="Rectangle 6"/>
              <p:cNvSpPr>
                <a:spLocks noChangeArrowheads="1"/>
              </p:cNvSpPr>
              <p:nvPr/>
            </p:nvSpPr>
            <p:spPr bwMode="auto">
              <a:xfrm>
                <a:off x="4573" y="2671"/>
                <a:ext cx="590" cy="222"/>
              </a:xfrm>
              <a:prstGeom prst="rect">
                <a:avLst/>
              </a:prstGeom>
              <a:solidFill>
                <a:srgbClr val="FFFF66"/>
              </a:solidFill>
              <a:ln w="9525">
                <a:noFill/>
                <a:miter lim="800000"/>
                <a:headEnd/>
                <a:tailEnd/>
              </a:ln>
            </p:spPr>
            <p:txBody>
              <a:bodyPr/>
              <a:lstStyle/>
              <a:p>
                <a:endParaRPr lang="en-CA"/>
              </a:p>
            </p:txBody>
          </p:sp>
          <p:sp>
            <p:nvSpPr>
              <p:cNvPr id="9" name="Rectangle 7"/>
              <p:cNvSpPr>
                <a:spLocks noChangeArrowheads="1"/>
              </p:cNvSpPr>
              <p:nvPr/>
            </p:nvSpPr>
            <p:spPr bwMode="auto">
              <a:xfrm>
                <a:off x="4573" y="2671"/>
                <a:ext cx="590" cy="222"/>
              </a:xfrm>
              <a:prstGeom prst="rect">
                <a:avLst/>
              </a:prstGeom>
              <a:noFill/>
              <a:ln w="19050" cap="rnd">
                <a:solidFill>
                  <a:srgbClr val="000000"/>
                </a:solidFill>
                <a:round/>
                <a:headEnd/>
                <a:tailEnd/>
              </a:ln>
            </p:spPr>
            <p:txBody>
              <a:bodyPr/>
              <a:lstStyle/>
              <a:p>
                <a:endParaRPr lang="en-CA"/>
              </a:p>
            </p:txBody>
          </p:sp>
          <p:sp>
            <p:nvSpPr>
              <p:cNvPr id="10" name="Rectangle 8"/>
              <p:cNvSpPr>
                <a:spLocks noChangeArrowheads="1"/>
              </p:cNvSpPr>
              <p:nvPr/>
            </p:nvSpPr>
            <p:spPr bwMode="auto">
              <a:xfrm>
                <a:off x="4736" y="2697"/>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11" name="Rectangle 9"/>
              <p:cNvSpPr>
                <a:spLocks noChangeArrowheads="1"/>
              </p:cNvSpPr>
              <p:nvPr/>
            </p:nvSpPr>
            <p:spPr bwMode="auto">
              <a:xfrm>
                <a:off x="4543" y="2701"/>
                <a:ext cx="590" cy="221"/>
              </a:xfrm>
              <a:prstGeom prst="rect">
                <a:avLst/>
              </a:prstGeom>
              <a:solidFill>
                <a:srgbClr val="FFFF66"/>
              </a:solidFill>
              <a:ln w="9525">
                <a:noFill/>
                <a:miter lim="800000"/>
                <a:headEnd/>
                <a:tailEnd/>
              </a:ln>
            </p:spPr>
            <p:txBody>
              <a:bodyPr/>
              <a:lstStyle/>
              <a:p>
                <a:endParaRPr lang="en-CA"/>
              </a:p>
            </p:txBody>
          </p:sp>
          <p:sp>
            <p:nvSpPr>
              <p:cNvPr id="12" name="Rectangle 10"/>
              <p:cNvSpPr>
                <a:spLocks noChangeArrowheads="1"/>
              </p:cNvSpPr>
              <p:nvPr/>
            </p:nvSpPr>
            <p:spPr bwMode="auto">
              <a:xfrm>
                <a:off x="4543" y="2701"/>
                <a:ext cx="590" cy="221"/>
              </a:xfrm>
              <a:prstGeom prst="rect">
                <a:avLst/>
              </a:prstGeom>
              <a:noFill/>
              <a:ln w="19050" cap="rnd">
                <a:solidFill>
                  <a:srgbClr val="000000"/>
                </a:solidFill>
                <a:round/>
                <a:headEnd/>
                <a:tailEnd/>
              </a:ln>
            </p:spPr>
            <p:txBody>
              <a:bodyPr/>
              <a:lstStyle/>
              <a:p>
                <a:endParaRPr lang="en-CA"/>
              </a:p>
            </p:txBody>
          </p:sp>
          <p:sp>
            <p:nvSpPr>
              <p:cNvPr id="13" name="Rectangle 11"/>
              <p:cNvSpPr>
                <a:spLocks noChangeArrowheads="1"/>
              </p:cNvSpPr>
              <p:nvPr/>
            </p:nvSpPr>
            <p:spPr bwMode="auto">
              <a:xfrm>
                <a:off x="4713" y="2728"/>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14" name="Rectangle 12"/>
              <p:cNvSpPr>
                <a:spLocks noChangeArrowheads="1"/>
              </p:cNvSpPr>
              <p:nvPr/>
            </p:nvSpPr>
            <p:spPr bwMode="auto">
              <a:xfrm>
                <a:off x="4514" y="2730"/>
                <a:ext cx="590" cy="222"/>
              </a:xfrm>
              <a:prstGeom prst="rect">
                <a:avLst/>
              </a:prstGeom>
              <a:solidFill>
                <a:srgbClr val="FFFF66"/>
              </a:solidFill>
              <a:ln w="9525">
                <a:noFill/>
                <a:miter lim="800000"/>
                <a:headEnd/>
                <a:tailEnd/>
              </a:ln>
            </p:spPr>
            <p:txBody>
              <a:bodyPr/>
              <a:lstStyle/>
              <a:p>
                <a:endParaRPr lang="en-CA"/>
              </a:p>
            </p:txBody>
          </p:sp>
          <p:sp>
            <p:nvSpPr>
              <p:cNvPr id="15" name="Rectangle 13"/>
              <p:cNvSpPr>
                <a:spLocks noChangeArrowheads="1"/>
              </p:cNvSpPr>
              <p:nvPr/>
            </p:nvSpPr>
            <p:spPr bwMode="auto">
              <a:xfrm>
                <a:off x="4514" y="2730"/>
                <a:ext cx="590" cy="222"/>
              </a:xfrm>
              <a:prstGeom prst="rect">
                <a:avLst/>
              </a:prstGeom>
              <a:noFill/>
              <a:ln w="19050" cap="rnd">
                <a:solidFill>
                  <a:srgbClr val="000000"/>
                </a:solidFill>
                <a:round/>
                <a:headEnd/>
                <a:tailEnd/>
              </a:ln>
            </p:spPr>
            <p:txBody>
              <a:bodyPr/>
              <a:lstStyle/>
              <a:p>
                <a:endParaRPr lang="en-CA"/>
              </a:p>
            </p:txBody>
          </p:sp>
          <p:sp>
            <p:nvSpPr>
              <p:cNvPr id="16" name="Rectangle 14"/>
              <p:cNvSpPr>
                <a:spLocks noChangeArrowheads="1"/>
              </p:cNvSpPr>
              <p:nvPr/>
            </p:nvSpPr>
            <p:spPr bwMode="auto">
              <a:xfrm>
                <a:off x="4683" y="2758"/>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17" name="Oval 15"/>
              <p:cNvSpPr>
                <a:spLocks noChangeArrowheads="1"/>
              </p:cNvSpPr>
              <p:nvPr/>
            </p:nvSpPr>
            <p:spPr bwMode="auto">
              <a:xfrm>
                <a:off x="5177" y="2767"/>
                <a:ext cx="15" cy="15"/>
              </a:xfrm>
              <a:prstGeom prst="ellipse">
                <a:avLst/>
              </a:prstGeom>
              <a:solidFill>
                <a:srgbClr val="FFFF66"/>
              </a:solidFill>
              <a:ln w="0">
                <a:solidFill>
                  <a:srgbClr val="000000"/>
                </a:solidFill>
                <a:round/>
                <a:headEnd/>
                <a:tailEnd/>
              </a:ln>
            </p:spPr>
            <p:txBody>
              <a:bodyPr/>
              <a:lstStyle/>
              <a:p>
                <a:endParaRPr lang="en-CA"/>
              </a:p>
            </p:txBody>
          </p:sp>
          <p:sp>
            <p:nvSpPr>
              <p:cNvPr id="18" name="Oval 16"/>
              <p:cNvSpPr>
                <a:spLocks noChangeArrowheads="1"/>
              </p:cNvSpPr>
              <p:nvPr/>
            </p:nvSpPr>
            <p:spPr bwMode="auto">
              <a:xfrm>
                <a:off x="5177" y="2767"/>
                <a:ext cx="15" cy="15"/>
              </a:xfrm>
              <a:prstGeom prst="ellipse">
                <a:avLst/>
              </a:prstGeom>
              <a:noFill/>
              <a:ln w="3175">
                <a:solidFill>
                  <a:srgbClr val="000000"/>
                </a:solidFill>
                <a:miter lim="800000"/>
                <a:headEnd/>
                <a:tailEnd/>
              </a:ln>
            </p:spPr>
            <p:txBody>
              <a:bodyPr/>
              <a:lstStyle/>
              <a:p>
                <a:endParaRPr lang="en-CA"/>
              </a:p>
            </p:txBody>
          </p:sp>
          <p:sp>
            <p:nvSpPr>
              <p:cNvPr id="19" name="Oval 17"/>
              <p:cNvSpPr>
                <a:spLocks noChangeArrowheads="1"/>
              </p:cNvSpPr>
              <p:nvPr/>
            </p:nvSpPr>
            <p:spPr bwMode="auto">
              <a:xfrm>
                <a:off x="5200" y="2745"/>
                <a:ext cx="14" cy="15"/>
              </a:xfrm>
              <a:prstGeom prst="ellipse">
                <a:avLst/>
              </a:prstGeom>
              <a:solidFill>
                <a:srgbClr val="FFFF66"/>
              </a:solidFill>
              <a:ln w="0">
                <a:solidFill>
                  <a:srgbClr val="000000"/>
                </a:solidFill>
                <a:round/>
                <a:headEnd/>
                <a:tailEnd/>
              </a:ln>
            </p:spPr>
            <p:txBody>
              <a:bodyPr/>
              <a:lstStyle/>
              <a:p>
                <a:endParaRPr lang="en-CA"/>
              </a:p>
            </p:txBody>
          </p:sp>
          <p:sp>
            <p:nvSpPr>
              <p:cNvPr id="20" name="Oval 18"/>
              <p:cNvSpPr>
                <a:spLocks noChangeArrowheads="1"/>
              </p:cNvSpPr>
              <p:nvPr/>
            </p:nvSpPr>
            <p:spPr bwMode="auto">
              <a:xfrm>
                <a:off x="5200" y="2745"/>
                <a:ext cx="14" cy="15"/>
              </a:xfrm>
              <a:prstGeom prst="ellipse">
                <a:avLst/>
              </a:prstGeom>
              <a:noFill/>
              <a:ln w="3175">
                <a:solidFill>
                  <a:srgbClr val="000000"/>
                </a:solidFill>
                <a:miter lim="800000"/>
                <a:headEnd/>
                <a:tailEnd/>
              </a:ln>
            </p:spPr>
            <p:txBody>
              <a:bodyPr/>
              <a:lstStyle/>
              <a:p>
                <a:endParaRPr lang="en-CA"/>
              </a:p>
            </p:txBody>
          </p:sp>
          <p:sp>
            <p:nvSpPr>
              <p:cNvPr id="21" name="Oval 19"/>
              <p:cNvSpPr>
                <a:spLocks noChangeArrowheads="1"/>
              </p:cNvSpPr>
              <p:nvPr/>
            </p:nvSpPr>
            <p:spPr bwMode="auto">
              <a:xfrm>
                <a:off x="5222" y="2723"/>
                <a:ext cx="14" cy="15"/>
              </a:xfrm>
              <a:prstGeom prst="ellipse">
                <a:avLst/>
              </a:prstGeom>
              <a:solidFill>
                <a:srgbClr val="FFFF66"/>
              </a:solidFill>
              <a:ln w="0">
                <a:solidFill>
                  <a:srgbClr val="000000"/>
                </a:solidFill>
                <a:round/>
                <a:headEnd/>
                <a:tailEnd/>
              </a:ln>
            </p:spPr>
            <p:txBody>
              <a:bodyPr/>
              <a:lstStyle/>
              <a:p>
                <a:endParaRPr lang="en-CA"/>
              </a:p>
            </p:txBody>
          </p:sp>
          <p:sp>
            <p:nvSpPr>
              <p:cNvPr id="22" name="Oval 20"/>
              <p:cNvSpPr>
                <a:spLocks noChangeArrowheads="1"/>
              </p:cNvSpPr>
              <p:nvPr/>
            </p:nvSpPr>
            <p:spPr bwMode="auto">
              <a:xfrm>
                <a:off x="5222" y="2723"/>
                <a:ext cx="14" cy="15"/>
              </a:xfrm>
              <a:prstGeom prst="ellipse">
                <a:avLst/>
              </a:prstGeom>
              <a:noFill/>
              <a:ln w="3175">
                <a:solidFill>
                  <a:srgbClr val="000000"/>
                </a:solidFill>
                <a:miter lim="800000"/>
                <a:headEnd/>
                <a:tailEnd/>
              </a:ln>
            </p:spPr>
            <p:txBody>
              <a:bodyPr/>
              <a:lstStyle/>
              <a:p>
                <a:endParaRPr lang="en-CA"/>
              </a:p>
            </p:txBody>
          </p:sp>
          <p:sp>
            <p:nvSpPr>
              <p:cNvPr id="23" name="Line 21"/>
              <p:cNvSpPr>
                <a:spLocks noChangeShapeType="1"/>
              </p:cNvSpPr>
              <p:nvPr/>
            </p:nvSpPr>
            <p:spPr bwMode="auto">
              <a:xfrm>
                <a:off x="944" y="3092"/>
                <a:ext cx="74" cy="0"/>
              </a:xfrm>
              <a:prstGeom prst="line">
                <a:avLst/>
              </a:prstGeom>
              <a:noFill/>
              <a:ln w="36513">
                <a:solidFill>
                  <a:srgbClr val="000000"/>
                </a:solidFill>
                <a:miter lim="800000"/>
                <a:headEnd/>
                <a:tailEnd/>
              </a:ln>
            </p:spPr>
            <p:txBody>
              <a:bodyPr/>
              <a:lstStyle/>
              <a:p>
                <a:endParaRPr lang="en-CA"/>
              </a:p>
            </p:txBody>
          </p:sp>
          <p:sp>
            <p:nvSpPr>
              <p:cNvPr id="24" name="Freeform 22"/>
              <p:cNvSpPr>
                <a:spLocks/>
              </p:cNvSpPr>
              <p:nvPr/>
            </p:nvSpPr>
            <p:spPr bwMode="auto">
              <a:xfrm>
                <a:off x="994" y="3043"/>
                <a:ext cx="97" cy="98"/>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25" name="Line 23"/>
              <p:cNvSpPr>
                <a:spLocks noChangeShapeType="1"/>
              </p:cNvSpPr>
              <p:nvPr/>
            </p:nvSpPr>
            <p:spPr bwMode="auto">
              <a:xfrm>
                <a:off x="1682" y="3173"/>
                <a:ext cx="150" cy="41"/>
              </a:xfrm>
              <a:prstGeom prst="line">
                <a:avLst/>
              </a:prstGeom>
              <a:noFill/>
              <a:ln w="36513">
                <a:solidFill>
                  <a:srgbClr val="000000"/>
                </a:solidFill>
                <a:miter lim="800000"/>
                <a:headEnd/>
                <a:tailEnd/>
              </a:ln>
            </p:spPr>
            <p:txBody>
              <a:bodyPr/>
              <a:lstStyle/>
              <a:p>
                <a:endParaRPr lang="en-CA"/>
              </a:p>
            </p:txBody>
          </p:sp>
          <p:sp>
            <p:nvSpPr>
              <p:cNvPr id="26" name="Freeform 24"/>
              <p:cNvSpPr>
                <a:spLocks/>
              </p:cNvSpPr>
              <p:nvPr/>
            </p:nvSpPr>
            <p:spPr bwMode="auto">
              <a:xfrm>
                <a:off x="1796" y="3160"/>
                <a:ext cx="107" cy="94"/>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27" name="Line 25"/>
              <p:cNvSpPr>
                <a:spLocks noChangeShapeType="1"/>
              </p:cNvSpPr>
              <p:nvPr/>
            </p:nvSpPr>
            <p:spPr bwMode="auto">
              <a:xfrm flipV="1">
                <a:off x="1682" y="2970"/>
                <a:ext cx="150" cy="42"/>
              </a:xfrm>
              <a:prstGeom prst="line">
                <a:avLst/>
              </a:prstGeom>
              <a:noFill/>
              <a:ln w="36513">
                <a:solidFill>
                  <a:srgbClr val="000000"/>
                </a:solidFill>
                <a:miter lim="800000"/>
                <a:headEnd/>
                <a:tailEnd/>
              </a:ln>
            </p:spPr>
            <p:txBody>
              <a:bodyPr/>
              <a:lstStyle/>
              <a:p>
                <a:endParaRPr lang="en-CA"/>
              </a:p>
            </p:txBody>
          </p:sp>
          <p:sp>
            <p:nvSpPr>
              <p:cNvPr id="28" name="Freeform 26"/>
              <p:cNvSpPr>
                <a:spLocks/>
              </p:cNvSpPr>
              <p:nvPr/>
            </p:nvSpPr>
            <p:spPr bwMode="auto">
              <a:xfrm>
                <a:off x="1796" y="2930"/>
                <a:ext cx="107" cy="94"/>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29" name="Line 27"/>
              <p:cNvSpPr>
                <a:spLocks noChangeShapeType="1"/>
              </p:cNvSpPr>
              <p:nvPr/>
            </p:nvSpPr>
            <p:spPr bwMode="auto">
              <a:xfrm flipV="1">
                <a:off x="2198" y="3055"/>
                <a:ext cx="0" cy="74"/>
              </a:xfrm>
              <a:prstGeom prst="line">
                <a:avLst/>
              </a:prstGeom>
              <a:noFill/>
              <a:ln w="36513">
                <a:solidFill>
                  <a:srgbClr val="000000"/>
                </a:solidFill>
                <a:miter lim="800000"/>
                <a:headEnd/>
                <a:tailEnd/>
              </a:ln>
            </p:spPr>
            <p:txBody>
              <a:bodyPr/>
              <a:lstStyle/>
              <a:p>
                <a:endParaRPr lang="en-CA"/>
              </a:p>
            </p:txBody>
          </p:sp>
          <p:sp>
            <p:nvSpPr>
              <p:cNvPr id="30" name="Freeform 28"/>
              <p:cNvSpPr>
                <a:spLocks/>
              </p:cNvSpPr>
              <p:nvPr/>
            </p:nvSpPr>
            <p:spPr bwMode="auto">
              <a:xfrm>
                <a:off x="2149" y="3105"/>
                <a:ext cx="98" cy="98"/>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31" name="Freeform 29"/>
              <p:cNvSpPr>
                <a:spLocks/>
              </p:cNvSpPr>
              <p:nvPr/>
            </p:nvSpPr>
            <p:spPr bwMode="auto">
              <a:xfrm>
                <a:off x="2149" y="2981"/>
                <a:ext cx="98" cy="98"/>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32" name="Line 30"/>
              <p:cNvSpPr>
                <a:spLocks noChangeShapeType="1"/>
              </p:cNvSpPr>
              <p:nvPr/>
            </p:nvSpPr>
            <p:spPr bwMode="auto">
              <a:xfrm flipV="1">
                <a:off x="2493" y="3192"/>
                <a:ext cx="150" cy="41"/>
              </a:xfrm>
              <a:prstGeom prst="line">
                <a:avLst/>
              </a:prstGeom>
              <a:noFill/>
              <a:ln w="36513">
                <a:solidFill>
                  <a:srgbClr val="000000"/>
                </a:solidFill>
                <a:miter lim="800000"/>
                <a:headEnd/>
                <a:tailEnd/>
              </a:ln>
            </p:spPr>
            <p:txBody>
              <a:bodyPr/>
              <a:lstStyle/>
              <a:p>
                <a:endParaRPr lang="en-CA"/>
              </a:p>
            </p:txBody>
          </p:sp>
          <p:sp>
            <p:nvSpPr>
              <p:cNvPr id="33" name="Freeform 31"/>
              <p:cNvSpPr>
                <a:spLocks/>
              </p:cNvSpPr>
              <p:nvPr/>
            </p:nvSpPr>
            <p:spPr bwMode="auto">
              <a:xfrm>
                <a:off x="2608" y="3151"/>
                <a:ext cx="106" cy="94"/>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34" name="Line 32"/>
              <p:cNvSpPr>
                <a:spLocks noChangeShapeType="1"/>
              </p:cNvSpPr>
              <p:nvPr/>
            </p:nvSpPr>
            <p:spPr bwMode="auto">
              <a:xfrm>
                <a:off x="2493" y="2951"/>
                <a:ext cx="150" cy="41"/>
              </a:xfrm>
              <a:prstGeom prst="line">
                <a:avLst/>
              </a:prstGeom>
              <a:noFill/>
              <a:ln w="36513">
                <a:solidFill>
                  <a:srgbClr val="000000"/>
                </a:solidFill>
                <a:miter lim="800000"/>
                <a:headEnd/>
                <a:tailEnd/>
              </a:ln>
            </p:spPr>
            <p:txBody>
              <a:bodyPr/>
              <a:lstStyle/>
              <a:p>
                <a:endParaRPr lang="en-CA"/>
              </a:p>
            </p:txBody>
          </p:sp>
          <p:sp>
            <p:nvSpPr>
              <p:cNvPr id="35" name="Freeform 33"/>
              <p:cNvSpPr>
                <a:spLocks/>
              </p:cNvSpPr>
              <p:nvPr/>
            </p:nvSpPr>
            <p:spPr bwMode="auto">
              <a:xfrm>
                <a:off x="2608" y="2939"/>
                <a:ext cx="106" cy="94"/>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36" name="Line 34"/>
              <p:cNvSpPr>
                <a:spLocks noChangeShapeType="1"/>
              </p:cNvSpPr>
              <p:nvPr/>
            </p:nvSpPr>
            <p:spPr bwMode="auto">
              <a:xfrm>
                <a:off x="3304" y="3099"/>
                <a:ext cx="222" cy="0"/>
              </a:xfrm>
              <a:prstGeom prst="line">
                <a:avLst/>
              </a:prstGeom>
              <a:noFill/>
              <a:ln w="36513">
                <a:solidFill>
                  <a:srgbClr val="000000"/>
                </a:solidFill>
                <a:miter lim="800000"/>
                <a:headEnd/>
                <a:tailEnd/>
              </a:ln>
            </p:spPr>
            <p:txBody>
              <a:bodyPr/>
              <a:lstStyle/>
              <a:p>
                <a:endParaRPr lang="en-CA"/>
              </a:p>
            </p:txBody>
          </p:sp>
          <p:sp>
            <p:nvSpPr>
              <p:cNvPr id="37" name="Freeform 35"/>
              <p:cNvSpPr>
                <a:spLocks/>
              </p:cNvSpPr>
              <p:nvPr/>
            </p:nvSpPr>
            <p:spPr bwMode="auto">
              <a:xfrm>
                <a:off x="3502" y="3051"/>
                <a:ext cx="97" cy="97"/>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38" name="Line 36"/>
              <p:cNvSpPr>
                <a:spLocks noChangeShapeType="1"/>
              </p:cNvSpPr>
              <p:nvPr/>
            </p:nvSpPr>
            <p:spPr bwMode="auto">
              <a:xfrm>
                <a:off x="4302" y="3192"/>
                <a:ext cx="113" cy="27"/>
              </a:xfrm>
              <a:prstGeom prst="line">
                <a:avLst/>
              </a:prstGeom>
              <a:noFill/>
              <a:ln w="98425">
                <a:solidFill>
                  <a:srgbClr val="000000"/>
                </a:solidFill>
                <a:miter lim="800000"/>
                <a:headEnd/>
                <a:tailEnd/>
              </a:ln>
            </p:spPr>
            <p:txBody>
              <a:bodyPr/>
              <a:lstStyle/>
              <a:p>
                <a:endParaRPr lang="en-CA"/>
              </a:p>
            </p:txBody>
          </p:sp>
          <p:sp>
            <p:nvSpPr>
              <p:cNvPr id="39" name="Freeform 37"/>
              <p:cNvSpPr>
                <a:spLocks/>
              </p:cNvSpPr>
              <p:nvPr/>
            </p:nvSpPr>
            <p:spPr bwMode="auto">
              <a:xfrm>
                <a:off x="4233" y="3110"/>
                <a:ext cx="107" cy="1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40" name="Freeform 38"/>
              <p:cNvSpPr>
                <a:spLocks/>
              </p:cNvSpPr>
              <p:nvPr/>
            </p:nvSpPr>
            <p:spPr bwMode="auto">
              <a:xfrm>
                <a:off x="4377" y="3129"/>
                <a:ext cx="107" cy="1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41" name="Line 39"/>
              <p:cNvSpPr>
                <a:spLocks noChangeShapeType="1"/>
              </p:cNvSpPr>
              <p:nvPr/>
            </p:nvSpPr>
            <p:spPr bwMode="auto">
              <a:xfrm flipV="1">
                <a:off x="4302" y="2967"/>
                <a:ext cx="114" cy="30"/>
              </a:xfrm>
              <a:prstGeom prst="line">
                <a:avLst/>
              </a:prstGeom>
              <a:noFill/>
              <a:ln w="98425">
                <a:solidFill>
                  <a:srgbClr val="000000"/>
                </a:solidFill>
                <a:miter lim="800000"/>
                <a:headEnd/>
                <a:tailEnd/>
              </a:ln>
            </p:spPr>
            <p:txBody>
              <a:bodyPr/>
              <a:lstStyle/>
              <a:p>
                <a:endParaRPr lang="en-CA"/>
              </a:p>
            </p:txBody>
          </p:sp>
          <p:sp>
            <p:nvSpPr>
              <p:cNvPr id="42" name="Freeform 40"/>
              <p:cNvSpPr>
                <a:spLocks/>
              </p:cNvSpPr>
              <p:nvPr/>
            </p:nvSpPr>
            <p:spPr bwMode="auto">
              <a:xfrm>
                <a:off x="4233" y="2907"/>
                <a:ext cx="109" cy="1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43" name="Freeform 41"/>
              <p:cNvSpPr>
                <a:spLocks/>
              </p:cNvSpPr>
              <p:nvPr/>
            </p:nvSpPr>
            <p:spPr bwMode="auto">
              <a:xfrm>
                <a:off x="4376" y="2885"/>
                <a:ext cx="108" cy="172"/>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44" name="Rectangle 42"/>
              <p:cNvSpPr>
                <a:spLocks noChangeArrowheads="1"/>
              </p:cNvSpPr>
              <p:nvPr/>
            </p:nvSpPr>
            <p:spPr bwMode="auto">
              <a:xfrm>
                <a:off x="354" y="2981"/>
                <a:ext cx="590" cy="222"/>
              </a:xfrm>
              <a:prstGeom prst="rect">
                <a:avLst/>
              </a:prstGeom>
              <a:solidFill>
                <a:srgbClr val="99FF99"/>
              </a:solidFill>
              <a:ln w="9525">
                <a:noFill/>
                <a:miter lim="800000"/>
                <a:headEnd/>
                <a:tailEnd/>
              </a:ln>
            </p:spPr>
            <p:txBody>
              <a:bodyPr/>
              <a:lstStyle/>
              <a:p>
                <a:endParaRPr lang="en-CA"/>
              </a:p>
            </p:txBody>
          </p:sp>
          <p:sp>
            <p:nvSpPr>
              <p:cNvPr id="45" name="Rectangle 43"/>
              <p:cNvSpPr>
                <a:spLocks noChangeArrowheads="1"/>
              </p:cNvSpPr>
              <p:nvPr/>
            </p:nvSpPr>
            <p:spPr bwMode="auto">
              <a:xfrm>
                <a:off x="354" y="2981"/>
                <a:ext cx="590" cy="222"/>
              </a:xfrm>
              <a:prstGeom prst="rect">
                <a:avLst/>
              </a:prstGeom>
              <a:noFill/>
              <a:ln w="19050" cap="rnd">
                <a:solidFill>
                  <a:srgbClr val="000000"/>
                </a:solidFill>
                <a:round/>
                <a:headEnd/>
                <a:tailEnd/>
              </a:ln>
            </p:spPr>
            <p:txBody>
              <a:bodyPr/>
              <a:lstStyle/>
              <a:p>
                <a:endParaRPr lang="en-CA"/>
              </a:p>
            </p:txBody>
          </p:sp>
          <p:sp>
            <p:nvSpPr>
              <p:cNvPr id="46" name="Rectangle 44"/>
              <p:cNvSpPr>
                <a:spLocks noChangeArrowheads="1"/>
              </p:cNvSpPr>
              <p:nvPr/>
            </p:nvSpPr>
            <p:spPr bwMode="auto">
              <a:xfrm>
                <a:off x="427" y="3007"/>
                <a:ext cx="462" cy="154"/>
              </a:xfrm>
              <a:prstGeom prst="rect">
                <a:avLst/>
              </a:prstGeom>
              <a:noFill/>
              <a:ln w="9525">
                <a:noFill/>
                <a:miter lim="800000"/>
                <a:headEnd/>
                <a:tailEnd/>
              </a:ln>
            </p:spPr>
            <p:txBody>
              <a:bodyPr wrap="none" lIns="0" tIns="0" rIns="0" bIns="0">
                <a:spAutoFit/>
              </a:bodyPr>
              <a:lstStyle/>
              <a:p>
                <a:r>
                  <a:rPr lang="en-US" sz="1600" b="1">
                    <a:solidFill>
                      <a:srgbClr val="000000"/>
                    </a:solidFill>
                  </a:rPr>
                  <a:t>I-Cache</a:t>
                </a:r>
                <a:endParaRPr lang="en-US"/>
              </a:p>
            </p:txBody>
          </p:sp>
          <p:sp>
            <p:nvSpPr>
              <p:cNvPr id="47" name="Rectangle 45"/>
              <p:cNvSpPr>
                <a:spLocks noChangeArrowheads="1"/>
              </p:cNvSpPr>
              <p:nvPr/>
            </p:nvSpPr>
            <p:spPr bwMode="auto">
              <a:xfrm>
                <a:off x="1091" y="2981"/>
                <a:ext cx="591" cy="222"/>
              </a:xfrm>
              <a:prstGeom prst="rect">
                <a:avLst/>
              </a:prstGeom>
              <a:solidFill>
                <a:srgbClr val="99FF99"/>
              </a:solidFill>
              <a:ln w="9525">
                <a:noFill/>
                <a:miter lim="800000"/>
                <a:headEnd/>
                <a:tailEnd/>
              </a:ln>
            </p:spPr>
            <p:txBody>
              <a:bodyPr/>
              <a:lstStyle/>
              <a:p>
                <a:endParaRPr lang="en-CA"/>
              </a:p>
            </p:txBody>
          </p:sp>
          <p:sp>
            <p:nvSpPr>
              <p:cNvPr id="48" name="Rectangle 46"/>
              <p:cNvSpPr>
                <a:spLocks noChangeArrowheads="1"/>
              </p:cNvSpPr>
              <p:nvPr/>
            </p:nvSpPr>
            <p:spPr bwMode="auto">
              <a:xfrm>
                <a:off x="1091" y="2981"/>
                <a:ext cx="591" cy="222"/>
              </a:xfrm>
              <a:prstGeom prst="rect">
                <a:avLst/>
              </a:prstGeom>
              <a:noFill/>
              <a:ln w="19050" cap="rnd">
                <a:solidFill>
                  <a:srgbClr val="000000"/>
                </a:solidFill>
                <a:round/>
                <a:headEnd/>
                <a:tailEnd/>
              </a:ln>
            </p:spPr>
            <p:txBody>
              <a:bodyPr/>
              <a:lstStyle/>
              <a:p>
                <a:endParaRPr lang="en-CA"/>
              </a:p>
            </p:txBody>
          </p:sp>
          <p:sp>
            <p:nvSpPr>
              <p:cNvPr id="49" name="Rectangle 47"/>
              <p:cNvSpPr>
                <a:spLocks noChangeArrowheads="1"/>
              </p:cNvSpPr>
              <p:nvPr/>
            </p:nvSpPr>
            <p:spPr bwMode="auto">
              <a:xfrm>
                <a:off x="1160" y="3007"/>
                <a:ext cx="461" cy="154"/>
              </a:xfrm>
              <a:prstGeom prst="rect">
                <a:avLst/>
              </a:prstGeom>
              <a:noFill/>
              <a:ln w="9525">
                <a:noFill/>
                <a:miter lim="800000"/>
                <a:headEnd/>
                <a:tailEnd/>
              </a:ln>
            </p:spPr>
            <p:txBody>
              <a:bodyPr wrap="none" lIns="0" tIns="0" rIns="0" bIns="0">
                <a:spAutoFit/>
              </a:bodyPr>
              <a:lstStyle/>
              <a:p>
                <a:r>
                  <a:rPr lang="en-US" sz="1600" b="1">
                    <a:solidFill>
                      <a:srgbClr val="000000"/>
                    </a:solidFill>
                  </a:rPr>
                  <a:t>Decode</a:t>
                </a:r>
                <a:endParaRPr lang="en-US"/>
              </a:p>
            </p:txBody>
          </p:sp>
          <p:sp>
            <p:nvSpPr>
              <p:cNvPr id="50" name="Rectangle 48"/>
              <p:cNvSpPr>
                <a:spLocks noChangeArrowheads="1"/>
              </p:cNvSpPr>
              <p:nvPr/>
            </p:nvSpPr>
            <p:spPr bwMode="auto">
              <a:xfrm>
                <a:off x="1903" y="2760"/>
                <a:ext cx="590" cy="221"/>
              </a:xfrm>
              <a:prstGeom prst="rect">
                <a:avLst/>
              </a:prstGeom>
              <a:solidFill>
                <a:srgbClr val="99FF99"/>
              </a:solidFill>
              <a:ln w="9525">
                <a:noFill/>
                <a:miter lim="800000"/>
                <a:headEnd/>
                <a:tailEnd/>
              </a:ln>
            </p:spPr>
            <p:txBody>
              <a:bodyPr/>
              <a:lstStyle/>
              <a:p>
                <a:endParaRPr lang="en-CA"/>
              </a:p>
            </p:txBody>
          </p:sp>
          <p:sp>
            <p:nvSpPr>
              <p:cNvPr id="51" name="Rectangle 49"/>
              <p:cNvSpPr>
                <a:spLocks noChangeArrowheads="1"/>
              </p:cNvSpPr>
              <p:nvPr/>
            </p:nvSpPr>
            <p:spPr bwMode="auto">
              <a:xfrm>
                <a:off x="1903" y="2760"/>
                <a:ext cx="590" cy="221"/>
              </a:xfrm>
              <a:prstGeom prst="rect">
                <a:avLst/>
              </a:prstGeom>
              <a:noFill/>
              <a:ln w="19050" cap="rnd">
                <a:solidFill>
                  <a:srgbClr val="000000"/>
                </a:solidFill>
                <a:round/>
                <a:headEnd/>
                <a:tailEnd/>
              </a:ln>
            </p:spPr>
            <p:txBody>
              <a:bodyPr/>
              <a:lstStyle/>
              <a:p>
                <a:endParaRPr lang="en-CA"/>
              </a:p>
            </p:txBody>
          </p:sp>
          <p:sp>
            <p:nvSpPr>
              <p:cNvPr id="52" name="Rectangle 50"/>
              <p:cNvSpPr>
                <a:spLocks noChangeArrowheads="1"/>
              </p:cNvSpPr>
              <p:nvPr/>
            </p:nvSpPr>
            <p:spPr bwMode="auto">
              <a:xfrm>
                <a:off x="1976" y="2788"/>
                <a:ext cx="456" cy="154"/>
              </a:xfrm>
              <a:prstGeom prst="rect">
                <a:avLst/>
              </a:prstGeom>
              <a:noFill/>
              <a:ln w="9525">
                <a:noFill/>
                <a:miter lim="800000"/>
                <a:headEnd/>
                <a:tailEnd/>
              </a:ln>
            </p:spPr>
            <p:txBody>
              <a:bodyPr wrap="none" lIns="0" tIns="0" rIns="0" bIns="0">
                <a:spAutoFit/>
              </a:bodyPr>
              <a:lstStyle/>
              <a:p>
                <a:r>
                  <a:rPr lang="en-US" sz="1600" b="1">
                    <a:solidFill>
                      <a:srgbClr val="000000"/>
                    </a:solidFill>
                  </a:rPr>
                  <a:t>I-Buffer</a:t>
                </a:r>
                <a:endParaRPr lang="en-US"/>
              </a:p>
            </p:txBody>
          </p:sp>
          <p:sp>
            <p:nvSpPr>
              <p:cNvPr id="53" name="Rectangle 51"/>
              <p:cNvSpPr>
                <a:spLocks noChangeArrowheads="1"/>
              </p:cNvSpPr>
              <p:nvPr/>
            </p:nvSpPr>
            <p:spPr bwMode="auto">
              <a:xfrm>
                <a:off x="1903" y="3203"/>
                <a:ext cx="590" cy="221"/>
              </a:xfrm>
              <a:prstGeom prst="rect">
                <a:avLst/>
              </a:prstGeom>
              <a:solidFill>
                <a:srgbClr val="99FF99"/>
              </a:solidFill>
              <a:ln w="9525">
                <a:noFill/>
                <a:miter lim="800000"/>
                <a:headEnd/>
                <a:tailEnd/>
              </a:ln>
            </p:spPr>
            <p:txBody>
              <a:bodyPr/>
              <a:lstStyle/>
              <a:p>
                <a:endParaRPr lang="en-CA"/>
              </a:p>
            </p:txBody>
          </p:sp>
          <p:sp>
            <p:nvSpPr>
              <p:cNvPr id="54" name="Rectangle 52"/>
              <p:cNvSpPr>
                <a:spLocks noChangeArrowheads="1"/>
              </p:cNvSpPr>
              <p:nvPr/>
            </p:nvSpPr>
            <p:spPr bwMode="auto">
              <a:xfrm>
                <a:off x="1903" y="3203"/>
                <a:ext cx="590" cy="221"/>
              </a:xfrm>
              <a:prstGeom prst="rect">
                <a:avLst/>
              </a:prstGeom>
              <a:noFill/>
              <a:ln w="19050" cap="rnd">
                <a:solidFill>
                  <a:srgbClr val="000000"/>
                </a:solidFill>
                <a:round/>
                <a:headEnd/>
                <a:tailEnd/>
              </a:ln>
            </p:spPr>
            <p:txBody>
              <a:bodyPr/>
              <a:lstStyle/>
              <a:p>
                <a:endParaRPr lang="en-CA"/>
              </a:p>
            </p:txBody>
          </p:sp>
          <p:sp>
            <p:nvSpPr>
              <p:cNvPr id="55" name="Rectangle 53"/>
              <p:cNvSpPr>
                <a:spLocks noChangeArrowheads="1"/>
              </p:cNvSpPr>
              <p:nvPr/>
            </p:nvSpPr>
            <p:spPr bwMode="auto">
              <a:xfrm>
                <a:off x="2022" y="3189"/>
                <a:ext cx="355" cy="154"/>
              </a:xfrm>
              <a:prstGeom prst="rect">
                <a:avLst/>
              </a:prstGeom>
              <a:noFill/>
              <a:ln w="9525">
                <a:noFill/>
                <a:miter lim="800000"/>
                <a:headEnd/>
                <a:tailEnd/>
              </a:ln>
            </p:spPr>
            <p:txBody>
              <a:bodyPr wrap="none" lIns="0" tIns="0" rIns="0" bIns="0">
                <a:spAutoFit/>
              </a:bodyPr>
              <a:lstStyle/>
              <a:p>
                <a:r>
                  <a:rPr lang="en-US" sz="1600" b="1">
                    <a:solidFill>
                      <a:srgbClr val="000000"/>
                    </a:solidFill>
                  </a:rPr>
                  <a:t>Score</a:t>
                </a:r>
                <a:endParaRPr lang="en-US"/>
              </a:p>
            </p:txBody>
          </p:sp>
          <p:sp>
            <p:nvSpPr>
              <p:cNvPr id="56" name="Rectangle 54"/>
              <p:cNvSpPr>
                <a:spLocks noChangeArrowheads="1"/>
              </p:cNvSpPr>
              <p:nvPr/>
            </p:nvSpPr>
            <p:spPr bwMode="auto">
              <a:xfrm>
                <a:off x="2014" y="3287"/>
                <a:ext cx="369" cy="154"/>
              </a:xfrm>
              <a:prstGeom prst="rect">
                <a:avLst/>
              </a:prstGeom>
              <a:noFill/>
              <a:ln w="9525">
                <a:noFill/>
                <a:miter lim="800000"/>
                <a:headEnd/>
                <a:tailEnd/>
              </a:ln>
            </p:spPr>
            <p:txBody>
              <a:bodyPr wrap="none" lIns="0" tIns="0" rIns="0" bIns="0">
                <a:spAutoFit/>
              </a:bodyPr>
              <a:lstStyle/>
              <a:p>
                <a:r>
                  <a:rPr lang="en-US" sz="1600" b="1">
                    <a:solidFill>
                      <a:srgbClr val="000000"/>
                    </a:solidFill>
                  </a:rPr>
                  <a:t>Board</a:t>
                </a:r>
                <a:endParaRPr lang="en-US"/>
              </a:p>
            </p:txBody>
          </p:sp>
          <p:sp>
            <p:nvSpPr>
              <p:cNvPr id="57" name="Rectangle 55"/>
              <p:cNvSpPr>
                <a:spLocks noChangeArrowheads="1"/>
              </p:cNvSpPr>
              <p:nvPr/>
            </p:nvSpPr>
            <p:spPr bwMode="auto">
              <a:xfrm>
                <a:off x="2714" y="2981"/>
                <a:ext cx="590" cy="222"/>
              </a:xfrm>
              <a:prstGeom prst="rect">
                <a:avLst/>
              </a:prstGeom>
              <a:solidFill>
                <a:srgbClr val="99FF99"/>
              </a:solidFill>
              <a:ln w="9525">
                <a:noFill/>
                <a:miter lim="800000"/>
                <a:headEnd/>
                <a:tailEnd/>
              </a:ln>
            </p:spPr>
            <p:txBody>
              <a:bodyPr/>
              <a:lstStyle/>
              <a:p>
                <a:endParaRPr lang="en-CA"/>
              </a:p>
            </p:txBody>
          </p:sp>
          <p:sp>
            <p:nvSpPr>
              <p:cNvPr id="58" name="Rectangle 56"/>
              <p:cNvSpPr>
                <a:spLocks noChangeArrowheads="1"/>
              </p:cNvSpPr>
              <p:nvPr/>
            </p:nvSpPr>
            <p:spPr bwMode="auto">
              <a:xfrm>
                <a:off x="2714" y="2981"/>
                <a:ext cx="590" cy="222"/>
              </a:xfrm>
              <a:prstGeom prst="rect">
                <a:avLst/>
              </a:prstGeom>
              <a:noFill/>
              <a:ln w="19050" cap="rnd">
                <a:solidFill>
                  <a:srgbClr val="000000"/>
                </a:solidFill>
                <a:round/>
                <a:headEnd/>
                <a:tailEnd/>
              </a:ln>
            </p:spPr>
            <p:txBody>
              <a:bodyPr/>
              <a:lstStyle/>
              <a:p>
                <a:endParaRPr lang="en-CA"/>
              </a:p>
            </p:txBody>
          </p:sp>
          <p:sp>
            <p:nvSpPr>
              <p:cNvPr id="59" name="Rectangle 57"/>
              <p:cNvSpPr>
                <a:spLocks noChangeArrowheads="1"/>
              </p:cNvSpPr>
              <p:nvPr/>
            </p:nvSpPr>
            <p:spPr bwMode="auto">
              <a:xfrm>
                <a:off x="2846" y="3007"/>
                <a:ext cx="327" cy="154"/>
              </a:xfrm>
              <a:prstGeom prst="rect">
                <a:avLst/>
              </a:prstGeom>
              <a:noFill/>
              <a:ln w="9525">
                <a:noFill/>
                <a:miter lim="800000"/>
                <a:headEnd/>
                <a:tailEnd/>
              </a:ln>
            </p:spPr>
            <p:txBody>
              <a:bodyPr wrap="none" lIns="0" tIns="0" rIns="0" bIns="0">
                <a:spAutoFit/>
              </a:bodyPr>
              <a:lstStyle/>
              <a:p>
                <a:r>
                  <a:rPr lang="en-US" sz="1600" b="1">
                    <a:solidFill>
                      <a:srgbClr val="000000"/>
                    </a:solidFill>
                  </a:rPr>
                  <a:t>Issue</a:t>
                </a:r>
                <a:endParaRPr lang="en-US"/>
              </a:p>
            </p:txBody>
          </p:sp>
          <p:sp>
            <p:nvSpPr>
              <p:cNvPr id="60" name="Rectangle 58"/>
              <p:cNvSpPr>
                <a:spLocks noChangeArrowheads="1"/>
              </p:cNvSpPr>
              <p:nvPr/>
            </p:nvSpPr>
            <p:spPr bwMode="auto">
              <a:xfrm>
                <a:off x="3599" y="2908"/>
                <a:ext cx="634" cy="384"/>
              </a:xfrm>
              <a:prstGeom prst="rect">
                <a:avLst/>
              </a:prstGeom>
              <a:solidFill>
                <a:srgbClr val="FFFF66"/>
              </a:solidFill>
              <a:ln w="9525">
                <a:noFill/>
                <a:miter lim="800000"/>
                <a:headEnd/>
                <a:tailEnd/>
              </a:ln>
            </p:spPr>
            <p:txBody>
              <a:bodyPr/>
              <a:lstStyle/>
              <a:p>
                <a:endParaRPr lang="en-CA"/>
              </a:p>
            </p:txBody>
          </p:sp>
          <p:sp>
            <p:nvSpPr>
              <p:cNvPr id="61" name="Rectangle 59"/>
              <p:cNvSpPr>
                <a:spLocks noChangeArrowheads="1"/>
              </p:cNvSpPr>
              <p:nvPr/>
            </p:nvSpPr>
            <p:spPr bwMode="auto">
              <a:xfrm>
                <a:off x="3599" y="2908"/>
                <a:ext cx="634" cy="384"/>
              </a:xfrm>
              <a:prstGeom prst="rect">
                <a:avLst/>
              </a:prstGeom>
              <a:noFill/>
              <a:ln w="19050" cap="rnd">
                <a:solidFill>
                  <a:srgbClr val="000000"/>
                </a:solidFill>
                <a:round/>
                <a:headEnd/>
                <a:tailEnd/>
              </a:ln>
            </p:spPr>
            <p:txBody>
              <a:bodyPr/>
              <a:lstStyle/>
              <a:p>
                <a:endParaRPr lang="en-CA"/>
              </a:p>
            </p:txBody>
          </p:sp>
          <p:sp>
            <p:nvSpPr>
              <p:cNvPr id="62" name="Rectangle 60"/>
              <p:cNvSpPr>
                <a:spLocks noChangeArrowheads="1"/>
              </p:cNvSpPr>
              <p:nvPr/>
            </p:nvSpPr>
            <p:spPr bwMode="auto">
              <a:xfrm>
                <a:off x="3662" y="2939"/>
                <a:ext cx="526" cy="154"/>
              </a:xfrm>
              <a:prstGeom prst="rect">
                <a:avLst/>
              </a:prstGeom>
              <a:noFill/>
              <a:ln w="9525">
                <a:noFill/>
                <a:miter lim="800000"/>
                <a:headEnd/>
                <a:tailEnd/>
              </a:ln>
            </p:spPr>
            <p:txBody>
              <a:bodyPr wrap="none" lIns="0" tIns="0" rIns="0" bIns="0">
                <a:spAutoFit/>
              </a:bodyPr>
              <a:lstStyle/>
              <a:p>
                <a:r>
                  <a:rPr lang="en-US" sz="1600" b="1">
                    <a:solidFill>
                      <a:srgbClr val="000000"/>
                    </a:solidFill>
                  </a:rPr>
                  <a:t>Operand</a:t>
                </a:r>
                <a:endParaRPr lang="en-US"/>
              </a:p>
            </p:txBody>
          </p:sp>
          <p:sp>
            <p:nvSpPr>
              <p:cNvPr id="63" name="Rectangle 61"/>
              <p:cNvSpPr>
                <a:spLocks noChangeArrowheads="1"/>
              </p:cNvSpPr>
              <p:nvPr/>
            </p:nvSpPr>
            <p:spPr bwMode="auto">
              <a:xfrm>
                <a:off x="3647" y="3090"/>
                <a:ext cx="555" cy="154"/>
              </a:xfrm>
              <a:prstGeom prst="rect">
                <a:avLst/>
              </a:prstGeom>
              <a:noFill/>
              <a:ln w="9525">
                <a:noFill/>
                <a:miter lim="800000"/>
                <a:headEnd/>
                <a:tailEnd/>
              </a:ln>
            </p:spPr>
            <p:txBody>
              <a:bodyPr wrap="none" lIns="0" tIns="0" rIns="0" bIns="0">
                <a:spAutoFit/>
              </a:bodyPr>
              <a:lstStyle/>
              <a:p>
                <a:r>
                  <a:rPr lang="en-US" sz="1600" b="1">
                    <a:solidFill>
                      <a:srgbClr val="000000"/>
                    </a:solidFill>
                  </a:rPr>
                  <a:t>Collector</a:t>
                </a:r>
                <a:endParaRPr lang="en-US"/>
              </a:p>
            </p:txBody>
          </p:sp>
          <p:sp>
            <p:nvSpPr>
              <p:cNvPr id="64" name="Rectangle 62"/>
              <p:cNvSpPr>
                <a:spLocks noChangeArrowheads="1"/>
              </p:cNvSpPr>
              <p:nvPr/>
            </p:nvSpPr>
            <p:spPr bwMode="auto">
              <a:xfrm>
                <a:off x="4484" y="3114"/>
                <a:ext cx="590" cy="384"/>
              </a:xfrm>
              <a:prstGeom prst="rect">
                <a:avLst/>
              </a:prstGeom>
              <a:solidFill>
                <a:srgbClr val="FFFF66"/>
              </a:solidFill>
              <a:ln w="9525">
                <a:noFill/>
                <a:miter lim="800000"/>
                <a:headEnd/>
                <a:tailEnd/>
              </a:ln>
            </p:spPr>
            <p:txBody>
              <a:bodyPr/>
              <a:lstStyle/>
              <a:p>
                <a:endParaRPr lang="en-CA"/>
              </a:p>
            </p:txBody>
          </p:sp>
          <p:sp>
            <p:nvSpPr>
              <p:cNvPr id="65" name="Rectangle 63"/>
              <p:cNvSpPr>
                <a:spLocks noChangeArrowheads="1"/>
              </p:cNvSpPr>
              <p:nvPr/>
            </p:nvSpPr>
            <p:spPr bwMode="auto">
              <a:xfrm>
                <a:off x="4484" y="3114"/>
                <a:ext cx="590" cy="384"/>
              </a:xfrm>
              <a:prstGeom prst="rect">
                <a:avLst/>
              </a:prstGeom>
              <a:noFill/>
              <a:ln w="19050" cap="rnd">
                <a:solidFill>
                  <a:srgbClr val="000000"/>
                </a:solidFill>
                <a:round/>
                <a:headEnd/>
                <a:tailEnd/>
              </a:ln>
            </p:spPr>
            <p:txBody>
              <a:bodyPr/>
              <a:lstStyle/>
              <a:p>
                <a:endParaRPr lang="en-CA"/>
              </a:p>
            </p:txBody>
          </p:sp>
          <p:sp>
            <p:nvSpPr>
              <p:cNvPr id="66" name="Rectangle 64"/>
              <p:cNvSpPr>
                <a:spLocks noChangeArrowheads="1"/>
              </p:cNvSpPr>
              <p:nvPr/>
            </p:nvSpPr>
            <p:spPr bwMode="auto">
              <a:xfrm>
                <a:off x="4630" y="3219"/>
                <a:ext cx="299" cy="154"/>
              </a:xfrm>
              <a:prstGeom prst="rect">
                <a:avLst/>
              </a:prstGeom>
              <a:noFill/>
              <a:ln w="9525">
                <a:noFill/>
                <a:miter lim="800000"/>
                <a:headEnd/>
                <a:tailEnd/>
              </a:ln>
            </p:spPr>
            <p:txBody>
              <a:bodyPr wrap="none" lIns="0" tIns="0" rIns="0" bIns="0">
                <a:spAutoFit/>
              </a:bodyPr>
              <a:lstStyle/>
              <a:p>
                <a:r>
                  <a:rPr lang="en-US" sz="1600" b="1">
                    <a:solidFill>
                      <a:srgbClr val="000000"/>
                    </a:solidFill>
                  </a:rPr>
                  <a:t>MEM</a:t>
                </a:r>
                <a:endParaRPr lang="en-US"/>
              </a:p>
            </p:txBody>
          </p:sp>
          <p:sp>
            <p:nvSpPr>
              <p:cNvPr id="67" name="Rectangle 65"/>
              <p:cNvSpPr>
                <a:spLocks noChangeArrowheads="1"/>
              </p:cNvSpPr>
              <p:nvPr/>
            </p:nvSpPr>
            <p:spPr bwMode="auto">
              <a:xfrm>
                <a:off x="4484" y="2760"/>
                <a:ext cx="590" cy="221"/>
              </a:xfrm>
              <a:prstGeom prst="rect">
                <a:avLst/>
              </a:prstGeom>
              <a:solidFill>
                <a:srgbClr val="FFFF66"/>
              </a:solidFill>
              <a:ln w="9525">
                <a:noFill/>
                <a:miter lim="800000"/>
                <a:headEnd/>
                <a:tailEnd/>
              </a:ln>
            </p:spPr>
            <p:txBody>
              <a:bodyPr/>
              <a:lstStyle/>
              <a:p>
                <a:endParaRPr lang="en-CA"/>
              </a:p>
            </p:txBody>
          </p:sp>
          <p:sp>
            <p:nvSpPr>
              <p:cNvPr id="68" name="Rectangle 66"/>
              <p:cNvSpPr>
                <a:spLocks noChangeArrowheads="1"/>
              </p:cNvSpPr>
              <p:nvPr/>
            </p:nvSpPr>
            <p:spPr bwMode="auto">
              <a:xfrm>
                <a:off x="4484" y="2760"/>
                <a:ext cx="590" cy="221"/>
              </a:xfrm>
              <a:prstGeom prst="rect">
                <a:avLst/>
              </a:prstGeom>
              <a:noFill/>
              <a:ln w="19050" cap="rnd">
                <a:solidFill>
                  <a:srgbClr val="000000"/>
                </a:solidFill>
                <a:round/>
                <a:headEnd/>
                <a:tailEnd/>
              </a:ln>
            </p:spPr>
            <p:txBody>
              <a:bodyPr/>
              <a:lstStyle/>
              <a:p>
                <a:endParaRPr lang="en-CA"/>
              </a:p>
            </p:txBody>
          </p:sp>
          <p:sp>
            <p:nvSpPr>
              <p:cNvPr id="69" name="Rectangle 67"/>
              <p:cNvSpPr>
                <a:spLocks noChangeArrowheads="1"/>
              </p:cNvSpPr>
              <p:nvPr/>
            </p:nvSpPr>
            <p:spPr bwMode="auto">
              <a:xfrm>
                <a:off x="4652" y="2788"/>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70" name="Rectangle 68"/>
              <p:cNvSpPr>
                <a:spLocks noChangeArrowheads="1"/>
              </p:cNvSpPr>
              <p:nvPr/>
            </p:nvSpPr>
            <p:spPr bwMode="auto">
              <a:xfrm>
                <a:off x="354" y="2538"/>
                <a:ext cx="590" cy="222"/>
              </a:xfrm>
              <a:prstGeom prst="rect">
                <a:avLst/>
              </a:prstGeom>
              <a:solidFill>
                <a:srgbClr val="99FF99"/>
              </a:solidFill>
              <a:ln w="9525">
                <a:noFill/>
                <a:miter lim="800000"/>
                <a:headEnd/>
                <a:tailEnd/>
              </a:ln>
            </p:spPr>
            <p:txBody>
              <a:bodyPr/>
              <a:lstStyle/>
              <a:p>
                <a:endParaRPr lang="en-CA"/>
              </a:p>
            </p:txBody>
          </p:sp>
          <p:sp>
            <p:nvSpPr>
              <p:cNvPr id="71" name="Rectangle 69"/>
              <p:cNvSpPr>
                <a:spLocks noChangeArrowheads="1"/>
              </p:cNvSpPr>
              <p:nvPr/>
            </p:nvSpPr>
            <p:spPr bwMode="auto">
              <a:xfrm>
                <a:off x="354" y="2538"/>
                <a:ext cx="590" cy="222"/>
              </a:xfrm>
              <a:prstGeom prst="rect">
                <a:avLst/>
              </a:prstGeom>
              <a:noFill/>
              <a:ln w="19050" cap="rnd">
                <a:solidFill>
                  <a:srgbClr val="000000"/>
                </a:solidFill>
                <a:round/>
                <a:headEnd/>
                <a:tailEnd/>
              </a:ln>
            </p:spPr>
            <p:txBody>
              <a:bodyPr/>
              <a:lstStyle/>
              <a:p>
                <a:endParaRPr lang="en-CA"/>
              </a:p>
            </p:txBody>
          </p:sp>
          <p:sp>
            <p:nvSpPr>
              <p:cNvPr id="72" name="Rectangle 70"/>
              <p:cNvSpPr>
                <a:spLocks noChangeArrowheads="1"/>
              </p:cNvSpPr>
              <p:nvPr/>
            </p:nvSpPr>
            <p:spPr bwMode="auto">
              <a:xfrm>
                <a:off x="480" y="2569"/>
                <a:ext cx="341" cy="154"/>
              </a:xfrm>
              <a:prstGeom prst="rect">
                <a:avLst/>
              </a:prstGeom>
              <a:noFill/>
              <a:ln w="9525">
                <a:noFill/>
                <a:miter lim="800000"/>
                <a:headEnd/>
                <a:tailEnd/>
              </a:ln>
            </p:spPr>
            <p:txBody>
              <a:bodyPr wrap="none" lIns="0" tIns="0" rIns="0" bIns="0">
                <a:spAutoFit/>
              </a:bodyPr>
              <a:lstStyle/>
              <a:p>
                <a:r>
                  <a:rPr lang="en-US" sz="1600" b="1">
                    <a:solidFill>
                      <a:srgbClr val="000000"/>
                    </a:solidFill>
                  </a:rPr>
                  <a:t>Fetch</a:t>
                </a:r>
                <a:endParaRPr lang="en-US"/>
              </a:p>
            </p:txBody>
          </p:sp>
          <p:sp>
            <p:nvSpPr>
              <p:cNvPr id="73" name="Rectangle 71"/>
              <p:cNvSpPr>
                <a:spLocks noChangeArrowheads="1"/>
              </p:cNvSpPr>
              <p:nvPr/>
            </p:nvSpPr>
            <p:spPr bwMode="auto">
              <a:xfrm>
                <a:off x="2603" y="2542"/>
                <a:ext cx="812" cy="218"/>
              </a:xfrm>
              <a:prstGeom prst="rect">
                <a:avLst/>
              </a:prstGeom>
              <a:solidFill>
                <a:srgbClr val="99FF99"/>
              </a:solidFill>
              <a:ln w="9525">
                <a:noFill/>
                <a:miter lim="800000"/>
                <a:headEnd/>
                <a:tailEnd/>
              </a:ln>
            </p:spPr>
            <p:txBody>
              <a:bodyPr/>
              <a:lstStyle/>
              <a:p>
                <a:endParaRPr lang="en-CA"/>
              </a:p>
            </p:txBody>
          </p:sp>
          <p:sp>
            <p:nvSpPr>
              <p:cNvPr id="74" name="Rectangle 72"/>
              <p:cNvSpPr>
                <a:spLocks noChangeArrowheads="1"/>
              </p:cNvSpPr>
              <p:nvPr/>
            </p:nvSpPr>
            <p:spPr bwMode="auto">
              <a:xfrm>
                <a:off x="2603" y="2542"/>
                <a:ext cx="812" cy="218"/>
              </a:xfrm>
              <a:prstGeom prst="rect">
                <a:avLst/>
              </a:prstGeom>
              <a:noFill/>
              <a:ln w="19050" cap="rnd">
                <a:solidFill>
                  <a:srgbClr val="000000"/>
                </a:solidFill>
                <a:round/>
                <a:headEnd/>
                <a:tailEnd/>
              </a:ln>
            </p:spPr>
            <p:txBody>
              <a:bodyPr/>
              <a:lstStyle/>
              <a:p>
                <a:endParaRPr lang="en-CA"/>
              </a:p>
            </p:txBody>
          </p:sp>
          <p:sp>
            <p:nvSpPr>
              <p:cNvPr id="75" name="Rectangle 73"/>
              <p:cNvSpPr>
                <a:spLocks noChangeArrowheads="1"/>
              </p:cNvSpPr>
              <p:nvPr/>
            </p:nvSpPr>
            <p:spPr bwMode="auto">
              <a:xfrm>
                <a:off x="2672" y="2569"/>
                <a:ext cx="690" cy="154"/>
              </a:xfrm>
              <a:prstGeom prst="rect">
                <a:avLst/>
              </a:prstGeom>
              <a:noFill/>
              <a:ln w="9525">
                <a:noFill/>
                <a:miter lim="800000"/>
                <a:headEnd/>
                <a:tailEnd/>
              </a:ln>
            </p:spPr>
            <p:txBody>
              <a:bodyPr wrap="none" lIns="0" tIns="0" rIns="0" bIns="0">
                <a:spAutoFit/>
              </a:bodyPr>
              <a:lstStyle/>
              <a:p>
                <a:r>
                  <a:rPr lang="en-US" sz="1600" b="1">
                    <a:solidFill>
                      <a:srgbClr val="000000"/>
                    </a:solidFill>
                  </a:rPr>
                  <a:t>SIMT-Stack</a:t>
                </a:r>
                <a:endParaRPr lang="en-US"/>
              </a:p>
            </p:txBody>
          </p:sp>
          <p:sp>
            <p:nvSpPr>
              <p:cNvPr id="76" name="Freeform 74"/>
              <p:cNvSpPr>
                <a:spLocks/>
              </p:cNvSpPr>
              <p:nvPr/>
            </p:nvSpPr>
            <p:spPr bwMode="auto">
              <a:xfrm>
                <a:off x="1682" y="2612"/>
                <a:ext cx="3628" cy="924"/>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77" name="Freeform 75"/>
              <p:cNvSpPr>
                <a:spLocks/>
              </p:cNvSpPr>
              <p:nvPr/>
            </p:nvSpPr>
            <p:spPr bwMode="auto">
              <a:xfrm>
                <a:off x="1826" y="3312"/>
                <a:ext cx="77" cy="78"/>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78" name="Line 76"/>
              <p:cNvSpPr>
                <a:spLocks noChangeShapeType="1"/>
              </p:cNvSpPr>
              <p:nvPr/>
            </p:nvSpPr>
            <p:spPr bwMode="auto">
              <a:xfrm flipH="1">
                <a:off x="1003" y="2642"/>
                <a:ext cx="1600" cy="0"/>
              </a:xfrm>
              <a:prstGeom prst="line">
                <a:avLst/>
              </a:prstGeom>
              <a:noFill/>
              <a:ln w="19050">
                <a:solidFill>
                  <a:srgbClr val="000000"/>
                </a:solidFill>
                <a:miter lim="800000"/>
                <a:headEnd/>
                <a:tailEnd/>
              </a:ln>
            </p:spPr>
            <p:txBody>
              <a:bodyPr/>
              <a:lstStyle/>
              <a:p>
                <a:endParaRPr lang="en-CA"/>
              </a:p>
            </p:txBody>
          </p:sp>
          <p:sp>
            <p:nvSpPr>
              <p:cNvPr id="79" name="Freeform 77"/>
              <p:cNvSpPr>
                <a:spLocks/>
              </p:cNvSpPr>
              <p:nvPr/>
            </p:nvSpPr>
            <p:spPr bwMode="auto">
              <a:xfrm>
                <a:off x="944" y="2603"/>
                <a:ext cx="78" cy="77"/>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80" name="Line 78"/>
              <p:cNvSpPr>
                <a:spLocks noChangeShapeType="1"/>
              </p:cNvSpPr>
              <p:nvPr/>
            </p:nvSpPr>
            <p:spPr bwMode="auto">
              <a:xfrm>
                <a:off x="586" y="2760"/>
                <a:ext cx="0" cy="148"/>
              </a:xfrm>
              <a:prstGeom prst="line">
                <a:avLst/>
              </a:prstGeom>
              <a:noFill/>
              <a:ln w="36513">
                <a:solidFill>
                  <a:srgbClr val="000000"/>
                </a:solidFill>
                <a:miter lim="800000"/>
                <a:headEnd/>
                <a:tailEnd/>
              </a:ln>
            </p:spPr>
            <p:txBody>
              <a:bodyPr/>
              <a:lstStyle/>
              <a:p>
                <a:endParaRPr lang="en-CA"/>
              </a:p>
            </p:txBody>
          </p:sp>
          <p:sp>
            <p:nvSpPr>
              <p:cNvPr id="81" name="Freeform 79"/>
              <p:cNvSpPr>
                <a:spLocks/>
              </p:cNvSpPr>
              <p:nvPr/>
            </p:nvSpPr>
            <p:spPr bwMode="auto">
              <a:xfrm>
                <a:off x="538" y="2884"/>
                <a:ext cx="97" cy="97"/>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82" name="Freeform 80"/>
              <p:cNvSpPr>
                <a:spLocks/>
              </p:cNvSpPr>
              <p:nvPr/>
            </p:nvSpPr>
            <p:spPr bwMode="auto">
              <a:xfrm>
                <a:off x="856" y="2818"/>
                <a:ext cx="1047" cy="60"/>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83" name="Freeform 81"/>
              <p:cNvSpPr>
                <a:spLocks/>
              </p:cNvSpPr>
              <p:nvPr/>
            </p:nvSpPr>
            <p:spPr bwMode="auto">
              <a:xfrm>
                <a:off x="817" y="2760"/>
                <a:ext cx="77" cy="77"/>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84" name="Line 82"/>
              <p:cNvSpPr>
                <a:spLocks noChangeShapeType="1"/>
              </p:cNvSpPr>
              <p:nvPr/>
            </p:nvSpPr>
            <p:spPr bwMode="auto">
              <a:xfrm flipV="1">
                <a:off x="2980" y="2760"/>
                <a:ext cx="0" cy="148"/>
              </a:xfrm>
              <a:prstGeom prst="line">
                <a:avLst/>
              </a:prstGeom>
              <a:noFill/>
              <a:ln w="36513">
                <a:solidFill>
                  <a:srgbClr val="000000"/>
                </a:solidFill>
                <a:miter lim="800000"/>
                <a:headEnd/>
                <a:tailEnd/>
              </a:ln>
            </p:spPr>
            <p:txBody>
              <a:bodyPr/>
              <a:lstStyle/>
              <a:p>
                <a:endParaRPr lang="en-CA"/>
              </a:p>
            </p:txBody>
          </p:sp>
          <p:sp>
            <p:nvSpPr>
              <p:cNvPr id="85" name="Freeform 83"/>
              <p:cNvSpPr>
                <a:spLocks/>
              </p:cNvSpPr>
              <p:nvPr/>
            </p:nvSpPr>
            <p:spPr bwMode="auto">
              <a:xfrm>
                <a:off x="2931" y="2884"/>
                <a:ext cx="98" cy="97"/>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86" name="Rectangle 84"/>
              <p:cNvSpPr>
                <a:spLocks noChangeArrowheads="1"/>
              </p:cNvSpPr>
              <p:nvPr/>
            </p:nvSpPr>
            <p:spPr bwMode="auto">
              <a:xfrm>
                <a:off x="2747" y="3386"/>
                <a:ext cx="550" cy="125"/>
              </a:xfrm>
              <a:prstGeom prst="rect">
                <a:avLst/>
              </a:prstGeom>
              <a:noFill/>
              <a:ln w="9525">
                <a:noFill/>
                <a:miter lim="800000"/>
                <a:headEnd/>
                <a:tailEnd/>
              </a:ln>
            </p:spPr>
            <p:txBody>
              <a:bodyPr wrap="none" lIns="0" tIns="0" rIns="0" bIns="0">
                <a:spAutoFit/>
              </a:bodyPr>
              <a:lstStyle/>
              <a:p>
                <a:r>
                  <a:rPr lang="en-US" sz="1300">
                    <a:solidFill>
                      <a:srgbClr val="000000"/>
                    </a:solidFill>
                  </a:rPr>
                  <a:t>Done (WID)</a:t>
                </a:r>
                <a:endParaRPr lang="en-US"/>
              </a:p>
            </p:txBody>
          </p:sp>
          <p:sp>
            <p:nvSpPr>
              <p:cNvPr id="87" name="Rectangle 85"/>
              <p:cNvSpPr>
                <a:spLocks noChangeArrowheads="1"/>
              </p:cNvSpPr>
              <p:nvPr/>
            </p:nvSpPr>
            <p:spPr bwMode="auto">
              <a:xfrm>
                <a:off x="1213" y="2751"/>
                <a:ext cx="451" cy="125"/>
              </a:xfrm>
              <a:prstGeom prst="rect">
                <a:avLst/>
              </a:prstGeom>
              <a:noFill/>
              <a:ln w="9525">
                <a:noFill/>
                <a:miter lim="800000"/>
                <a:headEnd/>
                <a:tailEnd/>
              </a:ln>
            </p:spPr>
            <p:txBody>
              <a:bodyPr wrap="none" lIns="0" tIns="0" rIns="0" bIns="0">
                <a:spAutoFit/>
              </a:bodyPr>
              <a:lstStyle/>
              <a:p>
                <a:r>
                  <a:rPr lang="en-US" sz="1300">
                    <a:solidFill>
                      <a:srgbClr val="000000"/>
                    </a:solidFill>
                  </a:rPr>
                  <a:t>Valid[1:N]</a:t>
                </a:r>
                <a:endParaRPr lang="en-US"/>
              </a:p>
            </p:txBody>
          </p:sp>
          <p:sp>
            <p:nvSpPr>
              <p:cNvPr id="88" name="Rectangle 86"/>
              <p:cNvSpPr>
                <a:spLocks noChangeArrowheads="1"/>
              </p:cNvSpPr>
              <p:nvPr/>
            </p:nvSpPr>
            <p:spPr bwMode="auto">
              <a:xfrm>
                <a:off x="1115" y="2471"/>
                <a:ext cx="834" cy="125"/>
              </a:xfrm>
              <a:prstGeom prst="rect">
                <a:avLst/>
              </a:prstGeom>
              <a:noFill/>
              <a:ln w="9525">
                <a:noFill/>
                <a:miter lim="800000"/>
                <a:headEnd/>
                <a:tailEnd/>
              </a:ln>
            </p:spPr>
            <p:txBody>
              <a:bodyPr wrap="none" lIns="0" tIns="0" rIns="0" bIns="0">
                <a:spAutoFit/>
              </a:bodyPr>
              <a:lstStyle/>
              <a:p>
                <a:r>
                  <a:rPr lang="en-US" sz="1300">
                    <a:solidFill>
                      <a:srgbClr val="000000"/>
                    </a:solidFill>
                  </a:rPr>
                  <a:t>Branch Target PC</a:t>
                </a:r>
                <a:endParaRPr lang="en-US"/>
              </a:p>
            </p:txBody>
          </p:sp>
          <p:sp>
            <p:nvSpPr>
              <p:cNvPr id="89" name="Line 87"/>
              <p:cNvSpPr>
                <a:spLocks noChangeShapeType="1"/>
              </p:cNvSpPr>
              <p:nvPr/>
            </p:nvSpPr>
            <p:spPr bwMode="auto">
              <a:xfrm>
                <a:off x="3472" y="2806"/>
                <a:ext cx="127" cy="102"/>
              </a:xfrm>
              <a:prstGeom prst="line">
                <a:avLst/>
              </a:prstGeom>
              <a:noFill/>
              <a:ln w="36513">
                <a:solidFill>
                  <a:srgbClr val="000000"/>
                </a:solidFill>
                <a:miter lim="800000"/>
                <a:headEnd/>
                <a:tailEnd/>
              </a:ln>
            </p:spPr>
            <p:txBody>
              <a:bodyPr/>
              <a:lstStyle/>
              <a:p>
                <a:endParaRPr lang="en-CA"/>
              </a:p>
            </p:txBody>
          </p:sp>
          <p:sp>
            <p:nvSpPr>
              <p:cNvPr id="90" name="Freeform 88"/>
              <p:cNvSpPr>
                <a:spLocks/>
              </p:cNvSpPr>
              <p:nvPr/>
            </p:nvSpPr>
            <p:spPr bwMode="auto">
              <a:xfrm>
                <a:off x="3415" y="2760"/>
                <a:ext cx="106" cy="99"/>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91" name="Rectangle 89"/>
              <p:cNvSpPr>
                <a:spLocks noChangeArrowheads="1"/>
              </p:cNvSpPr>
              <p:nvPr/>
            </p:nvSpPr>
            <p:spPr bwMode="auto">
              <a:xfrm>
                <a:off x="3549" y="2773"/>
                <a:ext cx="249" cy="125"/>
              </a:xfrm>
              <a:prstGeom prst="rect">
                <a:avLst/>
              </a:prstGeom>
              <a:noFill/>
              <a:ln w="9525">
                <a:noFill/>
                <a:miter lim="800000"/>
                <a:headEnd/>
                <a:tailEnd/>
              </a:ln>
            </p:spPr>
            <p:txBody>
              <a:bodyPr wrap="none" lIns="0" tIns="0" rIns="0" bIns="0">
                <a:spAutoFit/>
              </a:bodyPr>
              <a:lstStyle/>
              <a:p>
                <a:r>
                  <a:rPr lang="en-US" sz="1300">
                    <a:solidFill>
                      <a:srgbClr val="000000"/>
                    </a:solidFill>
                  </a:rPr>
                  <a:t>Pred.</a:t>
                </a:r>
                <a:endParaRPr lang="en-US"/>
              </a:p>
            </p:txBody>
          </p:sp>
          <p:sp>
            <p:nvSpPr>
              <p:cNvPr id="92" name="Line 90"/>
              <p:cNvSpPr>
                <a:spLocks noChangeShapeType="1"/>
              </p:cNvSpPr>
              <p:nvPr/>
            </p:nvSpPr>
            <p:spPr bwMode="auto">
              <a:xfrm>
                <a:off x="5074" y="2878"/>
                <a:ext cx="177" cy="0"/>
              </a:xfrm>
              <a:prstGeom prst="line">
                <a:avLst/>
              </a:prstGeom>
              <a:noFill/>
              <a:ln w="19050">
                <a:solidFill>
                  <a:srgbClr val="000000"/>
                </a:solidFill>
                <a:miter lim="800000"/>
                <a:headEnd/>
                <a:tailEnd/>
              </a:ln>
            </p:spPr>
            <p:txBody>
              <a:bodyPr/>
              <a:lstStyle/>
              <a:p>
                <a:endParaRPr lang="en-CA"/>
              </a:p>
            </p:txBody>
          </p:sp>
          <p:sp>
            <p:nvSpPr>
              <p:cNvPr id="93" name="Freeform 91"/>
              <p:cNvSpPr>
                <a:spLocks/>
              </p:cNvSpPr>
              <p:nvPr/>
            </p:nvSpPr>
            <p:spPr bwMode="auto">
              <a:xfrm>
                <a:off x="5233" y="2839"/>
                <a:ext cx="77" cy="78"/>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94" name="Line 92"/>
              <p:cNvSpPr>
                <a:spLocks noChangeShapeType="1"/>
              </p:cNvSpPr>
              <p:nvPr/>
            </p:nvSpPr>
            <p:spPr bwMode="auto">
              <a:xfrm>
                <a:off x="5074" y="3319"/>
                <a:ext cx="177" cy="2"/>
              </a:xfrm>
              <a:prstGeom prst="line">
                <a:avLst/>
              </a:prstGeom>
              <a:noFill/>
              <a:ln w="19050">
                <a:solidFill>
                  <a:srgbClr val="000000"/>
                </a:solidFill>
                <a:miter lim="800000"/>
                <a:headEnd/>
                <a:tailEnd/>
              </a:ln>
            </p:spPr>
            <p:txBody>
              <a:bodyPr/>
              <a:lstStyle/>
              <a:p>
                <a:endParaRPr lang="en-CA"/>
              </a:p>
            </p:txBody>
          </p:sp>
          <p:sp>
            <p:nvSpPr>
              <p:cNvPr id="95" name="Freeform 93"/>
              <p:cNvSpPr>
                <a:spLocks/>
              </p:cNvSpPr>
              <p:nvPr/>
            </p:nvSpPr>
            <p:spPr bwMode="auto">
              <a:xfrm>
                <a:off x="5233" y="3282"/>
                <a:ext cx="77" cy="77"/>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sp>
            <p:nvSpPr>
              <p:cNvPr id="96" name="Rectangle 94"/>
              <p:cNvSpPr>
                <a:spLocks noChangeArrowheads="1"/>
              </p:cNvSpPr>
              <p:nvPr/>
            </p:nvSpPr>
            <p:spPr bwMode="auto">
              <a:xfrm>
                <a:off x="3020" y="2758"/>
                <a:ext cx="283" cy="125"/>
              </a:xfrm>
              <a:prstGeom prst="rect">
                <a:avLst/>
              </a:prstGeom>
              <a:noFill/>
              <a:ln w="9525">
                <a:noFill/>
                <a:miter lim="800000"/>
                <a:headEnd/>
                <a:tailEnd/>
              </a:ln>
            </p:spPr>
            <p:txBody>
              <a:bodyPr wrap="none" lIns="0" tIns="0" rIns="0" bIns="0">
                <a:spAutoFit/>
              </a:bodyPr>
              <a:lstStyle/>
              <a:p>
                <a:r>
                  <a:rPr lang="en-US" sz="1300">
                    <a:solidFill>
                      <a:srgbClr val="000000"/>
                    </a:solidFill>
                  </a:rPr>
                  <a:t>Active</a:t>
                </a:r>
                <a:endParaRPr lang="en-US"/>
              </a:p>
            </p:txBody>
          </p:sp>
          <p:sp>
            <p:nvSpPr>
              <p:cNvPr id="97" name="Rectangle 95"/>
              <p:cNvSpPr>
                <a:spLocks noChangeArrowheads="1"/>
              </p:cNvSpPr>
              <p:nvPr/>
            </p:nvSpPr>
            <p:spPr bwMode="auto">
              <a:xfrm>
                <a:off x="3035" y="2841"/>
                <a:ext cx="249" cy="125"/>
              </a:xfrm>
              <a:prstGeom prst="rect">
                <a:avLst/>
              </a:prstGeom>
              <a:noFill/>
              <a:ln w="9525">
                <a:noFill/>
                <a:miter lim="800000"/>
                <a:headEnd/>
                <a:tailEnd/>
              </a:ln>
            </p:spPr>
            <p:txBody>
              <a:bodyPr wrap="none" lIns="0" tIns="0" rIns="0" bIns="0">
                <a:spAutoFit/>
              </a:bodyPr>
              <a:lstStyle/>
              <a:p>
                <a:r>
                  <a:rPr lang="en-US" sz="1300">
                    <a:solidFill>
                      <a:srgbClr val="000000"/>
                    </a:solidFill>
                  </a:rPr>
                  <a:t>Mask</a:t>
                </a:r>
                <a:endParaRPr lang="en-US"/>
              </a:p>
            </p:txBody>
          </p:sp>
        </p:grpSp>
        <p:cxnSp>
          <p:nvCxnSpPr>
            <p:cNvPr id="99" name="Straight Connector 98"/>
            <p:cNvCxnSpPr/>
            <p:nvPr/>
          </p:nvCxnSpPr>
          <p:spPr>
            <a:xfrm>
              <a:off x="1295400" y="3276600"/>
              <a:ext cx="0" cy="25908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667000" y="3276600"/>
              <a:ext cx="0" cy="25908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181600" y="3962400"/>
              <a:ext cx="0" cy="19050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400800" y="3276600"/>
              <a:ext cx="0" cy="25908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620000" y="3276600"/>
              <a:ext cx="0" cy="25908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152400" y="32766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rgbClr val="0070C0"/>
                  </a:solidFill>
                  <a:effectLst>
                    <a:outerShdw blurRad="38100" dist="38100" dir="2700000" algn="tl">
                      <a:srgbClr val="000000">
                        <a:alpha val="43137"/>
                      </a:srgbClr>
                    </a:outerShdw>
                  </a:effectLst>
                </a:rPr>
                <a:t>fetch()</a:t>
              </a:r>
            </a:p>
          </p:txBody>
        </p:sp>
        <p:sp>
          <p:nvSpPr>
            <p:cNvPr id="113" name="Rectangle 112"/>
            <p:cNvSpPr/>
            <p:nvPr/>
          </p:nvSpPr>
          <p:spPr>
            <a:xfrm>
              <a:off x="1295400" y="3276600"/>
              <a:ext cx="1371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2000" dirty="0">
                  <a:solidFill>
                    <a:srgbClr val="0070C0"/>
                  </a:solidFill>
                  <a:effectLst>
                    <a:outerShdw blurRad="38100" dist="38100" dir="2700000" algn="tl">
                      <a:srgbClr val="000000">
                        <a:alpha val="43137"/>
                      </a:srgbClr>
                    </a:outerShdw>
                  </a:effectLst>
                </a:rPr>
                <a:t>decode()</a:t>
              </a:r>
            </a:p>
          </p:txBody>
        </p:sp>
        <p:sp>
          <p:nvSpPr>
            <p:cNvPr id="114" name="Rectangle 113"/>
            <p:cNvSpPr/>
            <p:nvPr/>
          </p:nvSpPr>
          <p:spPr>
            <a:xfrm>
              <a:off x="2743200" y="3276600"/>
              <a:ext cx="1371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2000" dirty="0">
                  <a:solidFill>
                    <a:srgbClr val="0070C0"/>
                  </a:solidFill>
                  <a:effectLst>
                    <a:outerShdw blurRad="38100" dist="38100" dir="2700000" algn="tl">
                      <a:srgbClr val="000000">
                        <a:alpha val="43137"/>
                      </a:srgbClr>
                    </a:outerShdw>
                  </a:effectLst>
                </a:rPr>
                <a:t>issue()</a:t>
              </a:r>
            </a:p>
          </p:txBody>
        </p:sp>
        <p:sp>
          <p:nvSpPr>
            <p:cNvPr id="115" name="Rectangle 114"/>
            <p:cNvSpPr/>
            <p:nvPr/>
          </p:nvSpPr>
          <p:spPr>
            <a:xfrm>
              <a:off x="4648200" y="3276600"/>
              <a:ext cx="1371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2000" dirty="0" err="1">
                  <a:solidFill>
                    <a:srgbClr val="0070C0"/>
                  </a:solidFill>
                  <a:effectLst>
                    <a:outerShdw blurRad="38100" dist="38100" dir="2700000" algn="tl">
                      <a:srgbClr val="000000">
                        <a:alpha val="43137"/>
                      </a:srgbClr>
                    </a:outerShdw>
                  </a:effectLst>
                </a:rPr>
                <a:t>read_operand</a:t>
              </a:r>
              <a:r>
                <a:rPr lang="en-CA" sz="2000" dirty="0">
                  <a:solidFill>
                    <a:srgbClr val="0070C0"/>
                  </a:solidFill>
                  <a:effectLst>
                    <a:outerShdw blurRad="38100" dist="38100" dir="2700000" algn="tl">
                      <a:srgbClr val="000000">
                        <a:alpha val="43137"/>
                      </a:srgbClr>
                    </a:outerShdw>
                  </a:effectLst>
                </a:rPr>
                <a:t>()</a:t>
              </a:r>
            </a:p>
          </p:txBody>
        </p:sp>
        <p:sp>
          <p:nvSpPr>
            <p:cNvPr id="116" name="Rectangle 115"/>
            <p:cNvSpPr/>
            <p:nvPr/>
          </p:nvSpPr>
          <p:spPr>
            <a:xfrm>
              <a:off x="6324600" y="3276600"/>
              <a:ext cx="1371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2000" dirty="0">
                  <a:solidFill>
                    <a:srgbClr val="0070C0"/>
                  </a:solidFill>
                  <a:effectLst>
                    <a:outerShdw blurRad="38100" dist="38100" dir="2700000" algn="tl">
                      <a:srgbClr val="000000">
                        <a:alpha val="43137"/>
                      </a:srgbClr>
                    </a:outerShdw>
                  </a:effectLst>
                </a:rPr>
                <a:t>execute()</a:t>
              </a:r>
            </a:p>
          </p:txBody>
        </p:sp>
        <p:sp>
          <p:nvSpPr>
            <p:cNvPr id="117" name="Rectangle 116"/>
            <p:cNvSpPr/>
            <p:nvPr/>
          </p:nvSpPr>
          <p:spPr>
            <a:xfrm>
              <a:off x="7696200" y="3276600"/>
              <a:ext cx="1371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2000" dirty="0" err="1">
                  <a:solidFill>
                    <a:srgbClr val="0070C0"/>
                  </a:solidFill>
                  <a:effectLst>
                    <a:outerShdw blurRad="38100" dist="38100" dir="2700000" algn="tl">
                      <a:srgbClr val="000000">
                        <a:alpha val="43137"/>
                      </a:srgbClr>
                    </a:outerShdw>
                  </a:effectLst>
                </a:rPr>
                <a:t>writeback</a:t>
              </a:r>
              <a:r>
                <a:rPr lang="en-CA" sz="2000" dirty="0">
                  <a:solidFill>
                    <a:srgbClr val="0070C0"/>
                  </a:solidFill>
                  <a:effectLst>
                    <a:outerShdw blurRad="38100" dist="38100" dir="2700000" algn="tl">
                      <a:srgbClr val="000000">
                        <a:alpha val="43137"/>
                      </a:srgbClr>
                    </a:outerShdw>
                  </a:effectLst>
                </a:rPr>
                <a:t>()</a:t>
              </a:r>
            </a:p>
          </p:txBody>
        </p:sp>
        <p:cxnSp>
          <p:nvCxnSpPr>
            <p:cNvPr id="118" name="Straight Connector 117"/>
            <p:cNvCxnSpPr/>
            <p:nvPr/>
          </p:nvCxnSpPr>
          <p:spPr>
            <a:xfrm>
              <a:off x="4267200" y="3581400"/>
              <a:ext cx="914400" cy="3810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267200" y="3276600"/>
              <a:ext cx="0" cy="3048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128" name="Right Arrow 127"/>
          <p:cNvSpPr/>
          <p:nvPr/>
        </p:nvSpPr>
        <p:spPr>
          <a:xfrm flipH="1">
            <a:off x="762000" y="4953000"/>
            <a:ext cx="7315200" cy="762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Call Order (Order of Stall Propagation)</a:t>
            </a:r>
          </a:p>
        </p:txBody>
      </p:sp>
    </p:spTree>
    <p:extLst>
      <p:ext uri="{BB962C8B-B14F-4D97-AF65-F5344CB8AC3E}">
        <p14:creationId xmlns:p14="http://schemas.microsoft.com/office/powerpoint/2010/main" val="25096031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Pipeline Connection</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grpSp>
        <p:nvGrpSpPr>
          <p:cNvPr id="8" name="Group 5"/>
          <p:cNvGrpSpPr>
            <a:grpSpLocks/>
          </p:cNvGrpSpPr>
          <p:nvPr/>
        </p:nvGrpSpPr>
        <p:grpSpPr bwMode="auto">
          <a:xfrm>
            <a:off x="533400" y="3505200"/>
            <a:ext cx="7867650" cy="1690687"/>
            <a:chOff x="354" y="2471"/>
            <a:chExt cx="4956" cy="1065"/>
          </a:xfrm>
        </p:grpSpPr>
        <p:sp>
          <p:nvSpPr>
            <p:cNvPr id="22" name="Rectangle 6"/>
            <p:cNvSpPr>
              <a:spLocks noChangeArrowheads="1"/>
            </p:cNvSpPr>
            <p:nvPr/>
          </p:nvSpPr>
          <p:spPr bwMode="auto">
            <a:xfrm>
              <a:off x="4573" y="2671"/>
              <a:ext cx="590" cy="222"/>
            </a:xfrm>
            <a:prstGeom prst="rect">
              <a:avLst/>
            </a:prstGeom>
            <a:solidFill>
              <a:srgbClr val="FFFF66"/>
            </a:solidFill>
            <a:ln w="9525">
              <a:noFill/>
              <a:miter lim="800000"/>
              <a:headEnd/>
              <a:tailEnd/>
            </a:ln>
          </p:spPr>
          <p:txBody>
            <a:bodyPr/>
            <a:lstStyle/>
            <a:p>
              <a:endParaRPr lang="en-CA"/>
            </a:p>
          </p:txBody>
        </p:sp>
        <p:sp>
          <p:nvSpPr>
            <p:cNvPr id="23" name="Rectangle 7"/>
            <p:cNvSpPr>
              <a:spLocks noChangeArrowheads="1"/>
            </p:cNvSpPr>
            <p:nvPr/>
          </p:nvSpPr>
          <p:spPr bwMode="auto">
            <a:xfrm>
              <a:off x="4573" y="2671"/>
              <a:ext cx="590" cy="222"/>
            </a:xfrm>
            <a:prstGeom prst="rect">
              <a:avLst/>
            </a:prstGeom>
            <a:noFill/>
            <a:ln w="19050" cap="rnd">
              <a:solidFill>
                <a:srgbClr val="000000"/>
              </a:solidFill>
              <a:round/>
              <a:headEnd/>
              <a:tailEnd/>
            </a:ln>
          </p:spPr>
          <p:txBody>
            <a:bodyPr/>
            <a:lstStyle/>
            <a:p>
              <a:endParaRPr lang="en-CA"/>
            </a:p>
          </p:txBody>
        </p:sp>
        <p:sp>
          <p:nvSpPr>
            <p:cNvPr id="24" name="Rectangle 8"/>
            <p:cNvSpPr>
              <a:spLocks noChangeArrowheads="1"/>
            </p:cNvSpPr>
            <p:nvPr/>
          </p:nvSpPr>
          <p:spPr bwMode="auto">
            <a:xfrm>
              <a:off x="4736" y="2697"/>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25" name="Rectangle 9"/>
            <p:cNvSpPr>
              <a:spLocks noChangeArrowheads="1"/>
            </p:cNvSpPr>
            <p:nvPr/>
          </p:nvSpPr>
          <p:spPr bwMode="auto">
            <a:xfrm>
              <a:off x="4543" y="2701"/>
              <a:ext cx="590" cy="221"/>
            </a:xfrm>
            <a:prstGeom prst="rect">
              <a:avLst/>
            </a:prstGeom>
            <a:solidFill>
              <a:srgbClr val="FFFF66"/>
            </a:solidFill>
            <a:ln w="9525">
              <a:noFill/>
              <a:miter lim="800000"/>
              <a:headEnd/>
              <a:tailEnd/>
            </a:ln>
          </p:spPr>
          <p:txBody>
            <a:bodyPr/>
            <a:lstStyle/>
            <a:p>
              <a:endParaRPr lang="en-CA"/>
            </a:p>
          </p:txBody>
        </p:sp>
        <p:sp>
          <p:nvSpPr>
            <p:cNvPr id="26" name="Rectangle 10"/>
            <p:cNvSpPr>
              <a:spLocks noChangeArrowheads="1"/>
            </p:cNvSpPr>
            <p:nvPr/>
          </p:nvSpPr>
          <p:spPr bwMode="auto">
            <a:xfrm>
              <a:off x="4543" y="2701"/>
              <a:ext cx="590" cy="221"/>
            </a:xfrm>
            <a:prstGeom prst="rect">
              <a:avLst/>
            </a:prstGeom>
            <a:noFill/>
            <a:ln w="19050" cap="rnd">
              <a:solidFill>
                <a:srgbClr val="000000"/>
              </a:solidFill>
              <a:round/>
              <a:headEnd/>
              <a:tailEnd/>
            </a:ln>
          </p:spPr>
          <p:txBody>
            <a:bodyPr/>
            <a:lstStyle/>
            <a:p>
              <a:endParaRPr lang="en-CA"/>
            </a:p>
          </p:txBody>
        </p:sp>
        <p:sp>
          <p:nvSpPr>
            <p:cNvPr id="27" name="Rectangle 11"/>
            <p:cNvSpPr>
              <a:spLocks noChangeArrowheads="1"/>
            </p:cNvSpPr>
            <p:nvPr/>
          </p:nvSpPr>
          <p:spPr bwMode="auto">
            <a:xfrm>
              <a:off x="4713" y="2728"/>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28" name="Rectangle 12"/>
            <p:cNvSpPr>
              <a:spLocks noChangeArrowheads="1"/>
            </p:cNvSpPr>
            <p:nvPr/>
          </p:nvSpPr>
          <p:spPr bwMode="auto">
            <a:xfrm>
              <a:off x="4514" y="2730"/>
              <a:ext cx="590" cy="222"/>
            </a:xfrm>
            <a:prstGeom prst="rect">
              <a:avLst/>
            </a:prstGeom>
            <a:solidFill>
              <a:srgbClr val="FFFF66"/>
            </a:solidFill>
            <a:ln w="9525">
              <a:noFill/>
              <a:miter lim="800000"/>
              <a:headEnd/>
              <a:tailEnd/>
            </a:ln>
          </p:spPr>
          <p:txBody>
            <a:bodyPr/>
            <a:lstStyle/>
            <a:p>
              <a:endParaRPr lang="en-CA"/>
            </a:p>
          </p:txBody>
        </p:sp>
        <p:sp>
          <p:nvSpPr>
            <p:cNvPr id="29" name="Rectangle 13"/>
            <p:cNvSpPr>
              <a:spLocks noChangeArrowheads="1"/>
            </p:cNvSpPr>
            <p:nvPr/>
          </p:nvSpPr>
          <p:spPr bwMode="auto">
            <a:xfrm>
              <a:off x="4514" y="2730"/>
              <a:ext cx="590" cy="222"/>
            </a:xfrm>
            <a:prstGeom prst="rect">
              <a:avLst/>
            </a:prstGeom>
            <a:noFill/>
            <a:ln w="19050" cap="rnd">
              <a:solidFill>
                <a:srgbClr val="000000"/>
              </a:solidFill>
              <a:round/>
              <a:headEnd/>
              <a:tailEnd/>
            </a:ln>
          </p:spPr>
          <p:txBody>
            <a:bodyPr/>
            <a:lstStyle/>
            <a:p>
              <a:endParaRPr lang="en-CA"/>
            </a:p>
          </p:txBody>
        </p:sp>
        <p:sp>
          <p:nvSpPr>
            <p:cNvPr id="30" name="Rectangle 14"/>
            <p:cNvSpPr>
              <a:spLocks noChangeArrowheads="1"/>
            </p:cNvSpPr>
            <p:nvPr/>
          </p:nvSpPr>
          <p:spPr bwMode="auto">
            <a:xfrm>
              <a:off x="4683" y="2758"/>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31" name="Oval 15"/>
            <p:cNvSpPr>
              <a:spLocks noChangeArrowheads="1"/>
            </p:cNvSpPr>
            <p:nvPr/>
          </p:nvSpPr>
          <p:spPr bwMode="auto">
            <a:xfrm>
              <a:off x="5177" y="2767"/>
              <a:ext cx="15" cy="15"/>
            </a:xfrm>
            <a:prstGeom prst="ellipse">
              <a:avLst/>
            </a:prstGeom>
            <a:solidFill>
              <a:srgbClr val="FFFF66"/>
            </a:solidFill>
            <a:ln w="0">
              <a:solidFill>
                <a:srgbClr val="000000"/>
              </a:solidFill>
              <a:round/>
              <a:headEnd/>
              <a:tailEnd/>
            </a:ln>
          </p:spPr>
          <p:txBody>
            <a:bodyPr/>
            <a:lstStyle/>
            <a:p>
              <a:endParaRPr lang="en-CA"/>
            </a:p>
          </p:txBody>
        </p:sp>
        <p:sp>
          <p:nvSpPr>
            <p:cNvPr id="32" name="Oval 16"/>
            <p:cNvSpPr>
              <a:spLocks noChangeArrowheads="1"/>
            </p:cNvSpPr>
            <p:nvPr/>
          </p:nvSpPr>
          <p:spPr bwMode="auto">
            <a:xfrm>
              <a:off x="5177" y="2767"/>
              <a:ext cx="15" cy="15"/>
            </a:xfrm>
            <a:prstGeom prst="ellipse">
              <a:avLst/>
            </a:prstGeom>
            <a:noFill/>
            <a:ln w="3175">
              <a:solidFill>
                <a:srgbClr val="000000"/>
              </a:solidFill>
              <a:miter lim="800000"/>
              <a:headEnd/>
              <a:tailEnd/>
            </a:ln>
          </p:spPr>
          <p:txBody>
            <a:bodyPr/>
            <a:lstStyle/>
            <a:p>
              <a:endParaRPr lang="en-CA"/>
            </a:p>
          </p:txBody>
        </p:sp>
        <p:sp>
          <p:nvSpPr>
            <p:cNvPr id="33" name="Oval 17"/>
            <p:cNvSpPr>
              <a:spLocks noChangeArrowheads="1"/>
            </p:cNvSpPr>
            <p:nvPr/>
          </p:nvSpPr>
          <p:spPr bwMode="auto">
            <a:xfrm>
              <a:off x="5200" y="2745"/>
              <a:ext cx="14" cy="15"/>
            </a:xfrm>
            <a:prstGeom prst="ellipse">
              <a:avLst/>
            </a:prstGeom>
            <a:solidFill>
              <a:srgbClr val="FFFF66"/>
            </a:solidFill>
            <a:ln w="0">
              <a:solidFill>
                <a:srgbClr val="000000"/>
              </a:solidFill>
              <a:round/>
              <a:headEnd/>
              <a:tailEnd/>
            </a:ln>
          </p:spPr>
          <p:txBody>
            <a:bodyPr/>
            <a:lstStyle/>
            <a:p>
              <a:endParaRPr lang="en-CA"/>
            </a:p>
          </p:txBody>
        </p:sp>
        <p:sp>
          <p:nvSpPr>
            <p:cNvPr id="34" name="Oval 18"/>
            <p:cNvSpPr>
              <a:spLocks noChangeArrowheads="1"/>
            </p:cNvSpPr>
            <p:nvPr/>
          </p:nvSpPr>
          <p:spPr bwMode="auto">
            <a:xfrm>
              <a:off x="5200" y="2745"/>
              <a:ext cx="14" cy="15"/>
            </a:xfrm>
            <a:prstGeom prst="ellipse">
              <a:avLst/>
            </a:prstGeom>
            <a:noFill/>
            <a:ln w="3175">
              <a:solidFill>
                <a:srgbClr val="000000"/>
              </a:solidFill>
              <a:miter lim="800000"/>
              <a:headEnd/>
              <a:tailEnd/>
            </a:ln>
          </p:spPr>
          <p:txBody>
            <a:bodyPr/>
            <a:lstStyle/>
            <a:p>
              <a:endParaRPr lang="en-CA"/>
            </a:p>
          </p:txBody>
        </p:sp>
        <p:sp>
          <p:nvSpPr>
            <p:cNvPr id="35" name="Oval 19"/>
            <p:cNvSpPr>
              <a:spLocks noChangeArrowheads="1"/>
            </p:cNvSpPr>
            <p:nvPr/>
          </p:nvSpPr>
          <p:spPr bwMode="auto">
            <a:xfrm>
              <a:off x="5222" y="2723"/>
              <a:ext cx="14" cy="15"/>
            </a:xfrm>
            <a:prstGeom prst="ellipse">
              <a:avLst/>
            </a:prstGeom>
            <a:solidFill>
              <a:srgbClr val="FFFF66"/>
            </a:solidFill>
            <a:ln w="0">
              <a:solidFill>
                <a:srgbClr val="000000"/>
              </a:solidFill>
              <a:round/>
              <a:headEnd/>
              <a:tailEnd/>
            </a:ln>
          </p:spPr>
          <p:txBody>
            <a:bodyPr/>
            <a:lstStyle/>
            <a:p>
              <a:endParaRPr lang="en-CA"/>
            </a:p>
          </p:txBody>
        </p:sp>
        <p:sp>
          <p:nvSpPr>
            <p:cNvPr id="36" name="Oval 20"/>
            <p:cNvSpPr>
              <a:spLocks noChangeArrowheads="1"/>
            </p:cNvSpPr>
            <p:nvPr/>
          </p:nvSpPr>
          <p:spPr bwMode="auto">
            <a:xfrm>
              <a:off x="5222" y="2723"/>
              <a:ext cx="14" cy="15"/>
            </a:xfrm>
            <a:prstGeom prst="ellipse">
              <a:avLst/>
            </a:prstGeom>
            <a:noFill/>
            <a:ln w="3175">
              <a:solidFill>
                <a:srgbClr val="000000"/>
              </a:solidFill>
              <a:miter lim="800000"/>
              <a:headEnd/>
              <a:tailEnd/>
            </a:ln>
          </p:spPr>
          <p:txBody>
            <a:bodyPr/>
            <a:lstStyle/>
            <a:p>
              <a:endParaRPr lang="en-CA"/>
            </a:p>
          </p:txBody>
        </p:sp>
        <p:sp>
          <p:nvSpPr>
            <p:cNvPr id="37" name="Line 21"/>
            <p:cNvSpPr>
              <a:spLocks noChangeShapeType="1"/>
            </p:cNvSpPr>
            <p:nvPr/>
          </p:nvSpPr>
          <p:spPr bwMode="auto">
            <a:xfrm>
              <a:off x="944" y="3092"/>
              <a:ext cx="74" cy="0"/>
            </a:xfrm>
            <a:prstGeom prst="line">
              <a:avLst/>
            </a:prstGeom>
            <a:noFill/>
            <a:ln w="36513">
              <a:solidFill>
                <a:srgbClr val="000000"/>
              </a:solidFill>
              <a:miter lim="800000"/>
              <a:headEnd/>
              <a:tailEnd/>
            </a:ln>
          </p:spPr>
          <p:txBody>
            <a:bodyPr/>
            <a:lstStyle/>
            <a:p>
              <a:endParaRPr lang="en-CA"/>
            </a:p>
          </p:txBody>
        </p:sp>
        <p:sp>
          <p:nvSpPr>
            <p:cNvPr id="38" name="Freeform 22"/>
            <p:cNvSpPr>
              <a:spLocks/>
            </p:cNvSpPr>
            <p:nvPr/>
          </p:nvSpPr>
          <p:spPr bwMode="auto">
            <a:xfrm>
              <a:off x="994" y="3043"/>
              <a:ext cx="97" cy="98"/>
            </a:xfrm>
            <a:custGeom>
              <a:avLst/>
              <a:gdLst/>
              <a:ahLst/>
              <a:cxnLst>
                <a:cxn ang="0">
                  <a:pos x="206" y="103"/>
                </a:cxn>
                <a:cxn ang="0">
                  <a:pos x="0" y="207"/>
                </a:cxn>
                <a:cxn ang="0">
                  <a:pos x="0" y="0"/>
                </a:cxn>
                <a:cxn ang="0">
                  <a:pos x="0" y="0"/>
                </a:cxn>
                <a:cxn ang="0">
                  <a:pos x="206" y="103"/>
                </a:cxn>
              </a:cxnLst>
              <a:rect l="0" t="0" r="r" b="b"/>
              <a:pathLst>
                <a:path w="206" h="207">
                  <a:moveTo>
                    <a:pt x="206" y="103"/>
                  </a:moveTo>
                  <a:lnTo>
                    <a:pt x="0" y="207"/>
                  </a:lnTo>
                  <a:cubicBezTo>
                    <a:pt x="33" y="142"/>
                    <a:pt x="33"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39" name="Line 23"/>
            <p:cNvSpPr>
              <a:spLocks noChangeShapeType="1"/>
            </p:cNvSpPr>
            <p:nvPr/>
          </p:nvSpPr>
          <p:spPr bwMode="auto">
            <a:xfrm>
              <a:off x="1682" y="3173"/>
              <a:ext cx="150" cy="41"/>
            </a:xfrm>
            <a:prstGeom prst="line">
              <a:avLst/>
            </a:prstGeom>
            <a:noFill/>
            <a:ln w="36513">
              <a:solidFill>
                <a:srgbClr val="000000"/>
              </a:solidFill>
              <a:miter lim="800000"/>
              <a:headEnd/>
              <a:tailEnd/>
            </a:ln>
          </p:spPr>
          <p:txBody>
            <a:bodyPr/>
            <a:lstStyle/>
            <a:p>
              <a:endParaRPr lang="en-CA"/>
            </a:p>
          </p:txBody>
        </p:sp>
        <p:sp>
          <p:nvSpPr>
            <p:cNvPr id="40" name="Freeform 24"/>
            <p:cNvSpPr>
              <a:spLocks/>
            </p:cNvSpPr>
            <p:nvPr/>
          </p:nvSpPr>
          <p:spPr bwMode="auto">
            <a:xfrm>
              <a:off x="1796" y="3160"/>
              <a:ext cx="107" cy="94"/>
            </a:xfrm>
            <a:custGeom>
              <a:avLst/>
              <a:gdLst/>
              <a:ahLst/>
              <a:cxnLst>
                <a:cxn ang="0">
                  <a:pos x="227" y="154"/>
                </a:cxn>
                <a:cxn ang="0">
                  <a:pos x="0" y="199"/>
                </a:cxn>
                <a:cxn ang="0">
                  <a:pos x="55" y="0"/>
                </a:cxn>
                <a:cxn ang="0">
                  <a:pos x="55" y="0"/>
                </a:cxn>
                <a:cxn ang="0">
                  <a:pos x="227" y="154"/>
                </a:cxn>
              </a:cxnLst>
              <a:rect l="0" t="0" r="r" b="b"/>
              <a:pathLst>
                <a:path w="227" h="199">
                  <a:moveTo>
                    <a:pt x="227" y="154"/>
                  </a:moveTo>
                  <a:lnTo>
                    <a:pt x="0" y="199"/>
                  </a:lnTo>
                  <a:cubicBezTo>
                    <a:pt x="49" y="145"/>
                    <a:pt x="69" y="71"/>
                    <a:pt x="55" y="0"/>
                  </a:cubicBezTo>
                  <a:lnTo>
                    <a:pt x="55" y="0"/>
                  </a:lnTo>
                  <a:lnTo>
                    <a:pt x="227" y="154"/>
                  </a:lnTo>
                  <a:close/>
                </a:path>
              </a:pathLst>
            </a:custGeom>
            <a:solidFill>
              <a:srgbClr val="000000"/>
            </a:solidFill>
            <a:ln w="0">
              <a:solidFill>
                <a:srgbClr val="000000"/>
              </a:solidFill>
              <a:prstDash val="solid"/>
              <a:round/>
              <a:headEnd/>
              <a:tailEnd/>
            </a:ln>
          </p:spPr>
          <p:txBody>
            <a:bodyPr/>
            <a:lstStyle/>
            <a:p>
              <a:endParaRPr lang="en-CA"/>
            </a:p>
          </p:txBody>
        </p:sp>
        <p:sp>
          <p:nvSpPr>
            <p:cNvPr id="41" name="Line 25"/>
            <p:cNvSpPr>
              <a:spLocks noChangeShapeType="1"/>
            </p:cNvSpPr>
            <p:nvPr/>
          </p:nvSpPr>
          <p:spPr bwMode="auto">
            <a:xfrm flipV="1">
              <a:off x="1682" y="2970"/>
              <a:ext cx="150" cy="42"/>
            </a:xfrm>
            <a:prstGeom prst="line">
              <a:avLst/>
            </a:prstGeom>
            <a:noFill/>
            <a:ln w="36513">
              <a:solidFill>
                <a:srgbClr val="000000"/>
              </a:solidFill>
              <a:miter lim="800000"/>
              <a:headEnd/>
              <a:tailEnd/>
            </a:ln>
          </p:spPr>
          <p:txBody>
            <a:bodyPr/>
            <a:lstStyle/>
            <a:p>
              <a:endParaRPr lang="en-CA"/>
            </a:p>
          </p:txBody>
        </p:sp>
        <p:sp>
          <p:nvSpPr>
            <p:cNvPr id="42" name="Freeform 26"/>
            <p:cNvSpPr>
              <a:spLocks/>
            </p:cNvSpPr>
            <p:nvPr/>
          </p:nvSpPr>
          <p:spPr bwMode="auto">
            <a:xfrm>
              <a:off x="1796" y="2930"/>
              <a:ext cx="107" cy="94"/>
            </a:xfrm>
            <a:custGeom>
              <a:avLst/>
              <a:gdLst/>
              <a:ahLst/>
              <a:cxnLst>
                <a:cxn ang="0">
                  <a:pos x="227" y="45"/>
                </a:cxn>
                <a:cxn ang="0">
                  <a:pos x="55" y="199"/>
                </a:cxn>
                <a:cxn ang="0">
                  <a:pos x="0" y="0"/>
                </a:cxn>
                <a:cxn ang="0">
                  <a:pos x="0" y="0"/>
                </a:cxn>
                <a:cxn ang="0">
                  <a:pos x="227" y="45"/>
                </a:cxn>
              </a:cxnLst>
              <a:rect l="0" t="0" r="r" b="b"/>
              <a:pathLst>
                <a:path w="227" h="199">
                  <a:moveTo>
                    <a:pt x="227" y="45"/>
                  </a:moveTo>
                  <a:lnTo>
                    <a:pt x="55" y="199"/>
                  </a:lnTo>
                  <a:cubicBezTo>
                    <a:pt x="69" y="128"/>
                    <a:pt x="49" y="54"/>
                    <a:pt x="0" y="0"/>
                  </a:cubicBezTo>
                  <a:lnTo>
                    <a:pt x="0" y="0"/>
                  </a:lnTo>
                  <a:lnTo>
                    <a:pt x="227" y="45"/>
                  </a:lnTo>
                  <a:close/>
                </a:path>
              </a:pathLst>
            </a:custGeom>
            <a:solidFill>
              <a:srgbClr val="000000"/>
            </a:solidFill>
            <a:ln w="0">
              <a:solidFill>
                <a:srgbClr val="000000"/>
              </a:solidFill>
              <a:prstDash val="solid"/>
              <a:round/>
              <a:headEnd/>
              <a:tailEnd/>
            </a:ln>
          </p:spPr>
          <p:txBody>
            <a:bodyPr/>
            <a:lstStyle/>
            <a:p>
              <a:endParaRPr lang="en-CA"/>
            </a:p>
          </p:txBody>
        </p:sp>
        <p:sp>
          <p:nvSpPr>
            <p:cNvPr id="43" name="Line 27"/>
            <p:cNvSpPr>
              <a:spLocks noChangeShapeType="1"/>
            </p:cNvSpPr>
            <p:nvPr/>
          </p:nvSpPr>
          <p:spPr bwMode="auto">
            <a:xfrm flipV="1">
              <a:off x="2198" y="3055"/>
              <a:ext cx="0" cy="74"/>
            </a:xfrm>
            <a:prstGeom prst="line">
              <a:avLst/>
            </a:prstGeom>
            <a:noFill/>
            <a:ln w="36513">
              <a:solidFill>
                <a:srgbClr val="000000"/>
              </a:solidFill>
              <a:miter lim="800000"/>
              <a:headEnd/>
              <a:tailEnd/>
            </a:ln>
          </p:spPr>
          <p:txBody>
            <a:bodyPr/>
            <a:lstStyle/>
            <a:p>
              <a:endParaRPr lang="en-CA"/>
            </a:p>
          </p:txBody>
        </p:sp>
        <p:sp>
          <p:nvSpPr>
            <p:cNvPr id="44" name="Freeform 28"/>
            <p:cNvSpPr>
              <a:spLocks/>
            </p:cNvSpPr>
            <p:nvPr/>
          </p:nvSpPr>
          <p:spPr bwMode="auto">
            <a:xfrm>
              <a:off x="2149" y="3105"/>
              <a:ext cx="98" cy="98"/>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45" name="Freeform 29"/>
            <p:cNvSpPr>
              <a:spLocks/>
            </p:cNvSpPr>
            <p:nvPr/>
          </p:nvSpPr>
          <p:spPr bwMode="auto">
            <a:xfrm>
              <a:off x="2149" y="2981"/>
              <a:ext cx="98" cy="98"/>
            </a:xfrm>
            <a:custGeom>
              <a:avLst/>
              <a:gdLst/>
              <a:ahLst/>
              <a:cxnLst>
                <a:cxn ang="0">
                  <a:pos x="103" y="0"/>
                </a:cxn>
                <a:cxn ang="0">
                  <a:pos x="206" y="206"/>
                </a:cxn>
                <a:cxn ang="0">
                  <a:pos x="0" y="206"/>
                </a:cxn>
                <a:cxn ang="0">
                  <a:pos x="103" y="0"/>
                </a:cxn>
              </a:cxnLst>
              <a:rect l="0" t="0" r="r" b="b"/>
              <a:pathLst>
                <a:path w="206" h="206">
                  <a:moveTo>
                    <a:pt x="103" y="0"/>
                  </a:moveTo>
                  <a:lnTo>
                    <a:pt x="206" y="206"/>
                  </a:lnTo>
                  <a:cubicBezTo>
                    <a:pt x="141" y="174"/>
                    <a:pt x="65" y="174"/>
                    <a:pt x="0" y="206"/>
                  </a:cubicBezTo>
                  <a:lnTo>
                    <a:pt x="103" y="0"/>
                  </a:lnTo>
                  <a:close/>
                </a:path>
              </a:pathLst>
            </a:custGeom>
            <a:solidFill>
              <a:srgbClr val="000000"/>
            </a:solidFill>
            <a:ln w="0">
              <a:solidFill>
                <a:srgbClr val="000000"/>
              </a:solidFill>
              <a:prstDash val="solid"/>
              <a:round/>
              <a:headEnd/>
              <a:tailEnd/>
            </a:ln>
          </p:spPr>
          <p:txBody>
            <a:bodyPr/>
            <a:lstStyle/>
            <a:p>
              <a:endParaRPr lang="en-CA"/>
            </a:p>
          </p:txBody>
        </p:sp>
        <p:sp>
          <p:nvSpPr>
            <p:cNvPr id="46" name="Line 30"/>
            <p:cNvSpPr>
              <a:spLocks noChangeShapeType="1"/>
            </p:cNvSpPr>
            <p:nvPr/>
          </p:nvSpPr>
          <p:spPr bwMode="auto">
            <a:xfrm flipV="1">
              <a:off x="2493" y="3192"/>
              <a:ext cx="150" cy="41"/>
            </a:xfrm>
            <a:prstGeom prst="line">
              <a:avLst/>
            </a:prstGeom>
            <a:noFill/>
            <a:ln w="36513">
              <a:solidFill>
                <a:srgbClr val="000000"/>
              </a:solidFill>
              <a:miter lim="800000"/>
              <a:headEnd/>
              <a:tailEnd/>
            </a:ln>
          </p:spPr>
          <p:txBody>
            <a:bodyPr/>
            <a:lstStyle/>
            <a:p>
              <a:endParaRPr lang="en-CA"/>
            </a:p>
          </p:txBody>
        </p:sp>
        <p:sp>
          <p:nvSpPr>
            <p:cNvPr id="47" name="Freeform 31"/>
            <p:cNvSpPr>
              <a:spLocks/>
            </p:cNvSpPr>
            <p:nvPr/>
          </p:nvSpPr>
          <p:spPr bwMode="auto">
            <a:xfrm>
              <a:off x="2608" y="3151"/>
              <a:ext cx="106" cy="94"/>
            </a:xfrm>
            <a:custGeom>
              <a:avLst/>
              <a:gdLst/>
              <a:ahLst/>
              <a:cxnLst>
                <a:cxn ang="0">
                  <a:pos x="226" y="45"/>
                </a:cxn>
                <a:cxn ang="0">
                  <a:pos x="54" y="199"/>
                </a:cxn>
                <a:cxn ang="0">
                  <a:pos x="0" y="0"/>
                </a:cxn>
                <a:cxn ang="0">
                  <a:pos x="0" y="0"/>
                </a:cxn>
                <a:cxn ang="0">
                  <a:pos x="226" y="45"/>
                </a:cxn>
              </a:cxnLst>
              <a:rect l="0" t="0" r="r" b="b"/>
              <a:pathLst>
                <a:path w="226" h="199">
                  <a:moveTo>
                    <a:pt x="226" y="45"/>
                  </a:moveTo>
                  <a:lnTo>
                    <a:pt x="54" y="199"/>
                  </a:lnTo>
                  <a:cubicBezTo>
                    <a:pt x="68" y="128"/>
                    <a:pt x="48" y="54"/>
                    <a:pt x="0" y="0"/>
                  </a:cubicBezTo>
                  <a:lnTo>
                    <a:pt x="0" y="0"/>
                  </a:lnTo>
                  <a:lnTo>
                    <a:pt x="226" y="45"/>
                  </a:lnTo>
                  <a:close/>
                </a:path>
              </a:pathLst>
            </a:custGeom>
            <a:solidFill>
              <a:srgbClr val="000000"/>
            </a:solidFill>
            <a:ln w="0">
              <a:solidFill>
                <a:srgbClr val="000000"/>
              </a:solidFill>
              <a:prstDash val="solid"/>
              <a:round/>
              <a:headEnd/>
              <a:tailEnd/>
            </a:ln>
          </p:spPr>
          <p:txBody>
            <a:bodyPr/>
            <a:lstStyle/>
            <a:p>
              <a:endParaRPr lang="en-CA"/>
            </a:p>
          </p:txBody>
        </p:sp>
        <p:sp>
          <p:nvSpPr>
            <p:cNvPr id="48" name="Line 32"/>
            <p:cNvSpPr>
              <a:spLocks noChangeShapeType="1"/>
            </p:cNvSpPr>
            <p:nvPr/>
          </p:nvSpPr>
          <p:spPr bwMode="auto">
            <a:xfrm>
              <a:off x="2493" y="2951"/>
              <a:ext cx="150" cy="41"/>
            </a:xfrm>
            <a:prstGeom prst="line">
              <a:avLst/>
            </a:prstGeom>
            <a:noFill/>
            <a:ln w="36513">
              <a:solidFill>
                <a:srgbClr val="000000"/>
              </a:solidFill>
              <a:miter lim="800000"/>
              <a:headEnd/>
              <a:tailEnd/>
            </a:ln>
          </p:spPr>
          <p:txBody>
            <a:bodyPr/>
            <a:lstStyle/>
            <a:p>
              <a:endParaRPr lang="en-CA"/>
            </a:p>
          </p:txBody>
        </p:sp>
        <p:sp>
          <p:nvSpPr>
            <p:cNvPr id="49" name="Freeform 33"/>
            <p:cNvSpPr>
              <a:spLocks/>
            </p:cNvSpPr>
            <p:nvPr/>
          </p:nvSpPr>
          <p:spPr bwMode="auto">
            <a:xfrm>
              <a:off x="2608" y="2939"/>
              <a:ext cx="106" cy="94"/>
            </a:xfrm>
            <a:custGeom>
              <a:avLst/>
              <a:gdLst/>
              <a:ahLst/>
              <a:cxnLst>
                <a:cxn ang="0">
                  <a:pos x="226" y="154"/>
                </a:cxn>
                <a:cxn ang="0">
                  <a:pos x="0" y="199"/>
                </a:cxn>
                <a:cxn ang="0">
                  <a:pos x="54" y="0"/>
                </a:cxn>
                <a:cxn ang="0">
                  <a:pos x="226" y="154"/>
                </a:cxn>
              </a:cxnLst>
              <a:rect l="0" t="0" r="r" b="b"/>
              <a:pathLst>
                <a:path w="226" h="199">
                  <a:moveTo>
                    <a:pt x="226" y="154"/>
                  </a:moveTo>
                  <a:lnTo>
                    <a:pt x="0" y="199"/>
                  </a:lnTo>
                  <a:cubicBezTo>
                    <a:pt x="48" y="145"/>
                    <a:pt x="68" y="71"/>
                    <a:pt x="54" y="0"/>
                  </a:cubicBezTo>
                  <a:lnTo>
                    <a:pt x="226" y="154"/>
                  </a:lnTo>
                  <a:close/>
                </a:path>
              </a:pathLst>
            </a:custGeom>
            <a:solidFill>
              <a:srgbClr val="000000"/>
            </a:solidFill>
            <a:ln w="0">
              <a:solidFill>
                <a:srgbClr val="000000"/>
              </a:solidFill>
              <a:prstDash val="solid"/>
              <a:round/>
              <a:headEnd/>
              <a:tailEnd/>
            </a:ln>
          </p:spPr>
          <p:txBody>
            <a:bodyPr/>
            <a:lstStyle/>
            <a:p>
              <a:endParaRPr lang="en-CA"/>
            </a:p>
          </p:txBody>
        </p:sp>
        <p:sp>
          <p:nvSpPr>
            <p:cNvPr id="50" name="Line 34"/>
            <p:cNvSpPr>
              <a:spLocks noChangeShapeType="1"/>
            </p:cNvSpPr>
            <p:nvPr/>
          </p:nvSpPr>
          <p:spPr bwMode="auto">
            <a:xfrm>
              <a:off x="3304" y="3099"/>
              <a:ext cx="222" cy="0"/>
            </a:xfrm>
            <a:prstGeom prst="line">
              <a:avLst/>
            </a:prstGeom>
            <a:noFill/>
            <a:ln w="36513">
              <a:solidFill>
                <a:srgbClr val="000000"/>
              </a:solidFill>
              <a:miter lim="800000"/>
              <a:headEnd/>
              <a:tailEnd/>
            </a:ln>
          </p:spPr>
          <p:txBody>
            <a:bodyPr/>
            <a:lstStyle/>
            <a:p>
              <a:endParaRPr lang="en-CA"/>
            </a:p>
          </p:txBody>
        </p:sp>
        <p:sp>
          <p:nvSpPr>
            <p:cNvPr id="51" name="Freeform 35"/>
            <p:cNvSpPr>
              <a:spLocks/>
            </p:cNvSpPr>
            <p:nvPr/>
          </p:nvSpPr>
          <p:spPr bwMode="auto">
            <a:xfrm>
              <a:off x="3502" y="3051"/>
              <a:ext cx="97" cy="97"/>
            </a:xfrm>
            <a:custGeom>
              <a:avLst/>
              <a:gdLst/>
              <a:ahLst/>
              <a:cxnLst>
                <a:cxn ang="0">
                  <a:pos x="206" y="103"/>
                </a:cxn>
                <a:cxn ang="0">
                  <a:pos x="0" y="206"/>
                </a:cxn>
                <a:cxn ang="0">
                  <a:pos x="0" y="0"/>
                </a:cxn>
                <a:cxn ang="0">
                  <a:pos x="0" y="0"/>
                </a:cxn>
                <a:cxn ang="0">
                  <a:pos x="206" y="103"/>
                </a:cxn>
              </a:cxnLst>
              <a:rect l="0" t="0" r="r" b="b"/>
              <a:pathLst>
                <a:path w="206" h="206">
                  <a:moveTo>
                    <a:pt x="206" y="103"/>
                  </a:moveTo>
                  <a:lnTo>
                    <a:pt x="0" y="206"/>
                  </a:lnTo>
                  <a:cubicBezTo>
                    <a:pt x="32" y="141"/>
                    <a:pt x="32" y="65"/>
                    <a:pt x="0" y="0"/>
                  </a:cubicBezTo>
                  <a:lnTo>
                    <a:pt x="0" y="0"/>
                  </a:lnTo>
                  <a:lnTo>
                    <a:pt x="206" y="103"/>
                  </a:lnTo>
                  <a:close/>
                </a:path>
              </a:pathLst>
            </a:custGeom>
            <a:solidFill>
              <a:srgbClr val="000000"/>
            </a:solidFill>
            <a:ln w="0">
              <a:solidFill>
                <a:srgbClr val="000000"/>
              </a:solidFill>
              <a:prstDash val="solid"/>
              <a:round/>
              <a:headEnd/>
              <a:tailEnd/>
            </a:ln>
          </p:spPr>
          <p:txBody>
            <a:bodyPr/>
            <a:lstStyle/>
            <a:p>
              <a:endParaRPr lang="en-CA"/>
            </a:p>
          </p:txBody>
        </p:sp>
        <p:sp>
          <p:nvSpPr>
            <p:cNvPr id="52" name="Line 36"/>
            <p:cNvSpPr>
              <a:spLocks noChangeShapeType="1"/>
            </p:cNvSpPr>
            <p:nvPr/>
          </p:nvSpPr>
          <p:spPr bwMode="auto">
            <a:xfrm>
              <a:off x="4302" y="3192"/>
              <a:ext cx="113" cy="27"/>
            </a:xfrm>
            <a:prstGeom prst="line">
              <a:avLst/>
            </a:prstGeom>
            <a:noFill/>
            <a:ln w="98425">
              <a:solidFill>
                <a:srgbClr val="000000"/>
              </a:solidFill>
              <a:miter lim="800000"/>
              <a:headEnd/>
              <a:tailEnd/>
            </a:ln>
          </p:spPr>
          <p:txBody>
            <a:bodyPr/>
            <a:lstStyle/>
            <a:p>
              <a:endParaRPr lang="en-CA"/>
            </a:p>
          </p:txBody>
        </p:sp>
        <p:sp>
          <p:nvSpPr>
            <p:cNvPr id="53" name="Freeform 37"/>
            <p:cNvSpPr>
              <a:spLocks/>
            </p:cNvSpPr>
            <p:nvPr/>
          </p:nvSpPr>
          <p:spPr bwMode="auto">
            <a:xfrm>
              <a:off x="4233" y="3110"/>
              <a:ext cx="107" cy="172"/>
            </a:xfrm>
            <a:custGeom>
              <a:avLst/>
              <a:gdLst/>
              <a:ahLst/>
              <a:cxnLst>
                <a:cxn ang="0">
                  <a:pos x="66" y="172"/>
                </a:cxn>
                <a:cxn ang="0">
                  <a:pos x="0" y="66"/>
                </a:cxn>
                <a:cxn ang="0">
                  <a:pos x="107" y="0"/>
                </a:cxn>
                <a:cxn ang="0">
                  <a:pos x="66" y="172"/>
                </a:cxn>
              </a:cxnLst>
              <a:rect l="0" t="0" r="r" b="b"/>
              <a:pathLst>
                <a:path w="107" h="172">
                  <a:moveTo>
                    <a:pt x="66" y="172"/>
                  </a:moveTo>
                  <a:lnTo>
                    <a:pt x="0" y="66"/>
                  </a:lnTo>
                  <a:lnTo>
                    <a:pt x="107" y="0"/>
                  </a:lnTo>
                  <a:lnTo>
                    <a:pt x="66" y="172"/>
                  </a:lnTo>
                  <a:close/>
                </a:path>
              </a:pathLst>
            </a:custGeom>
            <a:solidFill>
              <a:srgbClr val="000000"/>
            </a:solidFill>
            <a:ln w="9525">
              <a:noFill/>
              <a:round/>
              <a:headEnd/>
              <a:tailEnd/>
            </a:ln>
          </p:spPr>
          <p:txBody>
            <a:bodyPr/>
            <a:lstStyle/>
            <a:p>
              <a:endParaRPr lang="en-CA"/>
            </a:p>
          </p:txBody>
        </p:sp>
        <p:sp>
          <p:nvSpPr>
            <p:cNvPr id="54" name="Freeform 38"/>
            <p:cNvSpPr>
              <a:spLocks/>
            </p:cNvSpPr>
            <p:nvPr/>
          </p:nvSpPr>
          <p:spPr bwMode="auto">
            <a:xfrm>
              <a:off x="4377" y="3129"/>
              <a:ext cx="107" cy="172"/>
            </a:xfrm>
            <a:custGeom>
              <a:avLst/>
              <a:gdLst/>
              <a:ahLst/>
              <a:cxnLst>
                <a:cxn ang="0">
                  <a:pos x="42" y="0"/>
                </a:cxn>
                <a:cxn ang="0">
                  <a:pos x="107" y="107"/>
                </a:cxn>
                <a:cxn ang="0">
                  <a:pos x="0" y="172"/>
                </a:cxn>
                <a:cxn ang="0">
                  <a:pos x="42" y="0"/>
                </a:cxn>
              </a:cxnLst>
              <a:rect l="0" t="0" r="r" b="b"/>
              <a:pathLst>
                <a:path w="107" h="172">
                  <a:moveTo>
                    <a:pt x="42" y="0"/>
                  </a:moveTo>
                  <a:lnTo>
                    <a:pt x="107" y="107"/>
                  </a:lnTo>
                  <a:lnTo>
                    <a:pt x="0" y="172"/>
                  </a:lnTo>
                  <a:lnTo>
                    <a:pt x="42" y="0"/>
                  </a:lnTo>
                  <a:close/>
                </a:path>
              </a:pathLst>
            </a:custGeom>
            <a:solidFill>
              <a:srgbClr val="000000"/>
            </a:solidFill>
            <a:ln w="9525">
              <a:noFill/>
              <a:round/>
              <a:headEnd/>
              <a:tailEnd/>
            </a:ln>
          </p:spPr>
          <p:txBody>
            <a:bodyPr/>
            <a:lstStyle/>
            <a:p>
              <a:endParaRPr lang="en-CA"/>
            </a:p>
          </p:txBody>
        </p:sp>
        <p:sp>
          <p:nvSpPr>
            <p:cNvPr id="55" name="Line 39"/>
            <p:cNvSpPr>
              <a:spLocks noChangeShapeType="1"/>
            </p:cNvSpPr>
            <p:nvPr/>
          </p:nvSpPr>
          <p:spPr bwMode="auto">
            <a:xfrm flipV="1">
              <a:off x="4302" y="2967"/>
              <a:ext cx="114" cy="30"/>
            </a:xfrm>
            <a:prstGeom prst="line">
              <a:avLst/>
            </a:prstGeom>
            <a:noFill/>
            <a:ln w="98425">
              <a:solidFill>
                <a:srgbClr val="000000"/>
              </a:solidFill>
              <a:miter lim="800000"/>
              <a:headEnd/>
              <a:tailEnd/>
            </a:ln>
          </p:spPr>
          <p:txBody>
            <a:bodyPr/>
            <a:lstStyle/>
            <a:p>
              <a:endParaRPr lang="en-CA"/>
            </a:p>
          </p:txBody>
        </p:sp>
        <p:sp>
          <p:nvSpPr>
            <p:cNvPr id="56" name="Freeform 40"/>
            <p:cNvSpPr>
              <a:spLocks/>
            </p:cNvSpPr>
            <p:nvPr/>
          </p:nvSpPr>
          <p:spPr bwMode="auto">
            <a:xfrm>
              <a:off x="4233" y="2907"/>
              <a:ext cx="109" cy="171"/>
            </a:xfrm>
            <a:custGeom>
              <a:avLst/>
              <a:gdLst/>
              <a:ahLst/>
              <a:cxnLst>
                <a:cxn ang="0">
                  <a:pos x="109" y="171"/>
                </a:cxn>
                <a:cxn ang="0">
                  <a:pos x="0" y="108"/>
                </a:cxn>
                <a:cxn ang="0">
                  <a:pos x="64" y="0"/>
                </a:cxn>
                <a:cxn ang="0">
                  <a:pos x="109" y="171"/>
                </a:cxn>
              </a:cxnLst>
              <a:rect l="0" t="0" r="r" b="b"/>
              <a:pathLst>
                <a:path w="109" h="171">
                  <a:moveTo>
                    <a:pt x="109" y="171"/>
                  </a:moveTo>
                  <a:lnTo>
                    <a:pt x="0" y="108"/>
                  </a:lnTo>
                  <a:lnTo>
                    <a:pt x="64" y="0"/>
                  </a:lnTo>
                  <a:lnTo>
                    <a:pt x="109" y="171"/>
                  </a:lnTo>
                  <a:close/>
                </a:path>
              </a:pathLst>
            </a:custGeom>
            <a:solidFill>
              <a:srgbClr val="000000"/>
            </a:solidFill>
            <a:ln w="9525">
              <a:noFill/>
              <a:round/>
              <a:headEnd/>
              <a:tailEnd/>
            </a:ln>
          </p:spPr>
          <p:txBody>
            <a:bodyPr/>
            <a:lstStyle/>
            <a:p>
              <a:endParaRPr lang="en-CA"/>
            </a:p>
          </p:txBody>
        </p:sp>
        <p:sp>
          <p:nvSpPr>
            <p:cNvPr id="57" name="Freeform 41"/>
            <p:cNvSpPr>
              <a:spLocks/>
            </p:cNvSpPr>
            <p:nvPr/>
          </p:nvSpPr>
          <p:spPr bwMode="auto">
            <a:xfrm>
              <a:off x="4376" y="2885"/>
              <a:ext cx="108" cy="172"/>
            </a:xfrm>
            <a:custGeom>
              <a:avLst/>
              <a:gdLst/>
              <a:ahLst/>
              <a:cxnLst>
                <a:cxn ang="0">
                  <a:pos x="0" y="0"/>
                </a:cxn>
                <a:cxn ang="0">
                  <a:pos x="108" y="64"/>
                </a:cxn>
                <a:cxn ang="0">
                  <a:pos x="45" y="172"/>
                </a:cxn>
                <a:cxn ang="0">
                  <a:pos x="0" y="0"/>
                </a:cxn>
              </a:cxnLst>
              <a:rect l="0" t="0" r="r" b="b"/>
              <a:pathLst>
                <a:path w="108" h="172">
                  <a:moveTo>
                    <a:pt x="0" y="0"/>
                  </a:moveTo>
                  <a:lnTo>
                    <a:pt x="108" y="64"/>
                  </a:lnTo>
                  <a:lnTo>
                    <a:pt x="45" y="172"/>
                  </a:lnTo>
                  <a:lnTo>
                    <a:pt x="0" y="0"/>
                  </a:lnTo>
                  <a:close/>
                </a:path>
              </a:pathLst>
            </a:custGeom>
            <a:solidFill>
              <a:srgbClr val="000000"/>
            </a:solidFill>
            <a:ln w="9525">
              <a:noFill/>
              <a:round/>
              <a:headEnd/>
              <a:tailEnd/>
            </a:ln>
          </p:spPr>
          <p:txBody>
            <a:bodyPr/>
            <a:lstStyle/>
            <a:p>
              <a:endParaRPr lang="en-CA"/>
            </a:p>
          </p:txBody>
        </p:sp>
        <p:sp>
          <p:nvSpPr>
            <p:cNvPr id="58" name="Rectangle 42"/>
            <p:cNvSpPr>
              <a:spLocks noChangeArrowheads="1"/>
            </p:cNvSpPr>
            <p:nvPr/>
          </p:nvSpPr>
          <p:spPr bwMode="auto">
            <a:xfrm>
              <a:off x="354" y="2981"/>
              <a:ext cx="590" cy="222"/>
            </a:xfrm>
            <a:prstGeom prst="rect">
              <a:avLst/>
            </a:prstGeom>
            <a:solidFill>
              <a:srgbClr val="99FF99"/>
            </a:solidFill>
            <a:ln w="9525">
              <a:noFill/>
              <a:miter lim="800000"/>
              <a:headEnd/>
              <a:tailEnd/>
            </a:ln>
          </p:spPr>
          <p:txBody>
            <a:bodyPr/>
            <a:lstStyle/>
            <a:p>
              <a:endParaRPr lang="en-CA"/>
            </a:p>
          </p:txBody>
        </p:sp>
        <p:sp>
          <p:nvSpPr>
            <p:cNvPr id="59" name="Rectangle 43"/>
            <p:cNvSpPr>
              <a:spLocks noChangeArrowheads="1"/>
            </p:cNvSpPr>
            <p:nvPr/>
          </p:nvSpPr>
          <p:spPr bwMode="auto">
            <a:xfrm>
              <a:off x="354" y="2981"/>
              <a:ext cx="590" cy="222"/>
            </a:xfrm>
            <a:prstGeom prst="rect">
              <a:avLst/>
            </a:prstGeom>
            <a:noFill/>
            <a:ln w="19050" cap="rnd">
              <a:solidFill>
                <a:srgbClr val="000000"/>
              </a:solidFill>
              <a:round/>
              <a:headEnd/>
              <a:tailEnd/>
            </a:ln>
          </p:spPr>
          <p:txBody>
            <a:bodyPr/>
            <a:lstStyle/>
            <a:p>
              <a:endParaRPr lang="en-CA"/>
            </a:p>
          </p:txBody>
        </p:sp>
        <p:sp>
          <p:nvSpPr>
            <p:cNvPr id="60" name="Rectangle 44"/>
            <p:cNvSpPr>
              <a:spLocks noChangeArrowheads="1"/>
            </p:cNvSpPr>
            <p:nvPr/>
          </p:nvSpPr>
          <p:spPr bwMode="auto">
            <a:xfrm>
              <a:off x="427" y="3007"/>
              <a:ext cx="462" cy="154"/>
            </a:xfrm>
            <a:prstGeom prst="rect">
              <a:avLst/>
            </a:prstGeom>
            <a:noFill/>
            <a:ln w="9525">
              <a:noFill/>
              <a:miter lim="800000"/>
              <a:headEnd/>
              <a:tailEnd/>
            </a:ln>
          </p:spPr>
          <p:txBody>
            <a:bodyPr wrap="none" lIns="0" tIns="0" rIns="0" bIns="0">
              <a:spAutoFit/>
            </a:bodyPr>
            <a:lstStyle/>
            <a:p>
              <a:r>
                <a:rPr lang="en-US" sz="1600" b="1">
                  <a:solidFill>
                    <a:srgbClr val="000000"/>
                  </a:solidFill>
                </a:rPr>
                <a:t>I-Cache</a:t>
              </a:r>
              <a:endParaRPr lang="en-US"/>
            </a:p>
          </p:txBody>
        </p:sp>
        <p:sp>
          <p:nvSpPr>
            <p:cNvPr id="61" name="Rectangle 45"/>
            <p:cNvSpPr>
              <a:spLocks noChangeArrowheads="1"/>
            </p:cNvSpPr>
            <p:nvPr/>
          </p:nvSpPr>
          <p:spPr bwMode="auto">
            <a:xfrm>
              <a:off x="1091" y="2981"/>
              <a:ext cx="591" cy="222"/>
            </a:xfrm>
            <a:prstGeom prst="rect">
              <a:avLst/>
            </a:prstGeom>
            <a:solidFill>
              <a:srgbClr val="99FF99"/>
            </a:solidFill>
            <a:ln w="9525">
              <a:noFill/>
              <a:miter lim="800000"/>
              <a:headEnd/>
              <a:tailEnd/>
            </a:ln>
          </p:spPr>
          <p:txBody>
            <a:bodyPr/>
            <a:lstStyle/>
            <a:p>
              <a:endParaRPr lang="en-CA"/>
            </a:p>
          </p:txBody>
        </p:sp>
        <p:sp>
          <p:nvSpPr>
            <p:cNvPr id="62" name="Rectangle 46"/>
            <p:cNvSpPr>
              <a:spLocks noChangeArrowheads="1"/>
            </p:cNvSpPr>
            <p:nvPr/>
          </p:nvSpPr>
          <p:spPr bwMode="auto">
            <a:xfrm>
              <a:off x="1091" y="2981"/>
              <a:ext cx="591" cy="222"/>
            </a:xfrm>
            <a:prstGeom prst="rect">
              <a:avLst/>
            </a:prstGeom>
            <a:noFill/>
            <a:ln w="19050" cap="rnd">
              <a:solidFill>
                <a:srgbClr val="000000"/>
              </a:solidFill>
              <a:round/>
              <a:headEnd/>
              <a:tailEnd/>
            </a:ln>
          </p:spPr>
          <p:txBody>
            <a:bodyPr/>
            <a:lstStyle/>
            <a:p>
              <a:endParaRPr lang="en-CA"/>
            </a:p>
          </p:txBody>
        </p:sp>
        <p:sp>
          <p:nvSpPr>
            <p:cNvPr id="63" name="Rectangle 47"/>
            <p:cNvSpPr>
              <a:spLocks noChangeArrowheads="1"/>
            </p:cNvSpPr>
            <p:nvPr/>
          </p:nvSpPr>
          <p:spPr bwMode="auto">
            <a:xfrm>
              <a:off x="1160" y="3007"/>
              <a:ext cx="461" cy="154"/>
            </a:xfrm>
            <a:prstGeom prst="rect">
              <a:avLst/>
            </a:prstGeom>
            <a:noFill/>
            <a:ln w="9525">
              <a:noFill/>
              <a:miter lim="800000"/>
              <a:headEnd/>
              <a:tailEnd/>
            </a:ln>
          </p:spPr>
          <p:txBody>
            <a:bodyPr wrap="none" lIns="0" tIns="0" rIns="0" bIns="0">
              <a:spAutoFit/>
            </a:bodyPr>
            <a:lstStyle/>
            <a:p>
              <a:r>
                <a:rPr lang="en-US" sz="1600" b="1">
                  <a:solidFill>
                    <a:srgbClr val="000000"/>
                  </a:solidFill>
                </a:rPr>
                <a:t>Decode</a:t>
              </a:r>
              <a:endParaRPr lang="en-US"/>
            </a:p>
          </p:txBody>
        </p:sp>
        <p:sp>
          <p:nvSpPr>
            <p:cNvPr id="64" name="Rectangle 48"/>
            <p:cNvSpPr>
              <a:spLocks noChangeArrowheads="1"/>
            </p:cNvSpPr>
            <p:nvPr/>
          </p:nvSpPr>
          <p:spPr bwMode="auto">
            <a:xfrm>
              <a:off x="1903" y="2760"/>
              <a:ext cx="590" cy="221"/>
            </a:xfrm>
            <a:prstGeom prst="rect">
              <a:avLst/>
            </a:prstGeom>
            <a:solidFill>
              <a:srgbClr val="99FF99"/>
            </a:solidFill>
            <a:ln w="9525">
              <a:noFill/>
              <a:miter lim="800000"/>
              <a:headEnd/>
              <a:tailEnd/>
            </a:ln>
          </p:spPr>
          <p:txBody>
            <a:bodyPr/>
            <a:lstStyle/>
            <a:p>
              <a:endParaRPr lang="en-CA"/>
            </a:p>
          </p:txBody>
        </p:sp>
        <p:sp>
          <p:nvSpPr>
            <p:cNvPr id="65" name="Rectangle 49"/>
            <p:cNvSpPr>
              <a:spLocks noChangeArrowheads="1"/>
            </p:cNvSpPr>
            <p:nvPr/>
          </p:nvSpPr>
          <p:spPr bwMode="auto">
            <a:xfrm>
              <a:off x="1903" y="2760"/>
              <a:ext cx="590" cy="221"/>
            </a:xfrm>
            <a:prstGeom prst="rect">
              <a:avLst/>
            </a:prstGeom>
            <a:noFill/>
            <a:ln w="19050" cap="rnd">
              <a:solidFill>
                <a:srgbClr val="000000"/>
              </a:solidFill>
              <a:round/>
              <a:headEnd/>
              <a:tailEnd/>
            </a:ln>
          </p:spPr>
          <p:txBody>
            <a:bodyPr/>
            <a:lstStyle/>
            <a:p>
              <a:endParaRPr lang="en-CA"/>
            </a:p>
          </p:txBody>
        </p:sp>
        <p:sp>
          <p:nvSpPr>
            <p:cNvPr id="66" name="Rectangle 50"/>
            <p:cNvSpPr>
              <a:spLocks noChangeArrowheads="1"/>
            </p:cNvSpPr>
            <p:nvPr/>
          </p:nvSpPr>
          <p:spPr bwMode="auto">
            <a:xfrm>
              <a:off x="1976" y="2788"/>
              <a:ext cx="456" cy="154"/>
            </a:xfrm>
            <a:prstGeom prst="rect">
              <a:avLst/>
            </a:prstGeom>
            <a:noFill/>
            <a:ln w="9525">
              <a:noFill/>
              <a:miter lim="800000"/>
              <a:headEnd/>
              <a:tailEnd/>
            </a:ln>
          </p:spPr>
          <p:txBody>
            <a:bodyPr wrap="none" lIns="0" tIns="0" rIns="0" bIns="0">
              <a:spAutoFit/>
            </a:bodyPr>
            <a:lstStyle/>
            <a:p>
              <a:r>
                <a:rPr lang="en-US" sz="1600" b="1">
                  <a:solidFill>
                    <a:srgbClr val="000000"/>
                  </a:solidFill>
                </a:rPr>
                <a:t>I-Buffer</a:t>
              </a:r>
              <a:endParaRPr lang="en-US"/>
            </a:p>
          </p:txBody>
        </p:sp>
        <p:sp>
          <p:nvSpPr>
            <p:cNvPr id="67" name="Rectangle 51"/>
            <p:cNvSpPr>
              <a:spLocks noChangeArrowheads="1"/>
            </p:cNvSpPr>
            <p:nvPr/>
          </p:nvSpPr>
          <p:spPr bwMode="auto">
            <a:xfrm>
              <a:off x="1903" y="3203"/>
              <a:ext cx="590" cy="221"/>
            </a:xfrm>
            <a:prstGeom prst="rect">
              <a:avLst/>
            </a:prstGeom>
            <a:solidFill>
              <a:srgbClr val="99FF99"/>
            </a:solidFill>
            <a:ln w="9525">
              <a:noFill/>
              <a:miter lim="800000"/>
              <a:headEnd/>
              <a:tailEnd/>
            </a:ln>
          </p:spPr>
          <p:txBody>
            <a:bodyPr/>
            <a:lstStyle/>
            <a:p>
              <a:endParaRPr lang="en-CA"/>
            </a:p>
          </p:txBody>
        </p:sp>
        <p:sp>
          <p:nvSpPr>
            <p:cNvPr id="68" name="Rectangle 52"/>
            <p:cNvSpPr>
              <a:spLocks noChangeArrowheads="1"/>
            </p:cNvSpPr>
            <p:nvPr/>
          </p:nvSpPr>
          <p:spPr bwMode="auto">
            <a:xfrm>
              <a:off x="1903" y="3203"/>
              <a:ext cx="590" cy="221"/>
            </a:xfrm>
            <a:prstGeom prst="rect">
              <a:avLst/>
            </a:prstGeom>
            <a:noFill/>
            <a:ln w="19050" cap="rnd">
              <a:solidFill>
                <a:srgbClr val="000000"/>
              </a:solidFill>
              <a:round/>
              <a:headEnd/>
              <a:tailEnd/>
            </a:ln>
          </p:spPr>
          <p:txBody>
            <a:bodyPr/>
            <a:lstStyle/>
            <a:p>
              <a:endParaRPr lang="en-CA"/>
            </a:p>
          </p:txBody>
        </p:sp>
        <p:sp>
          <p:nvSpPr>
            <p:cNvPr id="69" name="Rectangle 53"/>
            <p:cNvSpPr>
              <a:spLocks noChangeArrowheads="1"/>
            </p:cNvSpPr>
            <p:nvPr/>
          </p:nvSpPr>
          <p:spPr bwMode="auto">
            <a:xfrm>
              <a:off x="2022" y="3189"/>
              <a:ext cx="355" cy="154"/>
            </a:xfrm>
            <a:prstGeom prst="rect">
              <a:avLst/>
            </a:prstGeom>
            <a:noFill/>
            <a:ln w="9525">
              <a:noFill/>
              <a:miter lim="800000"/>
              <a:headEnd/>
              <a:tailEnd/>
            </a:ln>
          </p:spPr>
          <p:txBody>
            <a:bodyPr wrap="none" lIns="0" tIns="0" rIns="0" bIns="0">
              <a:spAutoFit/>
            </a:bodyPr>
            <a:lstStyle/>
            <a:p>
              <a:r>
                <a:rPr lang="en-US" sz="1600" b="1">
                  <a:solidFill>
                    <a:srgbClr val="000000"/>
                  </a:solidFill>
                </a:rPr>
                <a:t>Score</a:t>
              </a:r>
              <a:endParaRPr lang="en-US"/>
            </a:p>
          </p:txBody>
        </p:sp>
        <p:sp>
          <p:nvSpPr>
            <p:cNvPr id="70" name="Rectangle 54"/>
            <p:cNvSpPr>
              <a:spLocks noChangeArrowheads="1"/>
            </p:cNvSpPr>
            <p:nvPr/>
          </p:nvSpPr>
          <p:spPr bwMode="auto">
            <a:xfrm>
              <a:off x="2014" y="3287"/>
              <a:ext cx="369" cy="154"/>
            </a:xfrm>
            <a:prstGeom prst="rect">
              <a:avLst/>
            </a:prstGeom>
            <a:noFill/>
            <a:ln w="9525">
              <a:noFill/>
              <a:miter lim="800000"/>
              <a:headEnd/>
              <a:tailEnd/>
            </a:ln>
          </p:spPr>
          <p:txBody>
            <a:bodyPr wrap="none" lIns="0" tIns="0" rIns="0" bIns="0">
              <a:spAutoFit/>
            </a:bodyPr>
            <a:lstStyle/>
            <a:p>
              <a:r>
                <a:rPr lang="en-US" sz="1600" b="1">
                  <a:solidFill>
                    <a:srgbClr val="000000"/>
                  </a:solidFill>
                </a:rPr>
                <a:t>Board</a:t>
              </a:r>
              <a:endParaRPr lang="en-US"/>
            </a:p>
          </p:txBody>
        </p:sp>
        <p:sp>
          <p:nvSpPr>
            <p:cNvPr id="71" name="Rectangle 55"/>
            <p:cNvSpPr>
              <a:spLocks noChangeArrowheads="1"/>
            </p:cNvSpPr>
            <p:nvPr/>
          </p:nvSpPr>
          <p:spPr bwMode="auto">
            <a:xfrm>
              <a:off x="2714" y="2981"/>
              <a:ext cx="590" cy="222"/>
            </a:xfrm>
            <a:prstGeom prst="rect">
              <a:avLst/>
            </a:prstGeom>
            <a:solidFill>
              <a:srgbClr val="99FF99"/>
            </a:solidFill>
            <a:ln w="9525">
              <a:noFill/>
              <a:miter lim="800000"/>
              <a:headEnd/>
              <a:tailEnd/>
            </a:ln>
          </p:spPr>
          <p:txBody>
            <a:bodyPr/>
            <a:lstStyle/>
            <a:p>
              <a:endParaRPr lang="en-CA"/>
            </a:p>
          </p:txBody>
        </p:sp>
        <p:sp>
          <p:nvSpPr>
            <p:cNvPr id="72" name="Rectangle 56"/>
            <p:cNvSpPr>
              <a:spLocks noChangeArrowheads="1"/>
            </p:cNvSpPr>
            <p:nvPr/>
          </p:nvSpPr>
          <p:spPr bwMode="auto">
            <a:xfrm>
              <a:off x="2714" y="2981"/>
              <a:ext cx="590" cy="222"/>
            </a:xfrm>
            <a:prstGeom prst="rect">
              <a:avLst/>
            </a:prstGeom>
            <a:noFill/>
            <a:ln w="19050" cap="rnd">
              <a:solidFill>
                <a:srgbClr val="000000"/>
              </a:solidFill>
              <a:round/>
              <a:headEnd/>
              <a:tailEnd/>
            </a:ln>
          </p:spPr>
          <p:txBody>
            <a:bodyPr/>
            <a:lstStyle/>
            <a:p>
              <a:endParaRPr lang="en-CA"/>
            </a:p>
          </p:txBody>
        </p:sp>
        <p:sp>
          <p:nvSpPr>
            <p:cNvPr id="73" name="Rectangle 57"/>
            <p:cNvSpPr>
              <a:spLocks noChangeArrowheads="1"/>
            </p:cNvSpPr>
            <p:nvPr/>
          </p:nvSpPr>
          <p:spPr bwMode="auto">
            <a:xfrm>
              <a:off x="2846" y="3007"/>
              <a:ext cx="327" cy="154"/>
            </a:xfrm>
            <a:prstGeom prst="rect">
              <a:avLst/>
            </a:prstGeom>
            <a:noFill/>
            <a:ln w="9525">
              <a:noFill/>
              <a:miter lim="800000"/>
              <a:headEnd/>
              <a:tailEnd/>
            </a:ln>
          </p:spPr>
          <p:txBody>
            <a:bodyPr wrap="none" lIns="0" tIns="0" rIns="0" bIns="0">
              <a:spAutoFit/>
            </a:bodyPr>
            <a:lstStyle/>
            <a:p>
              <a:r>
                <a:rPr lang="en-US" sz="1600" b="1">
                  <a:solidFill>
                    <a:srgbClr val="000000"/>
                  </a:solidFill>
                </a:rPr>
                <a:t>Issue</a:t>
              </a:r>
              <a:endParaRPr lang="en-US"/>
            </a:p>
          </p:txBody>
        </p:sp>
        <p:sp>
          <p:nvSpPr>
            <p:cNvPr id="74" name="Rectangle 58"/>
            <p:cNvSpPr>
              <a:spLocks noChangeArrowheads="1"/>
            </p:cNvSpPr>
            <p:nvPr/>
          </p:nvSpPr>
          <p:spPr bwMode="auto">
            <a:xfrm>
              <a:off x="3599" y="2908"/>
              <a:ext cx="634" cy="384"/>
            </a:xfrm>
            <a:prstGeom prst="rect">
              <a:avLst/>
            </a:prstGeom>
            <a:solidFill>
              <a:srgbClr val="FFFF66"/>
            </a:solidFill>
            <a:ln w="9525">
              <a:noFill/>
              <a:miter lim="800000"/>
              <a:headEnd/>
              <a:tailEnd/>
            </a:ln>
          </p:spPr>
          <p:txBody>
            <a:bodyPr/>
            <a:lstStyle/>
            <a:p>
              <a:endParaRPr lang="en-CA"/>
            </a:p>
          </p:txBody>
        </p:sp>
        <p:sp>
          <p:nvSpPr>
            <p:cNvPr id="75" name="Rectangle 59"/>
            <p:cNvSpPr>
              <a:spLocks noChangeArrowheads="1"/>
            </p:cNvSpPr>
            <p:nvPr/>
          </p:nvSpPr>
          <p:spPr bwMode="auto">
            <a:xfrm>
              <a:off x="3599" y="2908"/>
              <a:ext cx="634" cy="384"/>
            </a:xfrm>
            <a:prstGeom prst="rect">
              <a:avLst/>
            </a:prstGeom>
            <a:noFill/>
            <a:ln w="19050" cap="rnd">
              <a:solidFill>
                <a:srgbClr val="000000"/>
              </a:solidFill>
              <a:round/>
              <a:headEnd/>
              <a:tailEnd/>
            </a:ln>
          </p:spPr>
          <p:txBody>
            <a:bodyPr/>
            <a:lstStyle/>
            <a:p>
              <a:endParaRPr lang="en-CA"/>
            </a:p>
          </p:txBody>
        </p:sp>
        <p:sp>
          <p:nvSpPr>
            <p:cNvPr id="76" name="Rectangle 60"/>
            <p:cNvSpPr>
              <a:spLocks noChangeArrowheads="1"/>
            </p:cNvSpPr>
            <p:nvPr/>
          </p:nvSpPr>
          <p:spPr bwMode="auto">
            <a:xfrm>
              <a:off x="3662" y="2939"/>
              <a:ext cx="526" cy="154"/>
            </a:xfrm>
            <a:prstGeom prst="rect">
              <a:avLst/>
            </a:prstGeom>
            <a:noFill/>
            <a:ln w="9525">
              <a:noFill/>
              <a:miter lim="800000"/>
              <a:headEnd/>
              <a:tailEnd/>
            </a:ln>
          </p:spPr>
          <p:txBody>
            <a:bodyPr wrap="none" lIns="0" tIns="0" rIns="0" bIns="0">
              <a:spAutoFit/>
            </a:bodyPr>
            <a:lstStyle/>
            <a:p>
              <a:r>
                <a:rPr lang="en-US" sz="1600" b="1">
                  <a:solidFill>
                    <a:srgbClr val="000000"/>
                  </a:solidFill>
                </a:rPr>
                <a:t>Operand</a:t>
              </a:r>
              <a:endParaRPr lang="en-US"/>
            </a:p>
          </p:txBody>
        </p:sp>
        <p:sp>
          <p:nvSpPr>
            <p:cNvPr id="77" name="Rectangle 61"/>
            <p:cNvSpPr>
              <a:spLocks noChangeArrowheads="1"/>
            </p:cNvSpPr>
            <p:nvPr/>
          </p:nvSpPr>
          <p:spPr bwMode="auto">
            <a:xfrm>
              <a:off x="3647" y="3090"/>
              <a:ext cx="555" cy="154"/>
            </a:xfrm>
            <a:prstGeom prst="rect">
              <a:avLst/>
            </a:prstGeom>
            <a:noFill/>
            <a:ln w="9525">
              <a:noFill/>
              <a:miter lim="800000"/>
              <a:headEnd/>
              <a:tailEnd/>
            </a:ln>
          </p:spPr>
          <p:txBody>
            <a:bodyPr wrap="none" lIns="0" tIns="0" rIns="0" bIns="0">
              <a:spAutoFit/>
            </a:bodyPr>
            <a:lstStyle/>
            <a:p>
              <a:r>
                <a:rPr lang="en-US" sz="1600" b="1">
                  <a:solidFill>
                    <a:srgbClr val="000000"/>
                  </a:solidFill>
                </a:rPr>
                <a:t>Collector</a:t>
              </a:r>
              <a:endParaRPr lang="en-US"/>
            </a:p>
          </p:txBody>
        </p:sp>
        <p:sp>
          <p:nvSpPr>
            <p:cNvPr id="78" name="Rectangle 62"/>
            <p:cNvSpPr>
              <a:spLocks noChangeArrowheads="1"/>
            </p:cNvSpPr>
            <p:nvPr/>
          </p:nvSpPr>
          <p:spPr bwMode="auto">
            <a:xfrm>
              <a:off x="4484" y="3114"/>
              <a:ext cx="590" cy="384"/>
            </a:xfrm>
            <a:prstGeom prst="rect">
              <a:avLst/>
            </a:prstGeom>
            <a:solidFill>
              <a:srgbClr val="FFFF66"/>
            </a:solidFill>
            <a:ln w="9525">
              <a:noFill/>
              <a:miter lim="800000"/>
              <a:headEnd/>
              <a:tailEnd/>
            </a:ln>
          </p:spPr>
          <p:txBody>
            <a:bodyPr/>
            <a:lstStyle/>
            <a:p>
              <a:endParaRPr lang="en-CA"/>
            </a:p>
          </p:txBody>
        </p:sp>
        <p:sp>
          <p:nvSpPr>
            <p:cNvPr id="79" name="Rectangle 63"/>
            <p:cNvSpPr>
              <a:spLocks noChangeArrowheads="1"/>
            </p:cNvSpPr>
            <p:nvPr/>
          </p:nvSpPr>
          <p:spPr bwMode="auto">
            <a:xfrm>
              <a:off x="4484" y="3114"/>
              <a:ext cx="590" cy="384"/>
            </a:xfrm>
            <a:prstGeom prst="rect">
              <a:avLst/>
            </a:prstGeom>
            <a:noFill/>
            <a:ln w="19050" cap="rnd">
              <a:solidFill>
                <a:srgbClr val="000000"/>
              </a:solidFill>
              <a:round/>
              <a:headEnd/>
              <a:tailEnd/>
            </a:ln>
          </p:spPr>
          <p:txBody>
            <a:bodyPr/>
            <a:lstStyle/>
            <a:p>
              <a:endParaRPr lang="en-CA"/>
            </a:p>
          </p:txBody>
        </p:sp>
        <p:sp>
          <p:nvSpPr>
            <p:cNvPr id="80" name="Rectangle 64"/>
            <p:cNvSpPr>
              <a:spLocks noChangeArrowheads="1"/>
            </p:cNvSpPr>
            <p:nvPr/>
          </p:nvSpPr>
          <p:spPr bwMode="auto">
            <a:xfrm>
              <a:off x="4630" y="3219"/>
              <a:ext cx="299" cy="154"/>
            </a:xfrm>
            <a:prstGeom prst="rect">
              <a:avLst/>
            </a:prstGeom>
            <a:noFill/>
            <a:ln w="9525">
              <a:noFill/>
              <a:miter lim="800000"/>
              <a:headEnd/>
              <a:tailEnd/>
            </a:ln>
          </p:spPr>
          <p:txBody>
            <a:bodyPr wrap="none" lIns="0" tIns="0" rIns="0" bIns="0">
              <a:spAutoFit/>
            </a:bodyPr>
            <a:lstStyle/>
            <a:p>
              <a:r>
                <a:rPr lang="en-US" sz="1600" b="1">
                  <a:solidFill>
                    <a:srgbClr val="000000"/>
                  </a:solidFill>
                </a:rPr>
                <a:t>MEM</a:t>
              </a:r>
              <a:endParaRPr lang="en-US"/>
            </a:p>
          </p:txBody>
        </p:sp>
        <p:sp>
          <p:nvSpPr>
            <p:cNvPr id="81" name="Rectangle 65"/>
            <p:cNvSpPr>
              <a:spLocks noChangeArrowheads="1"/>
            </p:cNvSpPr>
            <p:nvPr/>
          </p:nvSpPr>
          <p:spPr bwMode="auto">
            <a:xfrm>
              <a:off x="4484" y="2760"/>
              <a:ext cx="590" cy="221"/>
            </a:xfrm>
            <a:prstGeom prst="rect">
              <a:avLst/>
            </a:prstGeom>
            <a:solidFill>
              <a:srgbClr val="FFFF66"/>
            </a:solidFill>
            <a:ln w="9525">
              <a:noFill/>
              <a:miter lim="800000"/>
              <a:headEnd/>
              <a:tailEnd/>
            </a:ln>
          </p:spPr>
          <p:txBody>
            <a:bodyPr/>
            <a:lstStyle/>
            <a:p>
              <a:endParaRPr lang="en-CA"/>
            </a:p>
          </p:txBody>
        </p:sp>
        <p:sp>
          <p:nvSpPr>
            <p:cNvPr id="82" name="Rectangle 66"/>
            <p:cNvSpPr>
              <a:spLocks noChangeArrowheads="1"/>
            </p:cNvSpPr>
            <p:nvPr/>
          </p:nvSpPr>
          <p:spPr bwMode="auto">
            <a:xfrm>
              <a:off x="4484" y="2760"/>
              <a:ext cx="590" cy="221"/>
            </a:xfrm>
            <a:prstGeom prst="rect">
              <a:avLst/>
            </a:prstGeom>
            <a:noFill/>
            <a:ln w="19050" cap="rnd">
              <a:solidFill>
                <a:srgbClr val="000000"/>
              </a:solidFill>
              <a:round/>
              <a:headEnd/>
              <a:tailEnd/>
            </a:ln>
          </p:spPr>
          <p:txBody>
            <a:bodyPr/>
            <a:lstStyle/>
            <a:p>
              <a:endParaRPr lang="en-CA"/>
            </a:p>
          </p:txBody>
        </p:sp>
        <p:sp>
          <p:nvSpPr>
            <p:cNvPr id="83" name="Rectangle 67"/>
            <p:cNvSpPr>
              <a:spLocks noChangeArrowheads="1"/>
            </p:cNvSpPr>
            <p:nvPr/>
          </p:nvSpPr>
          <p:spPr bwMode="auto">
            <a:xfrm>
              <a:off x="4652" y="2788"/>
              <a:ext cx="262" cy="154"/>
            </a:xfrm>
            <a:prstGeom prst="rect">
              <a:avLst/>
            </a:prstGeom>
            <a:noFill/>
            <a:ln w="9525">
              <a:noFill/>
              <a:miter lim="800000"/>
              <a:headEnd/>
              <a:tailEnd/>
            </a:ln>
          </p:spPr>
          <p:txBody>
            <a:bodyPr wrap="none" lIns="0" tIns="0" rIns="0" bIns="0">
              <a:spAutoFit/>
            </a:bodyPr>
            <a:lstStyle/>
            <a:p>
              <a:r>
                <a:rPr lang="en-US" sz="1600" b="1">
                  <a:solidFill>
                    <a:srgbClr val="000000"/>
                  </a:solidFill>
                </a:rPr>
                <a:t>ALU</a:t>
              </a:r>
              <a:endParaRPr lang="en-US"/>
            </a:p>
          </p:txBody>
        </p:sp>
        <p:sp>
          <p:nvSpPr>
            <p:cNvPr id="84" name="Rectangle 68"/>
            <p:cNvSpPr>
              <a:spLocks noChangeArrowheads="1"/>
            </p:cNvSpPr>
            <p:nvPr/>
          </p:nvSpPr>
          <p:spPr bwMode="auto">
            <a:xfrm>
              <a:off x="354" y="2538"/>
              <a:ext cx="590" cy="222"/>
            </a:xfrm>
            <a:prstGeom prst="rect">
              <a:avLst/>
            </a:prstGeom>
            <a:solidFill>
              <a:srgbClr val="99FF99"/>
            </a:solidFill>
            <a:ln w="9525">
              <a:noFill/>
              <a:miter lim="800000"/>
              <a:headEnd/>
              <a:tailEnd/>
            </a:ln>
          </p:spPr>
          <p:txBody>
            <a:bodyPr/>
            <a:lstStyle/>
            <a:p>
              <a:endParaRPr lang="en-CA"/>
            </a:p>
          </p:txBody>
        </p:sp>
        <p:sp>
          <p:nvSpPr>
            <p:cNvPr id="85" name="Rectangle 69"/>
            <p:cNvSpPr>
              <a:spLocks noChangeArrowheads="1"/>
            </p:cNvSpPr>
            <p:nvPr/>
          </p:nvSpPr>
          <p:spPr bwMode="auto">
            <a:xfrm>
              <a:off x="354" y="2538"/>
              <a:ext cx="590" cy="222"/>
            </a:xfrm>
            <a:prstGeom prst="rect">
              <a:avLst/>
            </a:prstGeom>
            <a:noFill/>
            <a:ln w="19050" cap="rnd">
              <a:solidFill>
                <a:srgbClr val="000000"/>
              </a:solidFill>
              <a:round/>
              <a:headEnd/>
              <a:tailEnd/>
            </a:ln>
          </p:spPr>
          <p:txBody>
            <a:bodyPr/>
            <a:lstStyle/>
            <a:p>
              <a:endParaRPr lang="en-CA"/>
            </a:p>
          </p:txBody>
        </p:sp>
        <p:sp>
          <p:nvSpPr>
            <p:cNvPr id="86" name="Rectangle 70"/>
            <p:cNvSpPr>
              <a:spLocks noChangeArrowheads="1"/>
            </p:cNvSpPr>
            <p:nvPr/>
          </p:nvSpPr>
          <p:spPr bwMode="auto">
            <a:xfrm>
              <a:off x="480" y="2569"/>
              <a:ext cx="341" cy="154"/>
            </a:xfrm>
            <a:prstGeom prst="rect">
              <a:avLst/>
            </a:prstGeom>
            <a:noFill/>
            <a:ln w="9525">
              <a:noFill/>
              <a:miter lim="800000"/>
              <a:headEnd/>
              <a:tailEnd/>
            </a:ln>
          </p:spPr>
          <p:txBody>
            <a:bodyPr wrap="none" lIns="0" tIns="0" rIns="0" bIns="0">
              <a:spAutoFit/>
            </a:bodyPr>
            <a:lstStyle/>
            <a:p>
              <a:r>
                <a:rPr lang="en-US" sz="1600" b="1">
                  <a:solidFill>
                    <a:srgbClr val="000000"/>
                  </a:solidFill>
                </a:rPr>
                <a:t>Fetch</a:t>
              </a:r>
              <a:endParaRPr lang="en-US"/>
            </a:p>
          </p:txBody>
        </p:sp>
        <p:sp>
          <p:nvSpPr>
            <p:cNvPr id="87" name="Rectangle 71"/>
            <p:cNvSpPr>
              <a:spLocks noChangeArrowheads="1"/>
            </p:cNvSpPr>
            <p:nvPr/>
          </p:nvSpPr>
          <p:spPr bwMode="auto">
            <a:xfrm>
              <a:off x="2603" y="2542"/>
              <a:ext cx="812" cy="218"/>
            </a:xfrm>
            <a:prstGeom prst="rect">
              <a:avLst/>
            </a:prstGeom>
            <a:solidFill>
              <a:srgbClr val="99FF99"/>
            </a:solidFill>
            <a:ln w="9525">
              <a:noFill/>
              <a:miter lim="800000"/>
              <a:headEnd/>
              <a:tailEnd/>
            </a:ln>
          </p:spPr>
          <p:txBody>
            <a:bodyPr/>
            <a:lstStyle/>
            <a:p>
              <a:endParaRPr lang="en-CA"/>
            </a:p>
          </p:txBody>
        </p:sp>
        <p:sp>
          <p:nvSpPr>
            <p:cNvPr id="88" name="Rectangle 72"/>
            <p:cNvSpPr>
              <a:spLocks noChangeArrowheads="1"/>
            </p:cNvSpPr>
            <p:nvPr/>
          </p:nvSpPr>
          <p:spPr bwMode="auto">
            <a:xfrm>
              <a:off x="2603" y="2542"/>
              <a:ext cx="812" cy="218"/>
            </a:xfrm>
            <a:prstGeom prst="rect">
              <a:avLst/>
            </a:prstGeom>
            <a:noFill/>
            <a:ln w="19050" cap="rnd">
              <a:solidFill>
                <a:srgbClr val="000000"/>
              </a:solidFill>
              <a:round/>
              <a:headEnd/>
              <a:tailEnd/>
            </a:ln>
          </p:spPr>
          <p:txBody>
            <a:bodyPr/>
            <a:lstStyle/>
            <a:p>
              <a:endParaRPr lang="en-CA"/>
            </a:p>
          </p:txBody>
        </p:sp>
        <p:sp>
          <p:nvSpPr>
            <p:cNvPr id="89" name="Rectangle 73"/>
            <p:cNvSpPr>
              <a:spLocks noChangeArrowheads="1"/>
            </p:cNvSpPr>
            <p:nvPr/>
          </p:nvSpPr>
          <p:spPr bwMode="auto">
            <a:xfrm>
              <a:off x="2672" y="2569"/>
              <a:ext cx="690" cy="154"/>
            </a:xfrm>
            <a:prstGeom prst="rect">
              <a:avLst/>
            </a:prstGeom>
            <a:noFill/>
            <a:ln w="9525">
              <a:noFill/>
              <a:miter lim="800000"/>
              <a:headEnd/>
              <a:tailEnd/>
            </a:ln>
          </p:spPr>
          <p:txBody>
            <a:bodyPr wrap="none" lIns="0" tIns="0" rIns="0" bIns="0">
              <a:spAutoFit/>
            </a:bodyPr>
            <a:lstStyle/>
            <a:p>
              <a:r>
                <a:rPr lang="en-US" sz="1600" b="1">
                  <a:solidFill>
                    <a:srgbClr val="000000"/>
                  </a:solidFill>
                </a:rPr>
                <a:t>SIMT-Stack</a:t>
              </a:r>
              <a:endParaRPr lang="en-US"/>
            </a:p>
          </p:txBody>
        </p:sp>
        <p:sp>
          <p:nvSpPr>
            <p:cNvPr id="90" name="Freeform 74"/>
            <p:cNvSpPr>
              <a:spLocks/>
            </p:cNvSpPr>
            <p:nvPr/>
          </p:nvSpPr>
          <p:spPr bwMode="auto">
            <a:xfrm>
              <a:off x="1682" y="2612"/>
              <a:ext cx="3628" cy="924"/>
            </a:xfrm>
            <a:custGeom>
              <a:avLst/>
              <a:gdLst/>
              <a:ahLst/>
              <a:cxnLst>
                <a:cxn ang="0">
                  <a:pos x="1733" y="0"/>
                </a:cxn>
                <a:cxn ang="0">
                  <a:pos x="3628" y="0"/>
                </a:cxn>
                <a:cxn ang="0">
                  <a:pos x="3628" y="924"/>
                </a:cxn>
                <a:cxn ang="0">
                  <a:pos x="0" y="924"/>
                </a:cxn>
                <a:cxn ang="0">
                  <a:pos x="0" y="739"/>
                </a:cxn>
                <a:cxn ang="0">
                  <a:pos x="162" y="739"/>
                </a:cxn>
              </a:cxnLst>
              <a:rect l="0" t="0" r="r" b="b"/>
              <a:pathLst>
                <a:path w="3628" h="924">
                  <a:moveTo>
                    <a:pt x="1733" y="0"/>
                  </a:moveTo>
                  <a:lnTo>
                    <a:pt x="3628" y="0"/>
                  </a:lnTo>
                  <a:lnTo>
                    <a:pt x="3628" y="924"/>
                  </a:lnTo>
                  <a:lnTo>
                    <a:pt x="0" y="924"/>
                  </a:lnTo>
                  <a:lnTo>
                    <a:pt x="0" y="739"/>
                  </a:lnTo>
                  <a:lnTo>
                    <a:pt x="162" y="739"/>
                  </a:lnTo>
                </a:path>
              </a:pathLst>
            </a:custGeom>
            <a:noFill/>
            <a:ln w="19050" cap="flat">
              <a:solidFill>
                <a:srgbClr val="000000"/>
              </a:solidFill>
              <a:prstDash val="solid"/>
              <a:miter lim="800000"/>
              <a:headEnd/>
              <a:tailEnd/>
            </a:ln>
          </p:spPr>
          <p:txBody>
            <a:bodyPr/>
            <a:lstStyle/>
            <a:p>
              <a:endParaRPr lang="en-CA"/>
            </a:p>
          </p:txBody>
        </p:sp>
        <p:sp>
          <p:nvSpPr>
            <p:cNvPr id="91" name="Freeform 75"/>
            <p:cNvSpPr>
              <a:spLocks/>
            </p:cNvSpPr>
            <p:nvPr/>
          </p:nvSpPr>
          <p:spPr bwMode="auto">
            <a:xfrm>
              <a:off x="1826" y="3312"/>
              <a:ext cx="77" cy="78"/>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5" y="112"/>
                    <a:pt x="25" y="51"/>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92" name="Line 76"/>
            <p:cNvSpPr>
              <a:spLocks noChangeShapeType="1"/>
            </p:cNvSpPr>
            <p:nvPr/>
          </p:nvSpPr>
          <p:spPr bwMode="auto">
            <a:xfrm flipH="1">
              <a:off x="1003" y="2642"/>
              <a:ext cx="1600" cy="0"/>
            </a:xfrm>
            <a:prstGeom prst="line">
              <a:avLst/>
            </a:prstGeom>
            <a:noFill/>
            <a:ln w="19050">
              <a:solidFill>
                <a:srgbClr val="000000"/>
              </a:solidFill>
              <a:miter lim="800000"/>
              <a:headEnd/>
              <a:tailEnd/>
            </a:ln>
          </p:spPr>
          <p:txBody>
            <a:bodyPr/>
            <a:lstStyle/>
            <a:p>
              <a:endParaRPr lang="en-CA"/>
            </a:p>
          </p:txBody>
        </p:sp>
        <p:sp>
          <p:nvSpPr>
            <p:cNvPr id="93" name="Freeform 77"/>
            <p:cNvSpPr>
              <a:spLocks/>
            </p:cNvSpPr>
            <p:nvPr/>
          </p:nvSpPr>
          <p:spPr bwMode="auto">
            <a:xfrm>
              <a:off x="944" y="2603"/>
              <a:ext cx="78" cy="77"/>
            </a:xfrm>
            <a:custGeom>
              <a:avLst/>
              <a:gdLst/>
              <a:ahLst/>
              <a:cxnLst>
                <a:cxn ang="0">
                  <a:pos x="0" y="82"/>
                </a:cxn>
                <a:cxn ang="0">
                  <a:pos x="164" y="0"/>
                </a:cxn>
                <a:cxn ang="0">
                  <a:pos x="164" y="164"/>
                </a:cxn>
                <a:cxn ang="0">
                  <a:pos x="164" y="164"/>
                </a:cxn>
                <a:cxn ang="0">
                  <a:pos x="0" y="82"/>
                </a:cxn>
              </a:cxnLst>
              <a:rect l="0" t="0" r="r" b="b"/>
              <a:pathLst>
                <a:path w="164" h="164">
                  <a:moveTo>
                    <a:pt x="0" y="82"/>
                  </a:moveTo>
                  <a:lnTo>
                    <a:pt x="164" y="0"/>
                  </a:lnTo>
                  <a:cubicBezTo>
                    <a:pt x="138" y="51"/>
                    <a:pt x="138" y="112"/>
                    <a:pt x="164" y="164"/>
                  </a:cubicBezTo>
                  <a:lnTo>
                    <a:pt x="164" y="164"/>
                  </a:lnTo>
                  <a:lnTo>
                    <a:pt x="0" y="82"/>
                  </a:lnTo>
                  <a:close/>
                </a:path>
              </a:pathLst>
            </a:custGeom>
            <a:solidFill>
              <a:srgbClr val="000000"/>
            </a:solidFill>
            <a:ln w="0">
              <a:solidFill>
                <a:srgbClr val="000000"/>
              </a:solidFill>
              <a:prstDash val="solid"/>
              <a:round/>
              <a:headEnd/>
              <a:tailEnd/>
            </a:ln>
          </p:spPr>
          <p:txBody>
            <a:bodyPr/>
            <a:lstStyle/>
            <a:p>
              <a:endParaRPr lang="en-CA"/>
            </a:p>
          </p:txBody>
        </p:sp>
        <p:sp>
          <p:nvSpPr>
            <p:cNvPr id="94" name="Line 78"/>
            <p:cNvSpPr>
              <a:spLocks noChangeShapeType="1"/>
            </p:cNvSpPr>
            <p:nvPr/>
          </p:nvSpPr>
          <p:spPr bwMode="auto">
            <a:xfrm>
              <a:off x="586" y="2760"/>
              <a:ext cx="0" cy="148"/>
            </a:xfrm>
            <a:prstGeom prst="line">
              <a:avLst/>
            </a:prstGeom>
            <a:noFill/>
            <a:ln w="36513">
              <a:solidFill>
                <a:srgbClr val="000000"/>
              </a:solidFill>
              <a:miter lim="800000"/>
              <a:headEnd/>
              <a:tailEnd/>
            </a:ln>
          </p:spPr>
          <p:txBody>
            <a:bodyPr/>
            <a:lstStyle/>
            <a:p>
              <a:endParaRPr lang="en-CA"/>
            </a:p>
          </p:txBody>
        </p:sp>
        <p:sp>
          <p:nvSpPr>
            <p:cNvPr id="95" name="Freeform 79"/>
            <p:cNvSpPr>
              <a:spLocks/>
            </p:cNvSpPr>
            <p:nvPr/>
          </p:nvSpPr>
          <p:spPr bwMode="auto">
            <a:xfrm>
              <a:off x="538" y="2884"/>
              <a:ext cx="97" cy="97"/>
            </a:xfrm>
            <a:custGeom>
              <a:avLst/>
              <a:gdLst/>
              <a:ahLst/>
              <a:cxnLst>
                <a:cxn ang="0">
                  <a:pos x="103" y="207"/>
                </a:cxn>
                <a:cxn ang="0">
                  <a:pos x="0" y="0"/>
                </a:cxn>
                <a:cxn ang="0">
                  <a:pos x="206" y="0"/>
                </a:cxn>
                <a:cxn ang="0">
                  <a:pos x="206" y="0"/>
                </a:cxn>
                <a:cxn ang="0">
                  <a:pos x="103" y="207"/>
                </a:cxn>
              </a:cxnLst>
              <a:rect l="0" t="0" r="r" b="b"/>
              <a:pathLst>
                <a:path w="206" h="207">
                  <a:moveTo>
                    <a:pt x="103" y="207"/>
                  </a:moveTo>
                  <a:lnTo>
                    <a:pt x="0" y="0"/>
                  </a:lnTo>
                  <a:cubicBezTo>
                    <a:pt x="65" y="33"/>
                    <a:pt x="141" y="33"/>
                    <a:pt x="206" y="0"/>
                  </a:cubicBezTo>
                  <a:lnTo>
                    <a:pt x="206" y="0"/>
                  </a:lnTo>
                  <a:lnTo>
                    <a:pt x="103" y="207"/>
                  </a:lnTo>
                  <a:close/>
                </a:path>
              </a:pathLst>
            </a:custGeom>
            <a:solidFill>
              <a:srgbClr val="000000"/>
            </a:solidFill>
            <a:ln w="0">
              <a:solidFill>
                <a:srgbClr val="000000"/>
              </a:solidFill>
              <a:prstDash val="solid"/>
              <a:round/>
              <a:headEnd/>
              <a:tailEnd/>
            </a:ln>
          </p:spPr>
          <p:txBody>
            <a:bodyPr/>
            <a:lstStyle/>
            <a:p>
              <a:endParaRPr lang="en-CA"/>
            </a:p>
          </p:txBody>
        </p:sp>
        <p:sp>
          <p:nvSpPr>
            <p:cNvPr id="96" name="Freeform 80"/>
            <p:cNvSpPr>
              <a:spLocks/>
            </p:cNvSpPr>
            <p:nvPr/>
          </p:nvSpPr>
          <p:spPr bwMode="auto">
            <a:xfrm>
              <a:off x="856" y="2818"/>
              <a:ext cx="1047" cy="60"/>
            </a:xfrm>
            <a:custGeom>
              <a:avLst/>
              <a:gdLst/>
              <a:ahLst/>
              <a:cxnLst>
                <a:cxn ang="0">
                  <a:pos x="1047" y="60"/>
                </a:cxn>
                <a:cxn ang="0">
                  <a:pos x="0" y="60"/>
                </a:cxn>
                <a:cxn ang="0">
                  <a:pos x="0" y="0"/>
                </a:cxn>
              </a:cxnLst>
              <a:rect l="0" t="0" r="r" b="b"/>
              <a:pathLst>
                <a:path w="1047" h="60">
                  <a:moveTo>
                    <a:pt x="1047" y="60"/>
                  </a:moveTo>
                  <a:lnTo>
                    <a:pt x="0" y="60"/>
                  </a:lnTo>
                  <a:lnTo>
                    <a:pt x="0" y="0"/>
                  </a:lnTo>
                </a:path>
              </a:pathLst>
            </a:custGeom>
            <a:noFill/>
            <a:ln w="19050" cap="flat">
              <a:solidFill>
                <a:srgbClr val="000000"/>
              </a:solidFill>
              <a:prstDash val="solid"/>
              <a:miter lim="800000"/>
              <a:headEnd/>
              <a:tailEnd/>
            </a:ln>
          </p:spPr>
          <p:txBody>
            <a:bodyPr/>
            <a:lstStyle/>
            <a:p>
              <a:endParaRPr lang="en-CA"/>
            </a:p>
          </p:txBody>
        </p:sp>
        <p:sp>
          <p:nvSpPr>
            <p:cNvPr id="97" name="Freeform 81"/>
            <p:cNvSpPr>
              <a:spLocks/>
            </p:cNvSpPr>
            <p:nvPr/>
          </p:nvSpPr>
          <p:spPr bwMode="auto">
            <a:xfrm>
              <a:off x="817" y="2760"/>
              <a:ext cx="77" cy="77"/>
            </a:xfrm>
            <a:custGeom>
              <a:avLst/>
              <a:gdLst/>
              <a:ahLst/>
              <a:cxnLst>
                <a:cxn ang="0">
                  <a:pos x="82" y="0"/>
                </a:cxn>
                <a:cxn ang="0">
                  <a:pos x="164" y="164"/>
                </a:cxn>
                <a:cxn ang="0">
                  <a:pos x="0" y="164"/>
                </a:cxn>
                <a:cxn ang="0">
                  <a:pos x="0" y="164"/>
                </a:cxn>
                <a:cxn ang="0">
                  <a:pos x="82" y="0"/>
                </a:cxn>
              </a:cxnLst>
              <a:rect l="0" t="0" r="r" b="b"/>
              <a:pathLst>
                <a:path w="164" h="164">
                  <a:moveTo>
                    <a:pt x="82" y="0"/>
                  </a:moveTo>
                  <a:lnTo>
                    <a:pt x="164" y="164"/>
                  </a:lnTo>
                  <a:cubicBezTo>
                    <a:pt x="112" y="138"/>
                    <a:pt x="52" y="138"/>
                    <a:pt x="0" y="164"/>
                  </a:cubicBezTo>
                  <a:lnTo>
                    <a:pt x="0" y="164"/>
                  </a:lnTo>
                  <a:lnTo>
                    <a:pt x="82" y="0"/>
                  </a:lnTo>
                  <a:close/>
                </a:path>
              </a:pathLst>
            </a:custGeom>
            <a:solidFill>
              <a:srgbClr val="000000"/>
            </a:solidFill>
            <a:ln w="0">
              <a:solidFill>
                <a:srgbClr val="000000"/>
              </a:solidFill>
              <a:prstDash val="solid"/>
              <a:round/>
              <a:headEnd/>
              <a:tailEnd/>
            </a:ln>
          </p:spPr>
          <p:txBody>
            <a:bodyPr/>
            <a:lstStyle/>
            <a:p>
              <a:endParaRPr lang="en-CA"/>
            </a:p>
          </p:txBody>
        </p:sp>
        <p:sp>
          <p:nvSpPr>
            <p:cNvPr id="98" name="Line 82"/>
            <p:cNvSpPr>
              <a:spLocks noChangeShapeType="1"/>
            </p:cNvSpPr>
            <p:nvPr/>
          </p:nvSpPr>
          <p:spPr bwMode="auto">
            <a:xfrm flipV="1">
              <a:off x="2980" y="2760"/>
              <a:ext cx="0" cy="148"/>
            </a:xfrm>
            <a:prstGeom prst="line">
              <a:avLst/>
            </a:prstGeom>
            <a:noFill/>
            <a:ln w="36513">
              <a:solidFill>
                <a:srgbClr val="000000"/>
              </a:solidFill>
              <a:miter lim="800000"/>
              <a:headEnd/>
              <a:tailEnd/>
            </a:ln>
          </p:spPr>
          <p:txBody>
            <a:bodyPr/>
            <a:lstStyle/>
            <a:p>
              <a:endParaRPr lang="en-CA"/>
            </a:p>
          </p:txBody>
        </p:sp>
        <p:sp>
          <p:nvSpPr>
            <p:cNvPr id="99" name="Freeform 83"/>
            <p:cNvSpPr>
              <a:spLocks/>
            </p:cNvSpPr>
            <p:nvPr/>
          </p:nvSpPr>
          <p:spPr bwMode="auto">
            <a:xfrm>
              <a:off x="2931" y="2884"/>
              <a:ext cx="98" cy="97"/>
            </a:xfrm>
            <a:custGeom>
              <a:avLst/>
              <a:gdLst/>
              <a:ahLst/>
              <a:cxnLst>
                <a:cxn ang="0">
                  <a:pos x="104" y="207"/>
                </a:cxn>
                <a:cxn ang="0">
                  <a:pos x="0" y="0"/>
                </a:cxn>
                <a:cxn ang="0">
                  <a:pos x="207" y="0"/>
                </a:cxn>
                <a:cxn ang="0">
                  <a:pos x="207" y="0"/>
                </a:cxn>
                <a:cxn ang="0">
                  <a:pos x="104" y="207"/>
                </a:cxn>
              </a:cxnLst>
              <a:rect l="0" t="0" r="r" b="b"/>
              <a:pathLst>
                <a:path w="207" h="207">
                  <a:moveTo>
                    <a:pt x="104" y="207"/>
                  </a:moveTo>
                  <a:lnTo>
                    <a:pt x="0" y="0"/>
                  </a:lnTo>
                  <a:cubicBezTo>
                    <a:pt x="65" y="33"/>
                    <a:pt x="142" y="33"/>
                    <a:pt x="207" y="0"/>
                  </a:cubicBezTo>
                  <a:lnTo>
                    <a:pt x="207" y="0"/>
                  </a:lnTo>
                  <a:lnTo>
                    <a:pt x="104" y="207"/>
                  </a:lnTo>
                  <a:close/>
                </a:path>
              </a:pathLst>
            </a:custGeom>
            <a:solidFill>
              <a:srgbClr val="000000"/>
            </a:solidFill>
            <a:ln w="0">
              <a:solidFill>
                <a:srgbClr val="000000"/>
              </a:solidFill>
              <a:prstDash val="solid"/>
              <a:round/>
              <a:headEnd/>
              <a:tailEnd/>
            </a:ln>
          </p:spPr>
          <p:txBody>
            <a:bodyPr/>
            <a:lstStyle/>
            <a:p>
              <a:endParaRPr lang="en-CA"/>
            </a:p>
          </p:txBody>
        </p:sp>
        <p:sp>
          <p:nvSpPr>
            <p:cNvPr id="100" name="Rectangle 84"/>
            <p:cNvSpPr>
              <a:spLocks noChangeArrowheads="1"/>
            </p:cNvSpPr>
            <p:nvPr/>
          </p:nvSpPr>
          <p:spPr bwMode="auto">
            <a:xfrm>
              <a:off x="2747" y="3386"/>
              <a:ext cx="550" cy="125"/>
            </a:xfrm>
            <a:prstGeom prst="rect">
              <a:avLst/>
            </a:prstGeom>
            <a:noFill/>
            <a:ln w="9525">
              <a:noFill/>
              <a:miter lim="800000"/>
              <a:headEnd/>
              <a:tailEnd/>
            </a:ln>
          </p:spPr>
          <p:txBody>
            <a:bodyPr wrap="none" lIns="0" tIns="0" rIns="0" bIns="0">
              <a:spAutoFit/>
            </a:bodyPr>
            <a:lstStyle/>
            <a:p>
              <a:r>
                <a:rPr lang="en-US" sz="1300">
                  <a:solidFill>
                    <a:srgbClr val="000000"/>
                  </a:solidFill>
                </a:rPr>
                <a:t>Done (WID)</a:t>
              </a:r>
              <a:endParaRPr lang="en-US"/>
            </a:p>
          </p:txBody>
        </p:sp>
        <p:sp>
          <p:nvSpPr>
            <p:cNvPr id="101" name="Rectangle 85"/>
            <p:cNvSpPr>
              <a:spLocks noChangeArrowheads="1"/>
            </p:cNvSpPr>
            <p:nvPr/>
          </p:nvSpPr>
          <p:spPr bwMode="auto">
            <a:xfrm>
              <a:off x="1213" y="2751"/>
              <a:ext cx="451" cy="125"/>
            </a:xfrm>
            <a:prstGeom prst="rect">
              <a:avLst/>
            </a:prstGeom>
            <a:noFill/>
            <a:ln w="9525">
              <a:noFill/>
              <a:miter lim="800000"/>
              <a:headEnd/>
              <a:tailEnd/>
            </a:ln>
          </p:spPr>
          <p:txBody>
            <a:bodyPr wrap="none" lIns="0" tIns="0" rIns="0" bIns="0">
              <a:spAutoFit/>
            </a:bodyPr>
            <a:lstStyle/>
            <a:p>
              <a:r>
                <a:rPr lang="en-US" sz="1300">
                  <a:solidFill>
                    <a:srgbClr val="000000"/>
                  </a:solidFill>
                </a:rPr>
                <a:t>Valid[1:N]</a:t>
              </a:r>
              <a:endParaRPr lang="en-US"/>
            </a:p>
          </p:txBody>
        </p:sp>
        <p:sp>
          <p:nvSpPr>
            <p:cNvPr id="102" name="Rectangle 86"/>
            <p:cNvSpPr>
              <a:spLocks noChangeArrowheads="1"/>
            </p:cNvSpPr>
            <p:nvPr/>
          </p:nvSpPr>
          <p:spPr bwMode="auto">
            <a:xfrm>
              <a:off x="1115" y="2471"/>
              <a:ext cx="834" cy="125"/>
            </a:xfrm>
            <a:prstGeom prst="rect">
              <a:avLst/>
            </a:prstGeom>
            <a:noFill/>
            <a:ln w="9525">
              <a:noFill/>
              <a:miter lim="800000"/>
              <a:headEnd/>
              <a:tailEnd/>
            </a:ln>
          </p:spPr>
          <p:txBody>
            <a:bodyPr wrap="none" lIns="0" tIns="0" rIns="0" bIns="0">
              <a:spAutoFit/>
            </a:bodyPr>
            <a:lstStyle/>
            <a:p>
              <a:r>
                <a:rPr lang="en-US" sz="1300">
                  <a:solidFill>
                    <a:srgbClr val="000000"/>
                  </a:solidFill>
                </a:rPr>
                <a:t>Branch Target PC</a:t>
              </a:r>
              <a:endParaRPr lang="en-US"/>
            </a:p>
          </p:txBody>
        </p:sp>
        <p:sp>
          <p:nvSpPr>
            <p:cNvPr id="103" name="Line 87"/>
            <p:cNvSpPr>
              <a:spLocks noChangeShapeType="1"/>
            </p:cNvSpPr>
            <p:nvPr/>
          </p:nvSpPr>
          <p:spPr bwMode="auto">
            <a:xfrm>
              <a:off x="3472" y="2806"/>
              <a:ext cx="127" cy="102"/>
            </a:xfrm>
            <a:prstGeom prst="line">
              <a:avLst/>
            </a:prstGeom>
            <a:noFill/>
            <a:ln w="36513">
              <a:solidFill>
                <a:srgbClr val="000000"/>
              </a:solidFill>
              <a:miter lim="800000"/>
              <a:headEnd/>
              <a:tailEnd/>
            </a:ln>
          </p:spPr>
          <p:txBody>
            <a:bodyPr/>
            <a:lstStyle/>
            <a:p>
              <a:endParaRPr lang="en-CA"/>
            </a:p>
          </p:txBody>
        </p:sp>
        <p:sp>
          <p:nvSpPr>
            <p:cNvPr id="104" name="Freeform 88"/>
            <p:cNvSpPr>
              <a:spLocks/>
            </p:cNvSpPr>
            <p:nvPr/>
          </p:nvSpPr>
          <p:spPr bwMode="auto">
            <a:xfrm>
              <a:off x="3415" y="2760"/>
              <a:ext cx="106" cy="99"/>
            </a:xfrm>
            <a:custGeom>
              <a:avLst/>
              <a:gdLst/>
              <a:ahLst/>
              <a:cxnLst>
                <a:cxn ang="0">
                  <a:pos x="0" y="0"/>
                </a:cxn>
                <a:cxn ang="0">
                  <a:pos x="225" y="48"/>
                </a:cxn>
                <a:cxn ang="0">
                  <a:pos x="96" y="209"/>
                </a:cxn>
                <a:cxn ang="0">
                  <a:pos x="96" y="209"/>
                </a:cxn>
                <a:cxn ang="0">
                  <a:pos x="0" y="0"/>
                </a:cxn>
              </a:cxnLst>
              <a:rect l="0" t="0" r="r" b="b"/>
              <a:pathLst>
                <a:path w="225" h="209">
                  <a:moveTo>
                    <a:pt x="0" y="0"/>
                  </a:moveTo>
                  <a:lnTo>
                    <a:pt x="225" y="48"/>
                  </a:lnTo>
                  <a:cubicBezTo>
                    <a:pt x="159" y="79"/>
                    <a:pt x="111" y="138"/>
                    <a:pt x="96" y="209"/>
                  </a:cubicBezTo>
                  <a:lnTo>
                    <a:pt x="96" y="209"/>
                  </a:lnTo>
                  <a:lnTo>
                    <a:pt x="0" y="0"/>
                  </a:lnTo>
                  <a:close/>
                </a:path>
              </a:pathLst>
            </a:custGeom>
            <a:solidFill>
              <a:srgbClr val="000000"/>
            </a:solidFill>
            <a:ln w="0">
              <a:solidFill>
                <a:srgbClr val="000000"/>
              </a:solidFill>
              <a:prstDash val="solid"/>
              <a:round/>
              <a:headEnd/>
              <a:tailEnd/>
            </a:ln>
          </p:spPr>
          <p:txBody>
            <a:bodyPr/>
            <a:lstStyle/>
            <a:p>
              <a:endParaRPr lang="en-CA"/>
            </a:p>
          </p:txBody>
        </p:sp>
        <p:sp>
          <p:nvSpPr>
            <p:cNvPr id="105" name="Rectangle 89"/>
            <p:cNvSpPr>
              <a:spLocks noChangeArrowheads="1"/>
            </p:cNvSpPr>
            <p:nvPr/>
          </p:nvSpPr>
          <p:spPr bwMode="auto">
            <a:xfrm>
              <a:off x="3549" y="2773"/>
              <a:ext cx="249" cy="125"/>
            </a:xfrm>
            <a:prstGeom prst="rect">
              <a:avLst/>
            </a:prstGeom>
            <a:noFill/>
            <a:ln w="9525">
              <a:noFill/>
              <a:miter lim="800000"/>
              <a:headEnd/>
              <a:tailEnd/>
            </a:ln>
          </p:spPr>
          <p:txBody>
            <a:bodyPr wrap="none" lIns="0" tIns="0" rIns="0" bIns="0">
              <a:spAutoFit/>
            </a:bodyPr>
            <a:lstStyle/>
            <a:p>
              <a:r>
                <a:rPr lang="en-US" sz="1300">
                  <a:solidFill>
                    <a:srgbClr val="000000"/>
                  </a:solidFill>
                </a:rPr>
                <a:t>Pred.</a:t>
              </a:r>
              <a:endParaRPr lang="en-US"/>
            </a:p>
          </p:txBody>
        </p:sp>
        <p:sp>
          <p:nvSpPr>
            <p:cNvPr id="106" name="Line 90"/>
            <p:cNvSpPr>
              <a:spLocks noChangeShapeType="1"/>
            </p:cNvSpPr>
            <p:nvPr/>
          </p:nvSpPr>
          <p:spPr bwMode="auto">
            <a:xfrm>
              <a:off x="5074" y="2878"/>
              <a:ext cx="177" cy="0"/>
            </a:xfrm>
            <a:prstGeom prst="line">
              <a:avLst/>
            </a:prstGeom>
            <a:noFill/>
            <a:ln w="19050">
              <a:solidFill>
                <a:srgbClr val="000000"/>
              </a:solidFill>
              <a:miter lim="800000"/>
              <a:headEnd/>
              <a:tailEnd/>
            </a:ln>
          </p:spPr>
          <p:txBody>
            <a:bodyPr/>
            <a:lstStyle/>
            <a:p>
              <a:endParaRPr lang="en-CA"/>
            </a:p>
          </p:txBody>
        </p:sp>
        <p:sp>
          <p:nvSpPr>
            <p:cNvPr id="107" name="Freeform 91"/>
            <p:cNvSpPr>
              <a:spLocks/>
            </p:cNvSpPr>
            <p:nvPr/>
          </p:nvSpPr>
          <p:spPr bwMode="auto">
            <a:xfrm>
              <a:off x="5233" y="2839"/>
              <a:ext cx="77" cy="78"/>
            </a:xfrm>
            <a:custGeom>
              <a:avLst/>
              <a:gdLst/>
              <a:ahLst/>
              <a:cxnLst>
                <a:cxn ang="0">
                  <a:pos x="164" y="82"/>
                </a:cxn>
                <a:cxn ang="0">
                  <a:pos x="0" y="164"/>
                </a:cxn>
                <a:cxn ang="0">
                  <a:pos x="0" y="0"/>
                </a:cxn>
                <a:cxn ang="0">
                  <a:pos x="0" y="0"/>
                </a:cxn>
                <a:cxn ang="0">
                  <a:pos x="164" y="82"/>
                </a:cxn>
              </a:cxnLst>
              <a:rect l="0" t="0" r="r" b="b"/>
              <a:pathLst>
                <a:path w="164" h="164">
                  <a:moveTo>
                    <a:pt x="164" y="82"/>
                  </a:moveTo>
                  <a:lnTo>
                    <a:pt x="0" y="164"/>
                  </a:lnTo>
                  <a:cubicBezTo>
                    <a:pt x="26" y="112"/>
                    <a:pt x="26" y="52"/>
                    <a:pt x="0" y="0"/>
                  </a:cubicBezTo>
                  <a:lnTo>
                    <a:pt x="0" y="0"/>
                  </a:lnTo>
                  <a:lnTo>
                    <a:pt x="164" y="82"/>
                  </a:lnTo>
                  <a:close/>
                </a:path>
              </a:pathLst>
            </a:custGeom>
            <a:solidFill>
              <a:srgbClr val="000000"/>
            </a:solidFill>
            <a:ln w="0">
              <a:solidFill>
                <a:srgbClr val="000000"/>
              </a:solidFill>
              <a:prstDash val="solid"/>
              <a:round/>
              <a:headEnd/>
              <a:tailEnd/>
            </a:ln>
          </p:spPr>
          <p:txBody>
            <a:bodyPr/>
            <a:lstStyle/>
            <a:p>
              <a:endParaRPr lang="en-CA"/>
            </a:p>
          </p:txBody>
        </p:sp>
        <p:sp>
          <p:nvSpPr>
            <p:cNvPr id="108" name="Line 92"/>
            <p:cNvSpPr>
              <a:spLocks noChangeShapeType="1"/>
            </p:cNvSpPr>
            <p:nvPr/>
          </p:nvSpPr>
          <p:spPr bwMode="auto">
            <a:xfrm>
              <a:off x="5074" y="3319"/>
              <a:ext cx="177" cy="2"/>
            </a:xfrm>
            <a:prstGeom prst="line">
              <a:avLst/>
            </a:prstGeom>
            <a:noFill/>
            <a:ln w="19050">
              <a:solidFill>
                <a:srgbClr val="000000"/>
              </a:solidFill>
              <a:miter lim="800000"/>
              <a:headEnd/>
              <a:tailEnd/>
            </a:ln>
          </p:spPr>
          <p:txBody>
            <a:bodyPr/>
            <a:lstStyle/>
            <a:p>
              <a:endParaRPr lang="en-CA"/>
            </a:p>
          </p:txBody>
        </p:sp>
        <p:sp>
          <p:nvSpPr>
            <p:cNvPr id="109" name="Freeform 93"/>
            <p:cNvSpPr>
              <a:spLocks/>
            </p:cNvSpPr>
            <p:nvPr/>
          </p:nvSpPr>
          <p:spPr bwMode="auto">
            <a:xfrm>
              <a:off x="5233" y="3282"/>
              <a:ext cx="77" cy="77"/>
            </a:xfrm>
            <a:custGeom>
              <a:avLst/>
              <a:gdLst/>
              <a:ahLst/>
              <a:cxnLst>
                <a:cxn ang="0">
                  <a:pos x="164" y="83"/>
                </a:cxn>
                <a:cxn ang="0">
                  <a:pos x="0" y="164"/>
                </a:cxn>
                <a:cxn ang="0">
                  <a:pos x="1" y="0"/>
                </a:cxn>
                <a:cxn ang="0">
                  <a:pos x="1" y="0"/>
                </a:cxn>
                <a:cxn ang="0">
                  <a:pos x="164" y="83"/>
                </a:cxn>
              </a:cxnLst>
              <a:rect l="0" t="0" r="r" b="b"/>
              <a:pathLst>
                <a:path w="164" h="164">
                  <a:moveTo>
                    <a:pt x="164" y="83"/>
                  </a:moveTo>
                  <a:lnTo>
                    <a:pt x="0" y="164"/>
                  </a:lnTo>
                  <a:cubicBezTo>
                    <a:pt x="26" y="112"/>
                    <a:pt x="26" y="52"/>
                    <a:pt x="1" y="0"/>
                  </a:cubicBezTo>
                  <a:lnTo>
                    <a:pt x="1" y="0"/>
                  </a:lnTo>
                  <a:lnTo>
                    <a:pt x="164" y="83"/>
                  </a:lnTo>
                  <a:close/>
                </a:path>
              </a:pathLst>
            </a:custGeom>
            <a:solidFill>
              <a:srgbClr val="000000"/>
            </a:solidFill>
            <a:ln w="0">
              <a:solidFill>
                <a:srgbClr val="000000"/>
              </a:solidFill>
              <a:prstDash val="solid"/>
              <a:round/>
              <a:headEnd/>
              <a:tailEnd/>
            </a:ln>
          </p:spPr>
          <p:txBody>
            <a:bodyPr/>
            <a:lstStyle/>
            <a:p>
              <a:endParaRPr lang="en-CA"/>
            </a:p>
          </p:txBody>
        </p:sp>
        <p:sp>
          <p:nvSpPr>
            <p:cNvPr id="110" name="Rectangle 94"/>
            <p:cNvSpPr>
              <a:spLocks noChangeArrowheads="1"/>
            </p:cNvSpPr>
            <p:nvPr/>
          </p:nvSpPr>
          <p:spPr bwMode="auto">
            <a:xfrm>
              <a:off x="3020" y="2758"/>
              <a:ext cx="283" cy="125"/>
            </a:xfrm>
            <a:prstGeom prst="rect">
              <a:avLst/>
            </a:prstGeom>
            <a:noFill/>
            <a:ln w="9525">
              <a:noFill/>
              <a:miter lim="800000"/>
              <a:headEnd/>
              <a:tailEnd/>
            </a:ln>
          </p:spPr>
          <p:txBody>
            <a:bodyPr wrap="none" lIns="0" tIns="0" rIns="0" bIns="0">
              <a:spAutoFit/>
            </a:bodyPr>
            <a:lstStyle/>
            <a:p>
              <a:r>
                <a:rPr lang="en-US" sz="1300">
                  <a:solidFill>
                    <a:srgbClr val="000000"/>
                  </a:solidFill>
                </a:rPr>
                <a:t>Active</a:t>
              </a:r>
              <a:endParaRPr lang="en-US"/>
            </a:p>
          </p:txBody>
        </p:sp>
        <p:sp>
          <p:nvSpPr>
            <p:cNvPr id="111" name="Rectangle 95"/>
            <p:cNvSpPr>
              <a:spLocks noChangeArrowheads="1"/>
            </p:cNvSpPr>
            <p:nvPr/>
          </p:nvSpPr>
          <p:spPr bwMode="auto">
            <a:xfrm>
              <a:off x="3035" y="2841"/>
              <a:ext cx="249" cy="125"/>
            </a:xfrm>
            <a:prstGeom prst="rect">
              <a:avLst/>
            </a:prstGeom>
            <a:noFill/>
            <a:ln w="9525">
              <a:noFill/>
              <a:miter lim="800000"/>
              <a:headEnd/>
              <a:tailEnd/>
            </a:ln>
          </p:spPr>
          <p:txBody>
            <a:bodyPr wrap="none" lIns="0" tIns="0" rIns="0" bIns="0">
              <a:spAutoFit/>
            </a:bodyPr>
            <a:lstStyle/>
            <a:p>
              <a:r>
                <a:rPr lang="en-US" sz="1300">
                  <a:solidFill>
                    <a:srgbClr val="000000"/>
                  </a:solidFill>
                </a:rPr>
                <a:t>Mask</a:t>
              </a:r>
              <a:endParaRPr lang="en-US"/>
            </a:p>
          </p:txBody>
        </p:sp>
      </p:grpSp>
      <p:grpSp>
        <p:nvGrpSpPr>
          <p:cNvPr id="113" name="Group 112"/>
          <p:cNvGrpSpPr/>
          <p:nvPr/>
        </p:nvGrpSpPr>
        <p:grpSpPr>
          <a:xfrm>
            <a:off x="1600200" y="3352800"/>
            <a:ext cx="6324600" cy="2133600"/>
            <a:chOff x="1295400" y="2438400"/>
            <a:chExt cx="6324600" cy="2590800"/>
          </a:xfrm>
        </p:grpSpPr>
        <p:cxnSp>
          <p:nvCxnSpPr>
            <p:cNvPr id="9" name="Straight Connector 8"/>
            <p:cNvCxnSpPr/>
            <p:nvPr/>
          </p:nvCxnSpPr>
          <p:spPr>
            <a:xfrm>
              <a:off x="1295400" y="2438400"/>
              <a:ext cx="0" cy="25908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2438400"/>
              <a:ext cx="0" cy="25908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00800" y="2438400"/>
              <a:ext cx="0" cy="25908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20000" y="2438400"/>
              <a:ext cx="0" cy="259080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114" name="Rectangle 113"/>
          <p:cNvSpPr/>
          <p:nvPr/>
        </p:nvSpPr>
        <p:spPr>
          <a:xfrm>
            <a:off x="7848600" y="3352800"/>
            <a:ext cx="152400" cy="21336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5" name="Rectangle 114"/>
          <p:cNvSpPr/>
          <p:nvPr/>
        </p:nvSpPr>
        <p:spPr>
          <a:xfrm>
            <a:off x="6629400" y="3352800"/>
            <a:ext cx="152400" cy="21336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Rectangle 115"/>
          <p:cNvSpPr/>
          <p:nvPr/>
        </p:nvSpPr>
        <p:spPr>
          <a:xfrm>
            <a:off x="5410200" y="3352800"/>
            <a:ext cx="152400" cy="21336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7" name="Rectangle 116"/>
          <p:cNvSpPr/>
          <p:nvPr/>
        </p:nvSpPr>
        <p:spPr>
          <a:xfrm>
            <a:off x="2895600" y="3733800"/>
            <a:ext cx="152400" cy="8382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8" name="Rectangle 117"/>
          <p:cNvSpPr/>
          <p:nvPr/>
        </p:nvSpPr>
        <p:spPr>
          <a:xfrm>
            <a:off x="1524000" y="3352800"/>
            <a:ext cx="152400" cy="2133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9" name="Rectangle 118"/>
          <p:cNvSpPr/>
          <p:nvPr/>
        </p:nvSpPr>
        <p:spPr>
          <a:xfrm>
            <a:off x="4648200" y="5867400"/>
            <a:ext cx="2895600" cy="6096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err="1"/>
              <a:t>warp_inst_t</a:t>
            </a:r>
            <a:r>
              <a:rPr lang="en-CA" b="1" dirty="0"/>
              <a:t> </a:t>
            </a:r>
          </a:p>
          <a:p>
            <a:pPr algn="ctr">
              <a:defRPr/>
            </a:pPr>
            <a:r>
              <a:rPr lang="en-CA" b="1" dirty="0"/>
              <a:t>(grouped in </a:t>
            </a:r>
            <a:r>
              <a:rPr lang="en-CA" b="1" dirty="0" err="1"/>
              <a:t>register_set</a:t>
            </a:r>
            <a:r>
              <a:rPr lang="en-CA" b="1" dirty="0"/>
              <a:t>)</a:t>
            </a:r>
          </a:p>
        </p:txBody>
      </p:sp>
      <p:cxnSp>
        <p:nvCxnSpPr>
          <p:cNvPr id="123" name="Straight Connector 122"/>
          <p:cNvCxnSpPr>
            <a:stCxn id="116" idx="2"/>
            <a:endCxn id="119" idx="0"/>
          </p:cNvCxnSpPr>
          <p:nvPr/>
        </p:nvCxnSpPr>
        <p:spPr>
          <a:xfrm>
            <a:off x="5486400" y="5486400"/>
            <a:ext cx="60960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15" idx="2"/>
            <a:endCxn id="119" idx="0"/>
          </p:cNvCxnSpPr>
          <p:nvPr/>
        </p:nvCxnSpPr>
        <p:spPr>
          <a:xfrm flipH="1">
            <a:off x="6096000" y="5486400"/>
            <a:ext cx="60960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4" idx="2"/>
            <a:endCxn id="119" idx="0"/>
          </p:cNvCxnSpPr>
          <p:nvPr/>
        </p:nvCxnSpPr>
        <p:spPr>
          <a:xfrm flipH="1">
            <a:off x="6096000" y="5486400"/>
            <a:ext cx="182880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685800" y="5791200"/>
            <a:ext cx="1828800" cy="4572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err="1"/>
              <a:t>ifetch_buffer_t</a:t>
            </a:r>
            <a:endParaRPr lang="en-CA" b="1" dirty="0"/>
          </a:p>
        </p:txBody>
      </p:sp>
      <p:cxnSp>
        <p:nvCxnSpPr>
          <p:cNvPr id="130" name="Straight Connector 129"/>
          <p:cNvCxnSpPr>
            <a:stCxn id="118" idx="2"/>
            <a:endCxn id="128" idx="0"/>
          </p:cNvCxnSpPr>
          <p:nvPr/>
        </p:nvCxnSpPr>
        <p:spPr>
          <a:xfrm>
            <a:off x="1600200" y="5486400"/>
            <a:ext cx="0" cy="304800"/>
          </a:xfrm>
          <a:prstGeom prst="line">
            <a:avLst/>
          </a:prstGeom>
          <a:ln w="28575">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grpSp>
        <p:nvGrpSpPr>
          <p:cNvPr id="143" name="Group 142"/>
          <p:cNvGrpSpPr/>
          <p:nvPr/>
        </p:nvGrpSpPr>
        <p:grpSpPr>
          <a:xfrm>
            <a:off x="914400" y="1676400"/>
            <a:ext cx="3352800" cy="1371600"/>
            <a:chOff x="2286000" y="1752600"/>
            <a:chExt cx="3352800" cy="1371600"/>
          </a:xfrm>
          <a:effectLst>
            <a:outerShdw blurRad="50800" dist="38100" dir="18900000" algn="bl" rotWithShape="0">
              <a:prstClr val="black">
                <a:alpha val="40000"/>
              </a:prstClr>
            </a:outerShdw>
          </a:effectLst>
        </p:grpSpPr>
        <p:sp>
          <p:nvSpPr>
            <p:cNvPr id="133" name="Rectangle 132"/>
            <p:cNvSpPr/>
            <p:nvPr/>
          </p:nvSpPr>
          <p:spPr>
            <a:xfrm>
              <a:off x="2286000" y="1752600"/>
              <a:ext cx="3352800" cy="13716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CA" b="1" dirty="0" err="1">
                  <a:solidFill>
                    <a:srgbClr val="663300"/>
                  </a:solidFill>
                </a:rPr>
                <a:t>shd_warp_t</a:t>
              </a:r>
              <a:endParaRPr lang="en-CA" b="1" dirty="0">
                <a:solidFill>
                  <a:srgbClr val="663300"/>
                </a:solidFill>
              </a:endParaRPr>
            </a:p>
            <a:p>
              <a:pPr>
                <a:buFont typeface="Arial" pitchFamily="34" charset="0"/>
                <a:buChar char="•"/>
                <a:defRPr/>
              </a:pPr>
              <a:r>
                <a:rPr lang="en-CA" b="1" dirty="0">
                  <a:solidFill>
                    <a:srgbClr val="663300"/>
                  </a:solidFill>
                </a:rPr>
                <a:t> Timing state of a warp</a:t>
              </a:r>
            </a:p>
            <a:p>
              <a:pPr>
                <a:buFont typeface="Arial" pitchFamily="34" charset="0"/>
                <a:buChar char="•"/>
                <a:defRPr/>
              </a:pPr>
              <a:r>
                <a:rPr lang="en-CA" b="1" dirty="0">
                  <a:solidFill>
                    <a:srgbClr val="663300"/>
                  </a:solidFill>
                </a:rPr>
                <a:t> I-Buffer Entry for each warp</a:t>
              </a:r>
            </a:p>
            <a:p>
              <a:pPr>
                <a:buFont typeface="Arial" pitchFamily="34" charset="0"/>
                <a:buChar char="•"/>
                <a:defRPr/>
              </a:pPr>
              <a:endParaRPr lang="en-CA" b="1" dirty="0">
                <a:solidFill>
                  <a:srgbClr val="663300"/>
                </a:solidFill>
              </a:endParaRPr>
            </a:p>
          </p:txBody>
        </p:sp>
        <p:sp>
          <p:nvSpPr>
            <p:cNvPr id="140" name="Rectangle 139"/>
            <p:cNvSpPr/>
            <p:nvPr/>
          </p:nvSpPr>
          <p:spPr>
            <a:xfrm>
              <a:off x="2819400" y="2667000"/>
              <a:ext cx="1676400" cy="3048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t>warp_inst_t</a:t>
              </a:r>
            </a:p>
          </p:txBody>
        </p:sp>
        <p:sp>
          <p:nvSpPr>
            <p:cNvPr id="142" name="Rectangle 141"/>
            <p:cNvSpPr/>
            <p:nvPr/>
          </p:nvSpPr>
          <p:spPr>
            <a:xfrm>
              <a:off x="4572000" y="2667000"/>
              <a:ext cx="381000" cy="3048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t>v</a:t>
              </a:r>
            </a:p>
          </p:txBody>
        </p:sp>
      </p:grpSp>
      <p:grpSp>
        <p:nvGrpSpPr>
          <p:cNvPr id="144" name="Group 143"/>
          <p:cNvGrpSpPr/>
          <p:nvPr/>
        </p:nvGrpSpPr>
        <p:grpSpPr>
          <a:xfrm>
            <a:off x="838200" y="1752600"/>
            <a:ext cx="3352800" cy="1371600"/>
            <a:chOff x="2057400" y="1752600"/>
            <a:chExt cx="3352800" cy="1371600"/>
          </a:xfrm>
          <a:effectLst>
            <a:outerShdw blurRad="50800" dist="38100" dir="18900000" algn="bl" rotWithShape="0">
              <a:prstClr val="black">
                <a:alpha val="40000"/>
              </a:prstClr>
            </a:outerShdw>
          </a:effectLst>
        </p:grpSpPr>
        <p:sp>
          <p:nvSpPr>
            <p:cNvPr id="145" name="Rectangle 144"/>
            <p:cNvSpPr/>
            <p:nvPr/>
          </p:nvSpPr>
          <p:spPr>
            <a:xfrm>
              <a:off x="2057400" y="1752600"/>
              <a:ext cx="3352800" cy="13716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CA" b="1" dirty="0" err="1">
                  <a:solidFill>
                    <a:srgbClr val="663300"/>
                  </a:solidFill>
                </a:rPr>
                <a:t>shd_warp_t</a:t>
              </a:r>
              <a:endParaRPr lang="en-CA" b="1" dirty="0">
                <a:solidFill>
                  <a:srgbClr val="663300"/>
                </a:solidFill>
              </a:endParaRPr>
            </a:p>
            <a:p>
              <a:pPr>
                <a:buFont typeface="Arial" pitchFamily="34" charset="0"/>
                <a:buChar char="•"/>
                <a:defRPr/>
              </a:pPr>
              <a:r>
                <a:rPr lang="en-CA" b="1" dirty="0">
                  <a:solidFill>
                    <a:srgbClr val="663300"/>
                  </a:solidFill>
                </a:rPr>
                <a:t> Timing state of a warp</a:t>
              </a:r>
            </a:p>
            <a:p>
              <a:pPr>
                <a:buFont typeface="Arial" pitchFamily="34" charset="0"/>
                <a:buChar char="•"/>
                <a:defRPr/>
              </a:pPr>
              <a:r>
                <a:rPr lang="en-CA" b="1" dirty="0">
                  <a:solidFill>
                    <a:srgbClr val="663300"/>
                  </a:solidFill>
                </a:rPr>
                <a:t> I-Buffer Entry for each warp</a:t>
              </a:r>
            </a:p>
            <a:p>
              <a:pPr>
                <a:buFont typeface="Arial" pitchFamily="34" charset="0"/>
                <a:buChar char="•"/>
                <a:defRPr/>
              </a:pPr>
              <a:endParaRPr lang="en-CA" b="1" dirty="0">
                <a:solidFill>
                  <a:srgbClr val="663300"/>
                </a:solidFill>
              </a:endParaRPr>
            </a:p>
          </p:txBody>
        </p:sp>
        <p:sp>
          <p:nvSpPr>
            <p:cNvPr id="146" name="Rectangle 145"/>
            <p:cNvSpPr/>
            <p:nvPr/>
          </p:nvSpPr>
          <p:spPr>
            <a:xfrm>
              <a:off x="2819400" y="2667000"/>
              <a:ext cx="1676400" cy="3048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t>warp_inst_t</a:t>
              </a:r>
            </a:p>
          </p:txBody>
        </p:sp>
        <p:sp>
          <p:nvSpPr>
            <p:cNvPr id="147" name="Rectangle 146"/>
            <p:cNvSpPr/>
            <p:nvPr/>
          </p:nvSpPr>
          <p:spPr>
            <a:xfrm>
              <a:off x="4572000" y="2667000"/>
              <a:ext cx="381000" cy="3048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t>v</a:t>
              </a:r>
            </a:p>
          </p:txBody>
        </p:sp>
      </p:grpSp>
      <p:grpSp>
        <p:nvGrpSpPr>
          <p:cNvPr id="148" name="Group 147"/>
          <p:cNvGrpSpPr/>
          <p:nvPr/>
        </p:nvGrpSpPr>
        <p:grpSpPr>
          <a:xfrm>
            <a:off x="762000" y="1828800"/>
            <a:ext cx="3352800" cy="1371600"/>
            <a:chOff x="2286000" y="1752600"/>
            <a:chExt cx="3352800" cy="1371600"/>
          </a:xfrm>
          <a:effectLst>
            <a:outerShdw blurRad="50800" dist="38100" dir="18900000" algn="bl" rotWithShape="0">
              <a:prstClr val="black">
                <a:alpha val="40000"/>
              </a:prstClr>
            </a:outerShdw>
          </a:effectLst>
        </p:grpSpPr>
        <p:sp>
          <p:nvSpPr>
            <p:cNvPr id="149" name="Rectangle 148"/>
            <p:cNvSpPr/>
            <p:nvPr/>
          </p:nvSpPr>
          <p:spPr>
            <a:xfrm>
              <a:off x="2286000" y="1752600"/>
              <a:ext cx="3352800" cy="137160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CA" b="1" dirty="0" err="1">
                  <a:solidFill>
                    <a:srgbClr val="663300"/>
                  </a:solidFill>
                </a:rPr>
                <a:t>shd_warp_t</a:t>
              </a:r>
              <a:endParaRPr lang="en-CA" b="1" dirty="0">
                <a:solidFill>
                  <a:srgbClr val="663300"/>
                </a:solidFill>
              </a:endParaRPr>
            </a:p>
            <a:p>
              <a:pPr>
                <a:buFont typeface="Arial" pitchFamily="34" charset="0"/>
                <a:buChar char="•"/>
                <a:defRPr/>
              </a:pPr>
              <a:r>
                <a:rPr lang="en-CA" b="1" dirty="0">
                  <a:solidFill>
                    <a:srgbClr val="663300"/>
                  </a:solidFill>
                </a:rPr>
                <a:t> Timing state of a warp</a:t>
              </a:r>
            </a:p>
            <a:p>
              <a:pPr>
                <a:buFont typeface="Arial" pitchFamily="34" charset="0"/>
                <a:buChar char="•"/>
                <a:defRPr/>
              </a:pPr>
              <a:r>
                <a:rPr lang="en-CA" b="1" dirty="0">
                  <a:solidFill>
                    <a:srgbClr val="663300"/>
                  </a:solidFill>
                </a:rPr>
                <a:t> I-Buffer Entries for warp</a:t>
              </a:r>
            </a:p>
            <a:p>
              <a:pPr>
                <a:buFont typeface="Arial" pitchFamily="34" charset="0"/>
                <a:buChar char="•"/>
                <a:defRPr/>
              </a:pPr>
              <a:endParaRPr lang="en-CA" b="1" dirty="0">
                <a:solidFill>
                  <a:srgbClr val="663300"/>
                </a:solidFill>
              </a:endParaRPr>
            </a:p>
          </p:txBody>
        </p:sp>
        <p:sp>
          <p:nvSpPr>
            <p:cNvPr id="150" name="Rectangle 149"/>
            <p:cNvSpPr/>
            <p:nvPr/>
          </p:nvSpPr>
          <p:spPr>
            <a:xfrm>
              <a:off x="2819400" y="2667000"/>
              <a:ext cx="1676400" cy="3048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t>warp_inst_t</a:t>
              </a:r>
            </a:p>
          </p:txBody>
        </p:sp>
        <p:sp>
          <p:nvSpPr>
            <p:cNvPr id="151" name="Rectangle 150"/>
            <p:cNvSpPr/>
            <p:nvPr/>
          </p:nvSpPr>
          <p:spPr>
            <a:xfrm>
              <a:off x="4572000" y="2667000"/>
              <a:ext cx="381000" cy="3048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a:t>v</a:t>
              </a:r>
            </a:p>
          </p:txBody>
        </p:sp>
      </p:grpSp>
      <p:grpSp>
        <p:nvGrpSpPr>
          <p:cNvPr id="166" name="Group 165"/>
          <p:cNvGrpSpPr/>
          <p:nvPr/>
        </p:nvGrpSpPr>
        <p:grpSpPr>
          <a:xfrm>
            <a:off x="5105400" y="1752600"/>
            <a:ext cx="3276600" cy="1524000"/>
            <a:chOff x="5105400" y="1676400"/>
            <a:chExt cx="3276600" cy="1524000"/>
          </a:xfrm>
        </p:grpSpPr>
        <p:grpSp>
          <p:nvGrpSpPr>
            <p:cNvPr id="161" name="Group 160"/>
            <p:cNvGrpSpPr/>
            <p:nvPr/>
          </p:nvGrpSpPr>
          <p:grpSpPr>
            <a:xfrm>
              <a:off x="5715000" y="2438400"/>
              <a:ext cx="2514600" cy="685800"/>
              <a:chOff x="5715000" y="2286000"/>
              <a:chExt cx="2514600" cy="685800"/>
            </a:xfrm>
          </p:grpSpPr>
          <p:sp>
            <p:nvSpPr>
              <p:cNvPr id="155" name="Rectangle 20"/>
              <p:cNvSpPr>
                <a:spLocks noChangeArrowheads="1"/>
              </p:cNvSpPr>
              <p:nvPr/>
            </p:nvSpPr>
            <p:spPr bwMode="auto">
              <a:xfrm>
                <a:off x="6019800" y="2286000"/>
                <a:ext cx="2209800" cy="381000"/>
              </a:xfrm>
              <a:prstGeom prst="rect">
                <a:avLst/>
              </a:prstGeom>
              <a:solidFill>
                <a:srgbClr val="CCECFF"/>
              </a:solidFill>
              <a:ln w="9525">
                <a:solidFill>
                  <a:schemeClr val="accent2">
                    <a:lumMod val="75000"/>
                  </a:schemeClr>
                </a:solidFill>
                <a:miter lim="800000"/>
                <a:headEnd/>
                <a:tailEnd/>
              </a:ln>
              <a:effectLst>
                <a:outerShdw blurRad="50800" dist="38100" algn="l" rotWithShape="0">
                  <a:prstClr val="black">
                    <a:alpha val="40000"/>
                  </a:prstClr>
                </a:outerShdw>
              </a:effectLst>
            </p:spPr>
            <p:txBody>
              <a:bodyPr wrap="none"/>
              <a:lstStyle/>
              <a:p>
                <a:r>
                  <a:rPr lang="en-US" b="1"/>
                  <a:t>ptx_thread_info</a:t>
                </a:r>
              </a:p>
            </p:txBody>
          </p:sp>
          <p:sp>
            <p:nvSpPr>
              <p:cNvPr id="156" name="Rectangle 20"/>
              <p:cNvSpPr>
                <a:spLocks noChangeArrowheads="1"/>
              </p:cNvSpPr>
              <p:nvPr/>
            </p:nvSpPr>
            <p:spPr bwMode="auto">
              <a:xfrm>
                <a:off x="5943600" y="2362200"/>
                <a:ext cx="2209800" cy="381000"/>
              </a:xfrm>
              <a:prstGeom prst="rect">
                <a:avLst/>
              </a:prstGeom>
              <a:solidFill>
                <a:srgbClr val="CCECFF"/>
              </a:solidFill>
              <a:ln w="9525">
                <a:solidFill>
                  <a:schemeClr val="accent2">
                    <a:lumMod val="75000"/>
                  </a:schemeClr>
                </a:solidFill>
                <a:miter lim="800000"/>
                <a:headEnd/>
                <a:tailEnd/>
              </a:ln>
              <a:effectLst>
                <a:outerShdw blurRad="50800" dist="38100" algn="l" rotWithShape="0">
                  <a:prstClr val="black">
                    <a:alpha val="40000"/>
                  </a:prstClr>
                </a:outerShdw>
              </a:effectLst>
            </p:spPr>
            <p:txBody>
              <a:bodyPr wrap="none"/>
              <a:lstStyle/>
              <a:p>
                <a:r>
                  <a:rPr lang="en-US" b="1"/>
                  <a:t>ptx_thread_info</a:t>
                </a:r>
              </a:p>
            </p:txBody>
          </p:sp>
          <p:sp>
            <p:nvSpPr>
              <p:cNvPr id="157" name="Rectangle 20"/>
              <p:cNvSpPr>
                <a:spLocks noChangeArrowheads="1"/>
              </p:cNvSpPr>
              <p:nvPr/>
            </p:nvSpPr>
            <p:spPr bwMode="auto">
              <a:xfrm>
                <a:off x="5867400" y="2438400"/>
                <a:ext cx="2209800" cy="381000"/>
              </a:xfrm>
              <a:prstGeom prst="rect">
                <a:avLst/>
              </a:prstGeom>
              <a:solidFill>
                <a:srgbClr val="CCECFF"/>
              </a:solidFill>
              <a:ln w="9525">
                <a:solidFill>
                  <a:schemeClr val="accent2">
                    <a:lumMod val="75000"/>
                  </a:schemeClr>
                </a:solidFill>
                <a:miter lim="800000"/>
                <a:headEnd/>
                <a:tailEnd/>
              </a:ln>
              <a:effectLst>
                <a:outerShdw blurRad="50800" dist="38100" algn="l" rotWithShape="0">
                  <a:prstClr val="black">
                    <a:alpha val="40000"/>
                  </a:prstClr>
                </a:outerShdw>
              </a:effectLst>
            </p:spPr>
            <p:txBody>
              <a:bodyPr wrap="none"/>
              <a:lstStyle/>
              <a:p>
                <a:r>
                  <a:rPr lang="en-US" b="1"/>
                  <a:t>ptx_thread_info</a:t>
                </a:r>
              </a:p>
            </p:txBody>
          </p:sp>
          <p:sp>
            <p:nvSpPr>
              <p:cNvPr id="158" name="Rectangle 20"/>
              <p:cNvSpPr>
                <a:spLocks noChangeArrowheads="1"/>
              </p:cNvSpPr>
              <p:nvPr/>
            </p:nvSpPr>
            <p:spPr bwMode="auto">
              <a:xfrm>
                <a:off x="5791200" y="2514600"/>
                <a:ext cx="2209800" cy="381000"/>
              </a:xfrm>
              <a:prstGeom prst="rect">
                <a:avLst/>
              </a:prstGeom>
              <a:solidFill>
                <a:srgbClr val="CCECFF"/>
              </a:solidFill>
              <a:ln w="9525">
                <a:solidFill>
                  <a:schemeClr val="accent2">
                    <a:lumMod val="75000"/>
                  </a:schemeClr>
                </a:solidFill>
                <a:miter lim="800000"/>
                <a:headEnd/>
                <a:tailEnd/>
              </a:ln>
              <a:effectLst>
                <a:outerShdw blurRad="50800" dist="38100" algn="l" rotWithShape="0">
                  <a:prstClr val="black">
                    <a:alpha val="40000"/>
                  </a:prstClr>
                </a:outerShdw>
              </a:effectLst>
            </p:spPr>
            <p:txBody>
              <a:bodyPr wrap="none"/>
              <a:lstStyle/>
              <a:p>
                <a:r>
                  <a:rPr lang="en-US" b="1"/>
                  <a:t>ptx_thread_info</a:t>
                </a:r>
              </a:p>
            </p:txBody>
          </p:sp>
          <p:sp>
            <p:nvSpPr>
              <p:cNvPr id="159" name="Rectangle 20"/>
              <p:cNvSpPr>
                <a:spLocks noChangeArrowheads="1"/>
              </p:cNvSpPr>
              <p:nvPr/>
            </p:nvSpPr>
            <p:spPr bwMode="auto">
              <a:xfrm>
                <a:off x="5715000" y="2590800"/>
                <a:ext cx="2209800" cy="381000"/>
              </a:xfrm>
              <a:prstGeom prst="rect">
                <a:avLst/>
              </a:prstGeom>
              <a:solidFill>
                <a:srgbClr val="CCECFF"/>
              </a:solidFill>
              <a:ln w="9525">
                <a:solidFill>
                  <a:schemeClr val="accent2">
                    <a:lumMod val="75000"/>
                  </a:schemeClr>
                </a:solidFill>
                <a:miter lim="800000"/>
                <a:headEnd/>
                <a:tailEnd/>
              </a:ln>
              <a:effectLst>
                <a:outerShdw blurRad="50800" dist="38100" algn="l" rotWithShape="0">
                  <a:prstClr val="black">
                    <a:alpha val="40000"/>
                  </a:prstClr>
                </a:outerShdw>
              </a:effectLst>
            </p:spPr>
            <p:txBody>
              <a:bodyPr wrap="none"/>
              <a:lstStyle/>
              <a:p>
                <a:r>
                  <a:rPr lang="en-US" b="1"/>
                  <a:t>ptx_thread_info</a:t>
                </a:r>
              </a:p>
            </p:txBody>
          </p:sp>
        </p:grpSp>
        <p:sp>
          <p:nvSpPr>
            <p:cNvPr id="162" name="Rectangle 41"/>
            <p:cNvSpPr>
              <a:spLocks noChangeArrowheads="1"/>
            </p:cNvSpPr>
            <p:nvPr/>
          </p:nvSpPr>
          <p:spPr bwMode="auto">
            <a:xfrm>
              <a:off x="6553200" y="1828800"/>
              <a:ext cx="1447800" cy="304800"/>
            </a:xfrm>
            <a:prstGeom prst="rect">
              <a:avLst/>
            </a:prstGeom>
            <a:solidFill>
              <a:srgbClr val="99FF99"/>
            </a:solidFill>
            <a:ln w="9525">
              <a:solidFill>
                <a:schemeClr val="tx1"/>
              </a:solidFill>
              <a:miter lim="800000"/>
              <a:headEnd/>
              <a:tailEnd/>
            </a:ln>
            <a:effectLst>
              <a:outerShdw blurRad="50800" dist="38100" algn="l" rotWithShape="0">
                <a:prstClr val="black">
                  <a:alpha val="40000"/>
                </a:prstClr>
              </a:outerShdw>
            </a:effectLst>
          </p:spPr>
          <p:txBody>
            <a:bodyPr wrap="none" anchor="ctr"/>
            <a:lstStyle/>
            <a:p>
              <a:pPr algn="ctr"/>
              <a:r>
                <a:rPr lang="en-US" b="1" dirty="0"/>
                <a:t>SIMT Stack</a:t>
              </a:r>
            </a:p>
          </p:txBody>
        </p:sp>
        <p:sp>
          <p:nvSpPr>
            <p:cNvPr id="163" name="Rectangle 41"/>
            <p:cNvSpPr>
              <a:spLocks noChangeArrowheads="1"/>
            </p:cNvSpPr>
            <p:nvPr/>
          </p:nvSpPr>
          <p:spPr bwMode="auto">
            <a:xfrm>
              <a:off x="6477000" y="1905000"/>
              <a:ext cx="1447800" cy="304800"/>
            </a:xfrm>
            <a:prstGeom prst="rect">
              <a:avLst/>
            </a:prstGeom>
            <a:solidFill>
              <a:srgbClr val="99FF99"/>
            </a:solidFill>
            <a:ln w="9525">
              <a:solidFill>
                <a:schemeClr val="tx1"/>
              </a:solidFill>
              <a:miter lim="800000"/>
              <a:headEnd/>
              <a:tailEnd/>
            </a:ln>
            <a:effectLst>
              <a:outerShdw blurRad="50800" dist="38100" algn="l" rotWithShape="0">
                <a:prstClr val="black">
                  <a:alpha val="40000"/>
                </a:prstClr>
              </a:outerShdw>
            </a:effectLst>
          </p:spPr>
          <p:txBody>
            <a:bodyPr wrap="none" anchor="ctr"/>
            <a:lstStyle/>
            <a:p>
              <a:pPr algn="ctr"/>
              <a:r>
                <a:rPr lang="en-US" b="1" dirty="0"/>
                <a:t>SIMT Stack</a:t>
              </a:r>
            </a:p>
          </p:txBody>
        </p:sp>
        <p:sp>
          <p:nvSpPr>
            <p:cNvPr id="164" name="Rectangle 41"/>
            <p:cNvSpPr>
              <a:spLocks noChangeArrowheads="1"/>
            </p:cNvSpPr>
            <p:nvPr/>
          </p:nvSpPr>
          <p:spPr bwMode="auto">
            <a:xfrm>
              <a:off x="6400800" y="1981200"/>
              <a:ext cx="1447800" cy="304800"/>
            </a:xfrm>
            <a:prstGeom prst="rect">
              <a:avLst/>
            </a:prstGeom>
            <a:solidFill>
              <a:srgbClr val="99FF99"/>
            </a:solidFill>
            <a:ln w="9525">
              <a:solidFill>
                <a:schemeClr val="tx1"/>
              </a:solidFill>
              <a:miter lim="800000"/>
              <a:headEnd/>
              <a:tailEnd/>
            </a:ln>
            <a:effectLst>
              <a:outerShdw blurRad="50800" dist="38100" algn="l" rotWithShape="0">
                <a:prstClr val="black">
                  <a:alpha val="40000"/>
                </a:prstClr>
              </a:outerShdw>
            </a:effectLst>
          </p:spPr>
          <p:txBody>
            <a:bodyPr wrap="none" anchor="ctr"/>
            <a:lstStyle/>
            <a:p>
              <a:pPr algn="ctr"/>
              <a:r>
                <a:rPr lang="en-US" b="1" dirty="0"/>
                <a:t>SIMT Stack</a:t>
              </a:r>
            </a:p>
          </p:txBody>
        </p:sp>
        <p:sp>
          <p:nvSpPr>
            <p:cNvPr id="165" name="Rounded Rectangle 164"/>
            <p:cNvSpPr/>
            <p:nvPr/>
          </p:nvSpPr>
          <p:spPr>
            <a:xfrm>
              <a:off x="5105400" y="1676400"/>
              <a:ext cx="3276600" cy="152400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2000" b="1" dirty="0" err="1">
                  <a:solidFill>
                    <a:schemeClr val="tx1"/>
                  </a:solidFill>
                </a:rPr>
                <a:t>core_t</a:t>
              </a:r>
              <a:endParaRPr lang="en-CA" sz="2000" b="1" dirty="0">
                <a:solidFill>
                  <a:schemeClr val="tx1"/>
                </a:solidFill>
              </a:endParaRPr>
            </a:p>
          </p:txBody>
        </p:sp>
      </p:grpSp>
      <p:cxnSp>
        <p:nvCxnSpPr>
          <p:cNvPr id="168" name="Straight Connector 167"/>
          <p:cNvCxnSpPr>
            <a:stCxn id="149" idx="2"/>
            <a:endCxn id="117" idx="0"/>
          </p:cNvCxnSpPr>
          <p:nvPr/>
        </p:nvCxnSpPr>
        <p:spPr>
          <a:xfrm>
            <a:off x="2438400" y="3200400"/>
            <a:ext cx="533400" cy="533400"/>
          </a:xfrm>
          <a:prstGeom prst="line">
            <a:avLst/>
          </a:prstGeom>
          <a:ln w="38100">
            <a:solidFill>
              <a:srgbClr val="663300"/>
            </a:solidFill>
          </a:ln>
        </p:spPr>
        <p:style>
          <a:lnRef idx="1">
            <a:schemeClr val="accent1"/>
          </a:lnRef>
          <a:fillRef idx="0">
            <a:schemeClr val="accent1"/>
          </a:fillRef>
          <a:effectRef idx="0">
            <a:schemeClr val="accent1"/>
          </a:effectRef>
          <a:fontRef idx="minor">
            <a:schemeClr val="tx1"/>
          </a:fontRef>
        </p:style>
      </p:cxnSp>
      <p:sp>
        <p:nvSpPr>
          <p:cNvPr id="138" name="Slide Number Placeholder 137"/>
          <p:cNvSpPr>
            <a:spLocks noGrp="1"/>
          </p:cNvSpPr>
          <p:nvPr>
            <p:ph type="sldNum" sz="quarter" idx="12"/>
          </p:nvPr>
        </p:nvSpPr>
        <p:spPr/>
        <p:txBody>
          <a:bodyPr/>
          <a:lstStyle/>
          <a:p>
            <a:pPr>
              <a:defRPr/>
            </a:pPr>
            <a:r>
              <a:rPr lang="en-US"/>
              <a:t>5a &amp; b.</a:t>
            </a:r>
            <a:fld id="{FAEB207C-A15D-4741-A675-3E2F6474249C}" type="slidenum">
              <a:rPr lang="en-US" smtClean="0"/>
              <a:pPr>
                <a:defRPr/>
              </a:pPr>
              <a:t>66</a:t>
            </a:fld>
            <a:endParaRPr lang="en-US" dirty="0"/>
          </a:p>
        </p:txBody>
      </p:sp>
    </p:spTree>
    <p:extLst>
      <p:ext uri="{BB962C8B-B14F-4D97-AF65-F5344CB8AC3E}">
        <p14:creationId xmlns:p14="http://schemas.microsoft.com/office/powerpoint/2010/main" val="1283654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eaLnBrk="1" hangingPunct="1"/>
            <a:r>
              <a:rPr lang="en-CA" dirty="0"/>
              <a:t>Timing Model:</a:t>
            </a:r>
            <a:br>
              <a:rPr lang="en-CA" dirty="0"/>
            </a:br>
            <a:r>
              <a:rPr lang="en-CA" dirty="0"/>
              <a:t>Warp Instruction</a:t>
            </a:r>
          </a:p>
        </p:txBody>
      </p:sp>
      <p:sp>
        <p:nvSpPr>
          <p:cNvPr id="3" name="Vertical Text Placeholder 2"/>
          <p:cNvSpPr>
            <a:spLocks noGrp="1"/>
          </p:cNvSpPr>
          <p:nvPr>
            <p:ph type="body" orient="vert" idx="1"/>
          </p:nvPr>
        </p:nvSpPr>
        <p:spPr>
          <a:xfrm>
            <a:off x="457200" y="1600200"/>
            <a:ext cx="8229600" cy="4876800"/>
          </a:xfrm>
        </p:spPr>
        <p:txBody>
          <a:bodyPr vert="horz">
            <a:normAutofit fontScale="77500" lnSpcReduction="20000"/>
          </a:bodyPr>
          <a:lstStyle/>
          <a:p>
            <a:pPr eaLnBrk="1" hangingPunct="1">
              <a:buNone/>
              <a:defRPr/>
            </a:pPr>
            <a:r>
              <a:rPr lang="en-CA" b="1" dirty="0"/>
              <a:t>warp_inst_t</a:t>
            </a:r>
          </a:p>
          <a:p>
            <a:pPr eaLnBrk="1" hangingPunct="1">
              <a:defRPr/>
            </a:pPr>
            <a:r>
              <a:rPr lang="en-CA" dirty="0"/>
              <a:t>A dynamic “SIMD” instruction executed by a warp</a:t>
            </a:r>
          </a:p>
          <a:p>
            <a:pPr eaLnBrk="1" hangingPunct="1">
              <a:defRPr/>
            </a:pPr>
            <a:r>
              <a:rPr lang="en-CA" dirty="0"/>
              <a:t>Pipeline Register</a:t>
            </a:r>
          </a:p>
          <a:p>
            <a:pPr lvl="1" eaLnBrk="1" hangingPunct="1">
              <a:defRPr/>
            </a:pPr>
            <a:endParaRPr lang="en-CA" dirty="0"/>
          </a:p>
          <a:p>
            <a:pPr lvl="1" eaLnBrk="1" hangingPunct="1">
              <a:defRPr/>
            </a:pPr>
            <a:endParaRPr lang="en-CA" dirty="0"/>
          </a:p>
          <a:p>
            <a:pPr lvl="1" eaLnBrk="1" hangingPunct="1">
              <a:defRPr/>
            </a:pPr>
            <a:endParaRPr lang="en-CA" dirty="0"/>
          </a:p>
          <a:p>
            <a:pPr lvl="1" eaLnBrk="1" hangingPunct="1">
              <a:defRPr/>
            </a:pPr>
            <a:endParaRPr lang="en-CA" dirty="0"/>
          </a:p>
          <a:p>
            <a:pPr eaLnBrk="1" hangingPunct="1">
              <a:defRPr/>
            </a:pPr>
            <a:endParaRPr lang="en-CA" dirty="0"/>
          </a:p>
          <a:p>
            <a:pPr eaLnBrk="1" hangingPunct="1">
              <a:defRPr/>
            </a:pPr>
            <a:r>
              <a:rPr lang="en-CA" dirty="0"/>
              <a:t>Implements access coalescing logic</a:t>
            </a:r>
          </a:p>
          <a:p>
            <a:pPr lvl="1" eaLnBrk="1" hangingPunct="1">
              <a:defRPr/>
            </a:pPr>
            <a:r>
              <a:rPr lang="en-CA" dirty="0"/>
              <a:t>Groups individual accesses from threads into wider/bank-conflict-free accesses </a:t>
            </a:r>
          </a:p>
          <a:p>
            <a:pPr lvl="1" eaLnBrk="1" hangingPunct="1">
              <a:defRPr/>
            </a:pPr>
            <a:r>
              <a:rPr lang="en-CA" dirty="0"/>
              <a:t>Per-thread info </a:t>
            </a:r>
            <a:r>
              <a:rPr lang="en-CA" dirty="0">
                <a:sym typeface="Wingdings" pitchFamily="2" charset="2"/>
              </a:rPr>
              <a:t> mem_access_t</a:t>
            </a:r>
            <a:endParaRPr lang="en-CA" dirty="0"/>
          </a:p>
          <a:p>
            <a:pPr lvl="1" eaLnBrk="1" hangingPunct="1">
              <a:defRPr/>
            </a:pPr>
            <a:r>
              <a:rPr lang="en-CA" dirty="0"/>
              <a:t>See warp_inst_t::</a:t>
            </a:r>
            <a:r>
              <a:rPr lang="en-CA" dirty="0" err="1"/>
              <a:t>generate_mem_accesses</a:t>
            </a:r>
            <a:r>
              <a:rPr lang="en-CA" dirty="0"/>
              <a:t>()</a:t>
            </a:r>
          </a:p>
          <a:p>
            <a:pPr lvl="1" eaLnBrk="1" hangingPunct="1">
              <a:defRPr/>
            </a:pPr>
            <a:endParaRPr lang="en-CA" dirty="0"/>
          </a:p>
        </p:txBody>
      </p:sp>
      <p:sp>
        <p:nvSpPr>
          <p:cNvPr id="32772" name="Date Placeholder 3"/>
          <p:cNvSpPr>
            <a:spLocks noGrp="1"/>
          </p:cNvSpPr>
          <p:nvPr>
            <p:ph type="dt" sz="quarter" idx="10"/>
          </p:nvPr>
        </p:nvSpPr>
        <p:spPr>
          <a:xfrm>
            <a:off x="457200" y="6381750"/>
            <a:ext cx="2133600" cy="476250"/>
          </a:xfrm>
          <a:noFill/>
        </p:spPr>
        <p:txBody>
          <a:bodyPr/>
          <a:lstStyle/>
          <a:p>
            <a:r>
              <a:rPr lang="en-US"/>
              <a:t>December 2012</a:t>
            </a:r>
          </a:p>
        </p:txBody>
      </p:sp>
      <p:sp>
        <p:nvSpPr>
          <p:cNvPr id="32773" name="Footer Placeholder 4"/>
          <p:cNvSpPr>
            <a:spLocks noGrp="1"/>
          </p:cNvSpPr>
          <p:nvPr>
            <p:ph type="ftr" sz="quarter" idx="11"/>
          </p:nvPr>
        </p:nvSpPr>
        <p:spPr>
          <a:xfrm>
            <a:off x="3124200" y="6381750"/>
            <a:ext cx="2895600" cy="476250"/>
          </a:xfrm>
          <a:noFill/>
        </p:spPr>
        <p:txBody>
          <a:bodyPr/>
          <a:lstStyle/>
          <a:p>
            <a:r>
              <a:rPr lang="pt-BR"/>
              <a:t>GPGPU-Sim Tutorial (MICRO 2012)  5: Software Organization</a:t>
            </a:r>
            <a:endParaRPr lang="en-US" dirty="0"/>
          </a:p>
        </p:txBody>
      </p:sp>
      <p:sp>
        <p:nvSpPr>
          <p:cNvPr id="7" name="Rectangle 6"/>
          <p:cNvSpPr/>
          <p:nvPr/>
        </p:nvSpPr>
        <p:spPr>
          <a:xfrm>
            <a:off x="609600" y="3276600"/>
            <a:ext cx="17526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2000" b="1" dirty="0" err="1"/>
              <a:t>inst_t</a:t>
            </a:r>
            <a:endParaRPr lang="en-CA" sz="2000" b="1" dirty="0"/>
          </a:p>
          <a:p>
            <a:pPr>
              <a:buFont typeface="Arial" pitchFamily="34" charset="0"/>
              <a:buChar char="•"/>
              <a:defRPr/>
            </a:pPr>
            <a:r>
              <a:rPr lang="en-CA" sz="2000" b="1" dirty="0"/>
              <a:t> Static Info</a:t>
            </a:r>
          </a:p>
        </p:txBody>
      </p:sp>
      <p:sp>
        <p:nvSpPr>
          <p:cNvPr id="8" name="Rectangle 7"/>
          <p:cNvSpPr/>
          <p:nvPr/>
        </p:nvSpPr>
        <p:spPr>
          <a:xfrm>
            <a:off x="3048000" y="2743200"/>
            <a:ext cx="2819400" cy="16764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2400" b="1" dirty="0"/>
              <a:t>warp_inst_t</a:t>
            </a:r>
          </a:p>
          <a:p>
            <a:pPr>
              <a:buFont typeface="Arial" pitchFamily="34" charset="0"/>
              <a:buChar char="•"/>
              <a:defRPr/>
            </a:pPr>
            <a:r>
              <a:rPr lang="en-CA" sz="2000" b="1" dirty="0"/>
              <a:t> active mask</a:t>
            </a:r>
          </a:p>
          <a:p>
            <a:pPr>
              <a:buFont typeface="Arial" pitchFamily="34" charset="0"/>
              <a:buChar char="•"/>
              <a:defRPr/>
            </a:pPr>
            <a:r>
              <a:rPr lang="en-CA" sz="2000" b="1" dirty="0"/>
              <a:t> </a:t>
            </a:r>
            <a:r>
              <a:rPr lang="en-CA" sz="2000" b="1" dirty="0" err="1"/>
              <a:t>per_thread_info</a:t>
            </a:r>
            <a:endParaRPr lang="en-CA" sz="2000" b="1" dirty="0"/>
          </a:p>
          <a:p>
            <a:pPr lvl="1">
              <a:buFont typeface="Arial" pitchFamily="34" charset="0"/>
              <a:buChar char="•"/>
              <a:defRPr/>
            </a:pPr>
            <a:r>
              <a:rPr lang="en-CA" sz="2000" b="1" dirty="0"/>
              <a:t> </a:t>
            </a:r>
            <a:r>
              <a:rPr lang="en-CA" sz="2000" b="1" dirty="0" err="1"/>
              <a:t>dram_callback_t</a:t>
            </a:r>
            <a:endParaRPr lang="en-CA" sz="2000" b="1" dirty="0"/>
          </a:p>
          <a:p>
            <a:pPr>
              <a:buFont typeface="Arial" pitchFamily="34" charset="0"/>
              <a:buChar char="•"/>
              <a:defRPr/>
            </a:pPr>
            <a:r>
              <a:rPr lang="en-CA" sz="2000" b="1" dirty="0"/>
              <a:t> </a:t>
            </a:r>
            <a:r>
              <a:rPr lang="en-CA" sz="2000" b="1" dirty="0" err="1"/>
              <a:t>access_q</a:t>
            </a:r>
            <a:endParaRPr lang="en-CA" sz="2000" b="1" dirty="0"/>
          </a:p>
        </p:txBody>
      </p:sp>
      <p:sp>
        <p:nvSpPr>
          <p:cNvPr id="9" name="Rectangle 8"/>
          <p:cNvSpPr/>
          <p:nvPr/>
        </p:nvSpPr>
        <p:spPr>
          <a:xfrm>
            <a:off x="6477000" y="3276600"/>
            <a:ext cx="2057400" cy="6096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CA" sz="2000" b="1" dirty="0" err="1"/>
              <a:t>ptx_instruction</a:t>
            </a:r>
            <a:endParaRPr lang="en-CA" sz="2000" b="1" dirty="0"/>
          </a:p>
          <a:p>
            <a:pPr>
              <a:buFont typeface="Arial" pitchFamily="34" charset="0"/>
              <a:buChar char="•"/>
              <a:defRPr/>
            </a:pPr>
            <a:r>
              <a:rPr lang="en-CA" sz="2000" b="1" dirty="0"/>
              <a:t> </a:t>
            </a:r>
            <a:r>
              <a:rPr lang="en-CA" sz="2000" b="1" dirty="0" err="1"/>
              <a:t>Func</a:t>
            </a:r>
            <a:r>
              <a:rPr lang="en-CA" sz="2000" b="1" dirty="0"/>
              <a:t> Exec</a:t>
            </a:r>
          </a:p>
        </p:txBody>
      </p:sp>
      <p:cxnSp>
        <p:nvCxnSpPr>
          <p:cNvPr id="11" name="Straight Arrow Connector 10"/>
          <p:cNvCxnSpPr>
            <a:stCxn id="8" idx="1"/>
            <a:endCxn id="7" idx="3"/>
          </p:cNvCxnSpPr>
          <p:nvPr/>
        </p:nvCxnSpPr>
        <p:spPr>
          <a:xfrm flipH="1">
            <a:off x="2362200" y="3581400"/>
            <a:ext cx="685800" cy="0"/>
          </a:xfrm>
          <a:prstGeom prst="straightConnector1">
            <a:avLst/>
          </a:prstGeom>
          <a:ln w="38100">
            <a:solidFill>
              <a:schemeClr val="accent2">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1"/>
            <a:endCxn id="8" idx="3"/>
          </p:cNvCxnSpPr>
          <p:nvPr/>
        </p:nvCxnSpPr>
        <p:spPr>
          <a:xfrm flipH="1">
            <a:off x="5867400" y="3581400"/>
            <a:ext cx="609600" cy="0"/>
          </a:xfrm>
          <a:prstGeom prst="straightConnector1">
            <a:avLst/>
          </a:prstGeom>
          <a:ln w="38100">
            <a:solidFill>
              <a:schemeClr val="accent2">
                <a:lumMod val="60000"/>
                <a:lumOff val="40000"/>
              </a:schemeClr>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pPr>
              <a:defRPr/>
            </a:pPr>
            <a:r>
              <a:rPr lang="en-US"/>
              <a:t>5a &amp; b.</a:t>
            </a:r>
            <a:fld id="{FAEB207C-A15D-4741-A675-3E2F6474249C}" type="slidenum">
              <a:rPr lang="en-US" smtClean="0"/>
              <a:pPr>
                <a:defRPr/>
              </a:pPr>
              <a:t>67</a:t>
            </a:fld>
            <a:endParaRPr lang="en-US" dirty="0"/>
          </a:p>
        </p:txBody>
      </p:sp>
    </p:spTree>
    <p:extLst>
      <p:ext uri="{BB962C8B-B14F-4D97-AF65-F5344CB8AC3E}">
        <p14:creationId xmlns:p14="http://schemas.microsoft.com/office/powerpoint/2010/main" val="26649686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p:txBody>
          <a:bodyPr>
            <a:normAutofit fontScale="90000"/>
          </a:bodyPr>
          <a:lstStyle/>
          <a:p>
            <a:r>
              <a:rPr lang="en-CA" dirty="0"/>
              <a:t>Timing Model:</a:t>
            </a:r>
            <a:br>
              <a:rPr lang="en-CA" dirty="0"/>
            </a:br>
            <a:r>
              <a:rPr lang="en-CA" dirty="0"/>
              <a:t>Memory Access</a:t>
            </a:r>
          </a:p>
        </p:txBody>
      </p:sp>
      <p:sp>
        <p:nvSpPr>
          <p:cNvPr id="32" name="Vertical Text Placeholder 31"/>
          <p:cNvSpPr>
            <a:spLocks noGrp="1"/>
          </p:cNvSpPr>
          <p:nvPr>
            <p:ph idx="1"/>
          </p:nvPr>
        </p:nvSpPr>
        <p:spPr>
          <a:xfrm>
            <a:off x="457200" y="1600200"/>
            <a:ext cx="5434011" cy="4525963"/>
          </a:xfrm>
        </p:spPr>
        <p:txBody>
          <a:bodyPr>
            <a:normAutofit fontScale="92500" lnSpcReduction="10000"/>
          </a:bodyPr>
          <a:lstStyle/>
          <a:p>
            <a:pPr>
              <a:buNone/>
            </a:pPr>
            <a:r>
              <a:rPr lang="en-CA" sz="2000" b="1" dirty="0"/>
              <a:t>mem_access_t</a:t>
            </a:r>
          </a:p>
          <a:p>
            <a:r>
              <a:rPr lang="en-CA" sz="2000" dirty="0"/>
              <a:t>Coalesced memory access from a warp</a:t>
            </a:r>
          </a:p>
          <a:p>
            <a:r>
              <a:rPr lang="en-CA" sz="2000" dirty="0"/>
              <a:t>Consumed in ldst_unit</a:t>
            </a:r>
          </a:p>
          <a:p>
            <a:endParaRPr lang="en-CA" sz="2000" dirty="0"/>
          </a:p>
          <a:p>
            <a:pPr>
              <a:buNone/>
            </a:pPr>
            <a:r>
              <a:rPr lang="en-CA" sz="2000" b="1" dirty="0" err="1"/>
              <a:t>mem_fetch</a:t>
            </a:r>
            <a:endParaRPr lang="en-CA" sz="2000" b="1" dirty="0"/>
          </a:p>
          <a:p>
            <a:r>
              <a:rPr lang="en-CA" sz="2000" dirty="0"/>
              <a:t>Memory request structure that is passed to the cache model and modules in the memory sub-system. </a:t>
            </a:r>
          </a:p>
          <a:p>
            <a:r>
              <a:rPr lang="en-CA" sz="2000" dirty="0"/>
              <a:t>Has a copy of the warp_inst_t + mem_access_t that created the request</a:t>
            </a:r>
          </a:p>
          <a:p>
            <a:pPr lvl="1"/>
            <a:r>
              <a:rPr lang="en-CA" sz="1800" dirty="0"/>
              <a:t>No need for tracker inside SIMT Core</a:t>
            </a:r>
          </a:p>
          <a:p>
            <a:pPr lvl="1"/>
            <a:r>
              <a:rPr lang="en-CA" sz="1800" dirty="0"/>
              <a:t>Access to </a:t>
            </a:r>
            <a:r>
              <a:rPr lang="en-CA" sz="1800" dirty="0" err="1"/>
              <a:t>atom_callback</a:t>
            </a:r>
            <a:r>
              <a:rPr lang="en-CA" sz="1800" dirty="0"/>
              <a:t> via </a:t>
            </a:r>
            <a:r>
              <a:rPr lang="en-CA" sz="1800" dirty="0" err="1"/>
              <a:t>warp_inst_t</a:t>
            </a:r>
            <a:endParaRPr lang="en-CA" sz="1800" dirty="0"/>
          </a:p>
          <a:p>
            <a:r>
              <a:rPr lang="en-CA" sz="2000" dirty="0"/>
              <a:t>Generated in ldst_unit::cycle()</a:t>
            </a:r>
          </a:p>
          <a:p>
            <a:r>
              <a:rPr lang="en-CA" sz="2000" dirty="0"/>
              <a:t>Destroyed in ldst_unit::</a:t>
            </a:r>
            <a:r>
              <a:rPr lang="en-CA" sz="2000" dirty="0" err="1"/>
              <a:t>writeback</a:t>
            </a:r>
            <a:r>
              <a:rPr lang="en-CA" sz="2000" dirty="0"/>
              <a:t>() for reads and inside </a:t>
            </a:r>
            <a:r>
              <a:rPr lang="en-CA" sz="2000" dirty="0" err="1"/>
              <a:t>memory_partition_unit</a:t>
            </a:r>
            <a:r>
              <a:rPr lang="en-CA" sz="2000" dirty="0"/>
              <a:t> for writes</a:t>
            </a:r>
          </a:p>
          <a:p>
            <a:endParaRPr lang="en-CA" sz="2000" dirty="0"/>
          </a:p>
        </p:txBody>
      </p:sp>
      <p:sp>
        <p:nvSpPr>
          <p:cNvPr id="33794" name="Date Placeholder 1"/>
          <p:cNvSpPr>
            <a:spLocks noGrp="1"/>
          </p:cNvSpPr>
          <p:nvPr>
            <p:ph type="dt" sz="half" idx="10"/>
          </p:nvPr>
        </p:nvSpPr>
        <p:spPr>
          <a:noFill/>
        </p:spPr>
        <p:txBody>
          <a:bodyPr/>
          <a:lstStyle/>
          <a:p>
            <a:r>
              <a:rPr lang="en-US"/>
              <a:t>December 2012</a:t>
            </a:r>
          </a:p>
        </p:txBody>
      </p:sp>
      <p:sp>
        <p:nvSpPr>
          <p:cNvPr id="33795"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27" name="Slide Number Placeholder 26"/>
          <p:cNvSpPr>
            <a:spLocks noGrp="1"/>
          </p:cNvSpPr>
          <p:nvPr>
            <p:ph type="sldNum" sz="quarter" idx="12"/>
          </p:nvPr>
        </p:nvSpPr>
        <p:spPr/>
        <p:txBody>
          <a:bodyPr/>
          <a:lstStyle/>
          <a:p>
            <a:pPr>
              <a:defRPr/>
            </a:pPr>
            <a:r>
              <a:rPr lang="en-US"/>
              <a:t>5a &amp; b.</a:t>
            </a:r>
            <a:fld id="{FAEB207C-A15D-4741-A675-3E2F6474249C}" type="slidenum">
              <a:rPr lang="en-US" smtClean="0"/>
              <a:pPr>
                <a:defRPr/>
              </a:pPr>
              <a:t>68</a:t>
            </a:fld>
            <a:endParaRPr lang="en-US" dirty="0"/>
          </a:p>
        </p:txBody>
      </p:sp>
      <p:sp>
        <p:nvSpPr>
          <p:cNvPr id="33799" name="Rectangle 4"/>
          <p:cNvSpPr>
            <a:spLocks noChangeArrowheads="1"/>
          </p:cNvSpPr>
          <p:nvPr/>
        </p:nvSpPr>
        <p:spPr bwMode="auto">
          <a:xfrm>
            <a:off x="5967412" y="1646237"/>
            <a:ext cx="2971800" cy="22860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6200000" scaled="1"/>
            <a:tileRect/>
          </a:gradFill>
          <a:ln w="28575">
            <a:solidFill>
              <a:schemeClr val="tx1"/>
            </a:solidFill>
            <a:miter lim="800000"/>
            <a:headEnd/>
            <a:tailEnd/>
          </a:ln>
        </p:spPr>
        <p:txBody>
          <a:bodyPr wrap="none"/>
          <a:lstStyle/>
          <a:p>
            <a:pPr algn="ctr"/>
            <a:r>
              <a:rPr lang="en-US" b="1" dirty="0"/>
              <a:t>SIMT Core</a:t>
            </a:r>
          </a:p>
        </p:txBody>
      </p:sp>
      <p:sp>
        <p:nvSpPr>
          <p:cNvPr id="33800" name="Rectangle 5"/>
          <p:cNvSpPr>
            <a:spLocks noChangeArrowheads="1"/>
          </p:cNvSpPr>
          <p:nvPr/>
        </p:nvSpPr>
        <p:spPr bwMode="auto">
          <a:xfrm>
            <a:off x="6324600" y="4419600"/>
            <a:ext cx="2447925" cy="1512887"/>
          </a:xfrm>
          <a:prstGeom prst="rect">
            <a:avLst/>
          </a:prstGeom>
          <a:solidFill>
            <a:srgbClr val="CCCCFF"/>
          </a:solidFill>
          <a:ln w="28575">
            <a:solidFill>
              <a:schemeClr val="tx1"/>
            </a:solidFill>
            <a:miter lim="800000"/>
            <a:headEnd/>
            <a:tailEnd/>
          </a:ln>
        </p:spPr>
        <p:txBody>
          <a:bodyPr wrap="none" anchor="b"/>
          <a:lstStyle/>
          <a:p>
            <a:r>
              <a:rPr lang="en-US" b="1" dirty="0"/>
              <a:t>Memory Subsystem:</a:t>
            </a:r>
          </a:p>
          <a:p>
            <a:pPr>
              <a:buFont typeface="Wingdings" pitchFamily="2" charset="2"/>
              <a:buChar char="§"/>
            </a:pPr>
            <a:r>
              <a:rPr lang="en-US" b="1" dirty="0"/>
              <a:t> Interconnect</a:t>
            </a:r>
          </a:p>
          <a:p>
            <a:pPr>
              <a:buFont typeface="Wingdings" pitchFamily="2" charset="2"/>
              <a:buChar char="§"/>
            </a:pPr>
            <a:r>
              <a:rPr lang="en-US" b="1" dirty="0"/>
              <a:t> L2</a:t>
            </a:r>
          </a:p>
          <a:p>
            <a:pPr>
              <a:buFont typeface="Wingdings" pitchFamily="2" charset="2"/>
              <a:buChar char="§"/>
            </a:pPr>
            <a:r>
              <a:rPr lang="en-US" b="1" dirty="0"/>
              <a:t> DRAM</a:t>
            </a:r>
          </a:p>
        </p:txBody>
      </p:sp>
      <p:sp>
        <p:nvSpPr>
          <p:cNvPr id="33801" name="Rectangle 7"/>
          <p:cNvSpPr>
            <a:spLocks noChangeArrowheads="1"/>
          </p:cNvSpPr>
          <p:nvPr/>
        </p:nvSpPr>
        <p:spPr bwMode="auto">
          <a:xfrm>
            <a:off x="6043612" y="2027237"/>
            <a:ext cx="1600199" cy="1524000"/>
          </a:xfrm>
          <a:prstGeom prst="rect">
            <a:avLst/>
          </a:prstGeom>
          <a:solidFill>
            <a:srgbClr val="FFFF99"/>
          </a:solidFill>
          <a:ln w="28575">
            <a:solidFill>
              <a:schemeClr val="tx1"/>
            </a:solidFill>
            <a:miter lim="800000"/>
            <a:headEnd/>
            <a:tailEnd/>
          </a:ln>
        </p:spPr>
        <p:txBody>
          <a:bodyPr wrap="none" anchor="t"/>
          <a:lstStyle/>
          <a:p>
            <a:pPr algn="ctr"/>
            <a:r>
              <a:rPr lang="en-US" sz="1600" b="1" dirty="0" err="1"/>
              <a:t>Mem</a:t>
            </a:r>
            <a:r>
              <a:rPr lang="en-US" sz="1600" b="1" dirty="0"/>
              <a:t> Unit</a:t>
            </a:r>
          </a:p>
        </p:txBody>
      </p:sp>
      <p:sp>
        <p:nvSpPr>
          <p:cNvPr id="33803" name="Rectangle 9"/>
          <p:cNvSpPr>
            <a:spLocks noChangeArrowheads="1"/>
          </p:cNvSpPr>
          <p:nvPr/>
        </p:nvSpPr>
        <p:spPr bwMode="auto">
          <a:xfrm>
            <a:off x="7720012" y="2027237"/>
            <a:ext cx="1152525" cy="288925"/>
          </a:xfrm>
          <a:prstGeom prst="rect">
            <a:avLst/>
          </a:prstGeom>
          <a:solidFill>
            <a:srgbClr val="FFFF99"/>
          </a:solidFill>
          <a:ln w="28575">
            <a:solidFill>
              <a:schemeClr val="tx1"/>
            </a:solidFill>
            <a:miter lim="800000"/>
            <a:headEnd/>
            <a:tailEnd/>
          </a:ln>
        </p:spPr>
        <p:txBody>
          <a:bodyPr wrap="none" anchor="ctr"/>
          <a:lstStyle/>
          <a:p>
            <a:pPr algn="ctr"/>
            <a:r>
              <a:rPr lang="en-US" sz="1600" b="1" dirty="0" err="1"/>
              <a:t>Writeback</a:t>
            </a:r>
            <a:endParaRPr lang="en-US" sz="1600" b="1" dirty="0"/>
          </a:p>
        </p:txBody>
      </p:sp>
      <p:sp>
        <p:nvSpPr>
          <p:cNvPr id="33805" name="Line 14"/>
          <p:cNvSpPr>
            <a:spLocks noChangeShapeType="1"/>
          </p:cNvSpPr>
          <p:nvPr/>
        </p:nvSpPr>
        <p:spPr bwMode="auto">
          <a:xfrm flipH="1" flipV="1">
            <a:off x="7948611" y="2332036"/>
            <a:ext cx="0" cy="1219199"/>
          </a:xfrm>
          <a:prstGeom prst="line">
            <a:avLst/>
          </a:prstGeom>
          <a:noFill/>
          <a:ln w="57150">
            <a:solidFill>
              <a:schemeClr val="tx1"/>
            </a:solidFill>
            <a:round/>
            <a:headEnd/>
            <a:tailEnd type="triangle" w="med" len="med"/>
          </a:ln>
        </p:spPr>
        <p:txBody>
          <a:bodyPr/>
          <a:lstStyle/>
          <a:p>
            <a:endParaRPr lang="en-CA"/>
          </a:p>
        </p:txBody>
      </p:sp>
      <p:sp>
        <p:nvSpPr>
          <p:cNvPr id="33808" name="Text Box 23"/>
          <p:cNvSpPr txBox="1">
            <a:spLocks noChangeArrowheads="1"/>
          </p:cNvSpPr>
          <p:nvPr/>
        </p:nvSpPr>
        <p:spPr bwMode="auto">
          <a:xfrm>
            <a:off x="6756400" y="4348162"/>
            <a:ext cx="1150937" cy="215444"/>
          </a:xfrm>
          <a:prstGeom prst="rect">
            <a:avLst/>
          </a:prstGeom>
          <a:solidFill>
            <a:srgbClr val="FFCCFF"/>
          </a:solidFill>
          <a:ln w="28575">
            <a:noFill/>
            <a:miter lim="800000"/>
            <a:headEnd/>
            <a:tailEnd/>
          </a:ln>
          <a:effectLst>
            <a:glow rad="63500">
              <a:schemeClr val="accent4">
                <a:satMod val="175000"/>
                <a:alpha val="40000"/>
              </a:schemeClr>
            </a:glow>
          </a:effectLst>
        </p:spPr>
        <p:txBody>
          <a:bodyPr lIns="0" tIns="0" rIns="0" bIns="0">
            <a:spAutoFit/>
          </a:bodyPr>
          <a:lstStyle/>
          <a:p>
            <a:pPr algn="ctr"/>
            <a:r>
              <a:rPr lang="en-US" sz="1400" b="1" dirty="0"/>
              <a:t>mem_fetch</a:t>
            </a:r>
          </a:p>
        </p:txBody>
      </p:sp>
      <p:sp>
        <p:nvSpPr>
          <p:cNvPr id="22" name="Rectangle 7"/>
          <p:cNvSpPr>
            <a:spLocks noChangeArrowheads="1"/>
          </p:cNvSpPr>
          <p:nvPr/>
        </p:nvSpPr>
        <p:spPr bwMode="auto">
          <a:xfrm>
            <a:off x="6958012" y="3551237"/>
            <a:ext cx="1143000" cy="288925"/>
          </a:xfrm>
          <a:prstGeom prst="rect">
            <a:avLst/>
          </a:prstGeom>
          <a:solidFill>
            <a:srgbClr val="FFC000"/>
          </a:solidFill>
          <a:ln w="28575">
            <a:solidFill>
              <a:schemeClr val="tx1"/>
            </a:solidFill>
            <a:miter lim="800000"/>
            <a:headEnd/>
            <a:tailEnd/>
          </a:ln>
        </p:spPr>
        <p:txBody>
          <a:bodyPr wrap="none" anchor="ctr"/>
          <a:lstStyle/>
          <a:p>
            <a:pPr algn="ctr"/>
            <a:r>
              <a:rPr lang="en-US" sz="1600" b="1" dirty="0"/>
              <a:t>Cache</a:t>
            </a:r>
          </a:p>
        </p:txBody>
      </p:sp>
      <p:cxnSp>
        <p:nvCxnSpPr>
          <p:cNvPr id="24" name="Straight Connector 23"/>
          <p:cNvCxnSpPr/>
          <p:nvPr/>
        </p:nvCxnSpPr>
        <p:spPr>
          <a:xfrm>
            <a:off x="6577012" y="3398837"/>
            <a:ext cx="0" cy="121920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77012" y="4618037"/>
            <a:ext cx="1905000" cy="0"/>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482012" y="2332037"/>
            <a:ext cx="0" cy="2286000"/>
          </a:xfrm>
          <a:prstGeom prst="line">
            <a:avLst/>
          </a:prstGeom>
          <a:ln w="57150" cap="rnd">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Line 14"/>
          <p:cNvSpPr>
            <a:spLocks noChangeShapeType="1"/>
          </p:cNvSpPr>
          <p:nvPr/>
        </p:nvSpPr>
        <p:spPr bwMode="auto">
          <a:xfrm flipH="1" flipV="1">
            <a:off x="8101011" y="3703637"/>
            <a:ext cx="381000" cy="0"/>
          </a:xfrm>
          <a:prstGeom prst="line">
            <a:avLst/>
          </a:prstGeom>
          <a:noFill/>
          <a:ln w="57150">
            <a:solidFill>
              <a:schemeClr val="tx1"/>
            </a:solidFill>
            <a:round/>
            <a:headEnd/>
            <a:tailEnd type="triangle" w="med" len="med"/>
          </a:ln>
        </p:spPr>
        <p:txBody>
          <a:bodyPr/>
          <a:lstStyle/>
          <a:p>
            <a:endParaRPr lang="en-CA"/>
          </a:p>
        </p:txBody>
      </p:sp>
      <p:sp>
        <p:nvSpPr>
          <p:cNvPr id="33807" name="Text Box 22"/>
          <p:cNvSpPr txBox="1">
            <a:spLocks noChangeArrowheads="1"/>
          </p:cNvSpPr>
          <p:nvPr/>
        </p:nvSpPr>
        <p:spPr bwMode="auto">
          <a:xfrm>
            <a:off x="6272212" y="3170237"/>
            <a:ext cx="1219200" cy="228600"/>
          </a:xfrm>
          <a:prstGeom prst="rect">
            <a:avLst/>
          </a:prstGeom>
          <a:solidFill>
            <a:srgbClr val="FFCCFF"/>
          </a:solidFill>
          <a:ln w="28575">
            <a:noFill/>
            <a:miter lim="800000"/>
            <a:headEnd/>
            <a:tailEnd/>
          </a:ln>
          <a:effectLst>
            <a:glow rad="63500">
              <a:schemeClr val="accent4">
                <a:satMod val="175000"/>
                <a:alpha val="40000"/>
              </a:schemeClr>
            </a:glow>
          </a:effectLst>
        </p:spPr>
        <p:txBody>
          <a:bodyPr wrap="square" lIns="0" tIns="0" rIns="0" bIns="0">
            <a:noAutofit/>
          </a:bodyPr>
          <a:lstStyle/>
          <a:p>
            <a:pPr algn="ctr"/>
            <a:r>
              <a:rPr lang="en-US" sz="1400" b="1" dirty="0"/>
              <a:t>mem_fetch</a:t>
            </a:r>
          </a:p>
        </p:txBody>
      </p:sp>
      <p:sp>
        <p:nvSpPr>
          <p:cNvPr id="33809" name="Text Box 24"/>
          <p:cNvSpPr txBox="1">
            <a:spLocks noChangeArrowheads="1"/>
          </p:cNvSpPr>
          <p:nvPr/>
        </p:nvSpPr>
        <p:spPr bwMode="auto">
          <a:xfrm>
            <a:off x="7835900" y="4059237"/>
            <a:ext cx="1150937" cy="215444"/>
          </a:xfrm>
          <a:prstGeom prst="rect">
            <a:avLst/>
          </a:prstGeom>
          <a:solidFill>
            <a:srgbClr val="FFCCFF"/>
          </a:solidFill>
          <a:ln w="28575">
            <a:noFill/>
            <a:miter lim="800000"/>
            <a:headEnd/>
            <a:tailEnd/>
          </a:ln>
          <a:effectLst>
            <a:glow rad="63500">
              <a:schemeClr val="accent4">
                <a:satMod val="175000"/>
                <a:alpha val="40000"/>
              </a:schemeClr>
            </a:glow>
          </a:effectLst>
        </p:spPr>
        <p:txBody>
          <a:bodyPr lIns="0" tIns="0" rIns="0" bIns="0">
            <a:spAutoFit/>
          </a:bodyPr>
          <a:lstStyle/>
          <a:p>
            <a:pPr algn="ctr"/>
            <a:r>
              <a:rPr lang="en-US" sz="1400" b="1" dirty="0"/>
              <a:t>mem_fetch</a:t>
            </a:r>
          </a:p>
        </p:txBody>
      </p:sp>
      <p:sp>
        <p:nvSpPr>
          <p:cNvPr id="30" name="Line 14"/>
          <p:cNvSpPr>
            <a:spLocks noChangeShapeType="1"/>
          </p:cNvSpPr>
          <p:nvPr/>
        </p:nvSpPr>
        <p:spPr bwMode="auto">
          <a:xfrm>
            <a:off x="6577011" y="3703637"/>
            <a:ext cx="381000" cy="0"/>
          </a:xfrm>
          <a:prstGeom prst="line">
            <a:avLst/>
          </a:prstGeom>
          <a:noFill/>
          <a:ln w="57150">
            <a:solidFill>
              <a:schemeClr val="tx1"/>
            </a:solidFill>
            <a:round/>
            <a:headEnd/>
            <a:tailEnd type="triangle" w="med" len="med"/>
          </a:ln>
        </p:spPr>
        <p:txBody>
          <a:bodyPr/>
          <a:lstStyle/>
          <a:p>
            <a:endParaRPr lang="en-CA"/>
          </a:p>
        </p:txBody>
      </p:sp>
      <p:sp>
        <p:nvSpPr>
          <p:cNvPr id="35" name="Rectangle 34"/>
          <p:cNvSpPr/>
          <p:nvPr/>
        </p:nvSpPr>
        <p:spPr>
          <a:xfrm>
            <a:off x="6119812" y="2408237"/>
            <a:ext cx="1447800" cy="2286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b="1" dirty="0"/>
              <a:t>warp_inst_t</a:t>
            </a:r>
          </a:p>
        </p:txBody>
      </p:sp>
      <p:sp>
        <p:nvSpPr>
          <p:cNvPr id="36" name="Rectangle 35"/>
          <p:cNvSpPr/>
          <p:nvPr/>
        </p:nvSpPr>
        <p:spPr>
          <a:xfrm>
            <a:off x="6119812" y="2636837"/>
            <a:ext cx="1447800" cy="228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b="1" dirty="0"/>
              <a:t>mem_access_t</a:t>
            </a:r>
          </a:p>
        </p:txBody>
      </p:sp>
      <p:sp>
        <p:nvSpPr>
          <p:cNvPr id="40" name="Line 14"/>
          <p:cNvSpPr>
            <a:spLocks noChangeShapeType="1"/>
          </p:cNvSpPr>
          <p:nvPr/>
        </p:nvSpPr>
        <p:spPr bwMode="auto">
          <a:xfrm>
            <a:off x="6577012" y="2865437"/>
            <a:ext cx="1" cy="304799"/>
          </a:xfrm>
          <a:prstGeom prst="line">
            <a:avLst/>
          </a:prstGeom>
          <a:noFill/>
          <a:ln w="57150">
            <a:solidFill>
              <a:schemeClr val="tx1"/>
            </a:solidFill>
            <a:round/>
            <a:headEnd/>
            <a:tailEnd type="triangle" w="med" len="med"/>
          </a:ln>
        </p:spPr>
        <p:txBody>
          <a:bodyPr/>
          <a:lstStyle/>
          <a:p>
            <a:endParaRPr lang="en-CA"/>
          </a:p>
        </p:txBody>
      </p:sp>
    </p:spTree>
    <p:extLst>
      <p:ext uri="{BB962C8B-B14F-4D97-AF65-F5344CB8AC3E}">
        <p14:creationId xmlns:p14="http://schemas.microsoft.com/office/powerpoint/2010/main" val="3310364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Fetch Stage</a:t>
            </a:r>
          </a:p>
        </p:txBody>
      </p:sp>
      <p:sp>
        <p:nvSpPr>
          <p:cNvPr id="3" name="Vertical Text Placeholder 2"/>
          <p:cNvSpPr>
            <a:spLocks noGrp="1"/>
          </p:cNvSpPr>
          <p:nvPr>
            <p:ph idx="1"/>
          </p:nvPr>
        </p:nvSpPr>
        <p:spPr/>
        <p:txBody>
          <a:bodyPr/>
          <a:lstStyle/>
          <a:p>
            <a:pPr marL="514350" indent="-514350">
              <a:buFont typeface="+mj-lt"/>
              <a:buAutoNum type="arabicPeriod"/>
            </a:pPr>
            <a:r>
              <a:rPr lang="en-CA" dirty="0"/>
              <a:t>Checks for warps that completed execution</a:t>
            </a:r>
          </a:p>
          <a:p>
            <a:pPr marL="914400" lvl="1" indent="-514350"/>
            <a:r>
              <a:rPr lang="en-CA" dirty="0"/>
              <a:t>Release resource </a:t>
            </a:r>
          </a:p>
          <a:p>
            <a:pPr marL="514350" indent="-514350">
              <a:buFont typeface="+mj-lt"/>
              <a:buAutoNum type="arabicPeriod"/>
            </a:pPr>
            <a:r>
              <a:rPr lang="en-CA" dirty="0"/>
              <a:t>Selected a warp via </a:t>
            </a:r>
            <a:r>
              <a:rPr lang="en-CA" dirty="0" err="1"/>
              <a:t>m_last_warp_fetched</a:t>
            </a:r>
            <a:r>
              <a:rPr lang="en-CA" dirty="0"/>
              <a:t> and access I-cache </a:t>
            </a:r>
          </a:p>
          <a:p>
            <a:pPr marL="914400" lvl="1" indent="-514350"/>
            <a:r>
              <a:rPr lang="en-CA" dirty="0"/>
              <a:t>Hit: Send to decode stage</a:t>
            </a:r>
          </a:p>
          <a:p>
            <a:pPr marL="914400" lvl="1" indent="-514350"/>
            <a:r>
              <a:rPr lang="en-CA" dirty="0"/>
              <a:t>Miss: Send instruction fetch request off core, try again after I-cache is filled</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69</a:t>
            </a:fld>
            <a:endParaRPr lang="en-US" dirty="0"/>
          </a:p>
        </p:txBody>
      </p:sp>
    </p:spTree>
    <p:extLst>
      <p:ext uri="{BB962C8B-B14F-4D97-AF65-F5344CB8AC3E}">
        <p14:creationId xmlns:p14="http://schemas.microsoft.com/office/powerpoint/2010/main" val="242863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AB2D-EADC-CD48-BA14-31FCBA021BFD}"/>
              </a:ext>
            </a:extLst>
          </p:cNvPr>
          <p:cNvSpPr>
            <a:spLocks noGrp="1"/>
          </p:cNvSpPr>
          <p:nvPr>
            <p:ph type="title"/>
          </p:nvPr>
        </p:nvSpPr>
        <p:spPr>
          <a:xfrm>
            <a:off x="457200" y="38100"/>
            <a:ext cx="8229600" cy="1143000"/>
          </a:xfrm>
        </p:spPr>
        <p:txBody>
          <a:bodyPr/>
          <a:lstStyle/>
          <a:p>
            <a:r>
              <a:rPr lang="en-US" dirty="0"/>
              <a:t>Functional Simulation</a:t>
            </a:r>
          </a:p>
        </p:txBody>
      </p:sp>
      <p:sp>
        <p:nvSpPr>
          <p:cNvPr id="3" name="Content Placeholder 2">
            <a:extLst>
              <a:ext uri="{FF2B5EF4-FFF2-40B4-BE49-F238E27FC236}">
                <a16:creationId xmlns:a16="http://schemas.microsoft.com/office/drawing/2014/main" id="{07C38F5D-0941-B74C-AAB6-73CA04C3E20A}"/>
              </a:ext>
            </a:extLst>
          </p:cNvPr>
          <p:cNvSpPr>
            <a:spLocks noGrp="1"/>
          </p:cNvSpPr>
          <p:nvPr>
            <p:ph idx="1"/>
          </p:nvPr>
        </p:nvSpPr>
        <p:spPr/>
        <p:txBody>
          <a:bodyPr>
            <a:normAutofit fontScale="85000" lnSpcReduction="10000"/>
          </a:bodyPr>
          <a:lstStyle/>
          <a:p>
            <a:r>
              <a:rPr lang="en-US" dirty="0"/>
              <a:t>The heart of most architecture simulators.</a:t>
            </a:r>
          </a:p>
          <a:p>
            <a:r>
              <a:rPr lang="en-US" dirty="0"/>
              <a:t>Emulates the instruction set architecture (ISA) </a:t>
            </a:r>
            <a:r>
              <a:rPr lang="en-US" b="1" dirty="0"/>
              <a:t>without any consideration of timing</a:t>
            </a:r>
            <a:r>
              <a:rPr lang="en-US" dirty="0"/>
              <a:t>.</a:t>
            </a:r>
          </a:p>
          <a:p>
            <a:r>
              <a:rPr lang="en-US" dirty="0"/>
              <a:t>Might seem easy, but modern ISAs can be very complex and tracking down bugs in a functional simulator is very difficult (millions of instructions may execute before bug symptom appears).</a:t>
            </a:r>
          </a:p>
          <a:p>
            <a:r>
              <a:rPr lang="en-US" dirty="0"/>
              <a:t>Functional simulators often used for validating software before hardware exists (when introducing new ISA).  Also heart of emulators for cross </a:t>
            </a:r>
            <a:r>
              <a:rPr lang="en-US" dirty="0" err="1"/>
              <a:t>plaform</a:t>
            </a:r>
            <a:r>
              <a:rPr lang="en-US" dirty="0"/>
              <a:t> development (e.g., iPhone, Android)</a:t>
            </a:r>
          </a:p>
          <a:p>
            <a:endParaRPr lang="en-US" dirty="0"/>
          </a:p>
          <a:p>
            <a:endParaRPr lang="en-US" dirty="0"/>
          </a:p>
        </p:txBody>
      </p:sp>
      <p:sp>
        <p:nvSpPr>
          <p:cNvPr id="4" name="Slide Number Placeholder 3">
            <a:extLst>
              <a:ext uri="{FF2B5EF4-FFF2-40B4-BE49-F238E27FC236}">
                <a16:creationId xmlns:a16="http://schemas.microsoft.com/office/drawing/2014/main" id="{6E167B69-FEDE-314E-A1A6-B7BB7576E205}"/>
              </a:ext>
            </a:extLst>
          </p:cNvPr>
          <p:cNvSpPr>
            <a:spLocks noGrp="1"/>
          </p:cNvSpPr>
          <p:nvPr>
            <p:ph type="sldNum" sz="quarter" idx="12"/>
          </p:nvPr>
        </p:nvSpPr>
        <p:spPr/>
        <p:txBody>
          <a:bodyPr/>
          <a:lstStyle/>
          <a:p>
            <a:fld id="{F23EC47D-D5CA-A042-A8D0-C217E3EA6E2F}" type="slidenum">
              <a:rPr lang="en-US" smtClean="0"/>
              <a:t>7</a:t>
            </a:fld>
            <a:endParaRPr lang="en-US"/>
          </a:p>
        </p:txBody>
      </p:sp>
    </p:spTree>
    <p:extLst>
      <p:ext uri="{BB962C8B-B14F-4D97-AF65-F5344CB8AC3E}">
        <p14:creationId xmlns:p14="http://schemas.microsoft.com/office/powerpoint/2010/main" val="17381072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Decode Stage</a:t>
            </a:r>
          </a:p>
        </p:txBody>
      </p:sp>
      <p:sp>
        <p:nvSpPr>
          <p:cNvPr id="3" name="Vertical Text Placeholder 2"/>
          <p:cNvSpPr>
            <a:spLocks noGrp="1"/>
          </p:cNvSpPr>
          <p:nvPr>
            <p:ph idx="1"/>
          </p:nvPr>
        </p:nvSpPr>
        <p:spPr/>
        <p:txBody>
          <a:bodyPr/>
          <a:lstStyle/>
          <a:p>
            <a:r>
              <a:rPr lang="en-CA" dirty="0"/>
              <a:t>Obtain instruction (warp_inst_t) from functional simulator</a:t>
            </a:r>
          </a:p>
          <a:p>
            <a:pPr lvl="1"/>
            <a:r>
              <a:rPr lang="en-CA" dirty="0"/>
              <a:t>Calls </a:t>
            </a:r>
            <a:r>
              <a:rPr lang="en-CA" dirty="0" err="1">
                <a:solidFill>
                  <a:srgbClr val="0070C0"/>
                </a:solidFill>
              </a:rPr>
              <a:t>ptx_fetch_inst</a:t>
            </a:r>
            <a:r>
              <a:rPr lang="en-CA" dirty="0">
                <a:solidFill>
                  <a:srgbClr val="0070C0"/>
                </a:solidFill>
              </a:rPr>
              <a:t>(pc)</a:t>
            </a:r>
          </a:p>
          <a:p>
            <a:r>
              <a:rPr lang="en-CA" dirty="0"/>
              <a:t>Push into I-Buffer of the corresponding warp</a:t>
            </a:r>
          </a:p>
          <a:p>
            <a:pPr lvl="1"/>
            <a:r>
              <a:rPr lang="en-CA" dirty="0"/>
              <a:t>Calls </a:t>
            </a:r>
            <a:r>
              <a:rPr lang="en-CA" dirty="0" err="1">
                <a:solidFill>
                  <a:srgbClr val="0070C0"/>
                </a:solidFill>
              </a:rPr>
              <a:t>shd_warp_t</a:t>
            </a:r>
            <a:r>
              <a:rPr lang="en-CA" dirty="0">
                <a:solidFill>
                  <a:srgbClr val="0070C0"/>
                </a:solidFill>
              </a:rPr>
              <a:t>::</a:t>
            </a:r>
            <a:r>
              <a:rPr lang="en-CA" dirty="0" err="1">
                <a:solidFill>
                  <a:srgbClr val="0070C0"/>
                </a:solidFill>
              </a:rPr>
              <a:t>ibuffer_fill</a:t>
            </a:r>
            <a:r>
              <a:rPr lang="en-CA" dirty="0">
                <a:solidFill>
                  <a:srgbClr val="0070C0"/>
                </a:solidFill>
              </a:rPr>
              <a:t>()</a:t>
            </a:r>
          </a:p>
          <a:p>
            <a:pPr lvl="1"/>
            <a:r>
              <a:rPr lang="en-CA" dirty="0"/>
              <a:t>Can push up to 2 instructions per-cycle</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70</a:t>
            </a:fld>
            <a:endParaRPr lang="en-US" dirty="0"/>
          </a:p>
        </p:txBody>
      </p:sp>
    </p:spTree>
    <p:extLst>
      <p:ext uri="{BB962C8B-B14F-4D97-AF65-F5344CB8AC3E}">
        <p14:creationId xmlns:p14="http://schemas.microsoft.com/office/powerpoint/2010/main" val="2183290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Issue Stage</a:t>
            </a:r>
          </a:p>
        </p:txBody>
      </p:sp>
      <p:sp>
        <p:nvSpPr>
          <p:cNvPr id="3" name="Vertical Text Placeholder 2"/>
          <p:cNvSpPr>
            <a:spLocks noGrp="1"/>
          </p:cNvSpPr>
          <p:nvPr>
            <p:ph idx="1"/>
          </p:nvPr>
        </p:nvSpPr>
        <p:spPr/>
        <p:txBody>
          <a:bodyPr>
            <a:normAutofit fontScale="85000" lnSpcReduction="20000"/>
          </a:bodyPr>
          <a:lstStyle/>
          <a:p>
            <a:r>
              <a:rPr lang="en-CA" dirty="0"/>
              <a:t>Calls </a:t>
            </a:r>
            <a:r>
              <a:rPr lang="en-CA" dirty="0" err="1">
                <a:solidFill>
                  <a:srgbClr val="0070C0"/>
                </a:solidFill>
              </a:rPr>
              <a:t>scheduler_unit</a:t>
            </a:r>
            <a:r>
              <a:rPr lang="en-CA" dirty="0">
                <a:solidFill>
                  <a:srgbClr val="0070C0"/>
                </a:solidFill>
              </a:rPr>
              <a:t>::cycle()</a:t>
            </a:r>
            <a:r>
              <a:rPr lang="en-CA" dirty="0"/>
              <a:t> for every instance of </a:t>
            </a:r>
            <a:r>
              <a:rPr lang="en-CA" dirty="0" err="1">
                <a:solidFill>
                  <a:srgbClr val="0070C0"/>
                </a:solidFill>
              </a:rPr>
              <a:t>scheduler_unit</a:t>
            </a:r>
            <a:endParaRPr lang="en-CA" dirty="0">
              <a:solidFill>
                <a:srgbClr val="0070C0"/>
              </a:solidFill>
            </a:endParaRPr>
          </a:p>
          <a:p>
            <a:r>
              <a:rPr lang="en-CA" dirty="0"/>
              <a:t>Calls </a:t>
            </a:r>
            <a:r>
              <a:rPr lang="en-CA" dirty="0" err="1">
                <a:solidFill>
                  <a:srgbClr val="0070C0"/>
                </a:solidFill>
              </a:rPr>
              <a:t>shader_core_ctx</a:t>
            </a:r>
            <a:r>
              <a:rPr lang="en-CA" dirty="0">
                <a:solidFill>
                  <a:srgbClr val="0070C0"/>
                </a:solidFill>
              </a:rPr>
              <a:t>::</a:t>
            </a:r>
            <a:r>
              <a:rPr lang="en-CA" dirty="0" err="1">
                <a:solidFill>
                  <a:srgbClr val="0070C0"/>
                </a:solidFill>
              </a:rPr>
              <a:t>issue_warp</a:t>
            </a:r>
            <a:r>
              <a:rPr lang="en-CA" dirty="0">
                <a:solidFill>
                  <a:srgbClr val="0070C0"/>
                </a:solidFill>
              </a:rPr>
              <a:t>()</a:t>
            </a:r>
            <a:r>
              <a:rPr lang="en-CA" dirty="0"/>
              <a:t> for each warp selected by the scheduler unit</a:t>
            </a:r>
          </a:p>
          <a:p>
            <a:pPr lvl="1"/>
            <a:r>
              <a:rPr lang="en-CA" dirty="0">
                <a:solidFill>
                  <a:srgbClr val="00B050"/>
                </a:solidFill>
              </a:rPr>
              <a:t>Perform functional execution</a:t>
            </a:r>
            <a:r>
              <a:rPr lang="en-CA" dirty="0"/>
              <a:t>: </a:t>
            </a:r>
            <a:br>
              <a:rPr lang="en-CA" dirty="0"/>
            </a:br>
            <a:r>
              <a:rPr lang="en-CA" dirty="0"/>
              <a:t>Calls </a:t>
            </a:r>
            <a:r>
              <a:rPr lang="en-CA" dirty="0" err="1"/>
              <a:t>func_exec_inst</a:t>
            </a:r>
            <a:r>
              <a:rPr lang="en-CA" dirty="0"/>
              <a:t>() </a:t>
            </a:r>
            <a:r>
              <a:rPr lang="en-CA" dirty="0">
                <a:sym typeface="Wingdings" pitchFamily="2" charset="2"/>
              </a:rPr>
              <a:t> </a:t>
            </a:r>
            <a:r>
              <a:rPr lang="en-CA" dirty="0" err="1">
                <a:sym typeface="Wingdings" pitchFamily="2" charset="2"/>
              </a:rPr>
              <a:t>execute_warp_inst_t</a:t>
            </a:r>
            <a:r>
              <a:rPr lang="en-CA" dirty="0">
                <a:sym typeface="Wingdings" pitchFamily="2" charset="2"/>
              </a:rPr>
              <a:t>()</a:t>
            </a:r>
            <a:endParaRPr lang="en-CA" dirty="0"/>
          </a:p>
          <a:p>
            <a:pPr lvl="1"/>
            <a:r>
              <a:rPr lang="en-CA" dirty="0">
                <a:solidFill>
                  <a:srgbClr val="00B050"/>
                </a:solidFill>
              </a:rPr>
              <a:t>Coalesce memory accesses </a:t>
            </a:r>
            <a:r>
              <a:rPr lang="en-CA" dirty="0"/>
              <a:t>and push them into </a:t>
            </a:r>
            <a:r>
              <a:rPr lang="en-CA" dirty="0" err="1"/>
              <a:t>m_access_q</a:t>
            </a:r>
            <a:r>
              <a:rPr lang="en-CA" dirty="0"/>
              <a:t> in warp_inst_t: </a:t>
            </a:r>
            <a:br>
              <a:rPr lang="en-CA" dirty="0"/>
            </a:br>
            <a:r>
              <a:rPr lang="en-CA" dirty="0"/>
              <a:t>Calls warp_inst_t::</a:t>
            </a:r>
            <a:r>
              <a:rPr lang="en-CA" dirty="0" err="1"/>
              <a:t>generate_mem_accesses</a:t>
            </a:r>
            <a:r>
              <a:rPr lang="en-CA" dirty="0"/>
              <a:t>()</a:t>
            </a:r>
          </a:p>
          <a:p>
            <a:pPr lvl="1"/>
            <a:r>
              <a:rPr lang="en-CA" dirty="0">
                <a:solidFill>
                  <a:srgbClr val="00B050"/>
                </a:solidFill>
              </a:rPr>
              <a:t>Update SIMT Stack for warp</a:t>
            </a:r>
          </a:p>
          <a:p>
            <a:pPr lvl="1"/>
            <a:r>
              <a:rPr lang="en-CA" dirty="0">
                <a:solidFill>
                  <a:srgbClr val="00B050"/>
                </a:solidFill>
              </a:rPr>
              <a:t>Lock output register(s) in scoreboard</a:t>
            </a:r>
          </a:p>
          <a:p>
            <a:pPr lvl="1"/>
            <a:r>
              <a:rPr lang="en-CA" dirty="0">
                <a:solidFill>
                  <a:srgbClr val="00B050"/>
                </a:solidFill>
              </a:rPr>
              <a:t>Send instruction to operand collector</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71</a:t>
            </a:fld>
            <a:endParaRPr lang="en-US" dirty="0"/>
          </a:p>
        </p:txBody>
      </p:sp>
    </p:spTree>
    <p:extLst>
      <p:ext uri="{BB962C8B-B14F-4D97-AF65-F5344CB8AC3E}">
        <p14:creationId xmlns:p14="http://schemas.microsoft.com/office/powerpoint/2010/main" val="39195928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Scheduler Unit</a:t>
            </a:r>
          </a:p>
        </p:txBody>
      </p:sp>
      <p:sp>
        <p:nvSpPr>
          <p:cNvPr id="3" name="Vertical Text Placeholder 2"/>
          <p:cNvSpPr>
            <a:spLocks noGrp="1"/>
          </p:cNvSpPr>
          <p:nvPr>
            <p:ph idx="1"/>
          </p:nvPr>
        </p:nvSpPr>
        <p:spPr/>
        <p:txBody>
          <a:bodyPr>
            <a:normAutofit fontScale="92500" lnSpcReduction="10000"/>
          </a:bodyPr>
          <a:lstStyle/>
          <a:p>
            <a:pPr>
              <a:buNone/>
            </a:pPr>
            <a:r>
              <a:rPr lang="en-CA" b="1" dirty="0" err="1"/>
              <a:t>scheduler_unit</a:t>
            </a:r>
            <a:r>
              <a:rPr lang="en-CA" dirty="0"/>
              <a:t> in </a:t>
            </a:r>
            <a:r>
              <a:rPr lang="en-CA" dirty="0" err="1"/>
              <a:t>gpgpu-sim</a:t>
            </a:r>
            <a:r>
              <a:rPr lang="en-CA" dirty="0"/>
              <a:t>/</a:t>
            </a:r>
            <a:r>
              <a:rPr lang="en-CA" dirty="0" err="1"/>
              <a:t>shader</a:t>
            </a:r>
            <a:r>
              <a:rPr lang="en-CA" dirty="0"/>
              <a:t>.[</a:t>
            </a:r>
            <a:r>
              <a:rPr lang="en-CA" dirty="0" err="1"/>
              <a:t>h,cc</a:t>
            </a:r>
            <a:r>
              <a:rPr lang="en-CA" dirty="0"/>
              <a:t>]</a:t>
            </a:r>
          </a:p>
          <a:p>
            <a:pPr lvl="1"/>
            <a:r>
              <a:rPr lang="en-CA" dirty="0" err="1"/>
              <a:t>add_supervised_warp_id</a:t>
            </a:r>
            <a:r>
              <a:rPr lang="en-CA" dirty="0"/>
              <a:t>()</a:t>
            </a:r>
          </a:p>
          <a:p>
            <a:pPr lvl="1"/>
            <a:r>
              <a:rPr lang="en-CA" dirty="0"/>
              <a:t>cycle()</a:t>
            </a:r>
          </a:p>
          <a:p>
            <a:r>
              <a:rPr lang="en-CA" dirty="0"/>
              <a:t>Scheduler for a subset of warps</a:t>
            </a:r>
          </a:p>
          <a:p>
            <a:pPr lvl="1"/>
            <a:r>
              <a:rPr lang="en-CA" dirty="0"/>
              <a:t>Model dual scheduler in Fermi</a:t>
            </a:r>
          </a:p>
          <a:p>
            <a:r>
              <a:rPr lang="en-CA" dirty="0"/>
              <a:t>Warp can be issued if:</a:t>
            </a:r>
          </a:p>
          <a:p>
            <a:pPr lvl="1"/>
            <a:r>
              <a:rPr lang="en-CA" dirty="0"/>
              <a:t>Valid instruction in I-Buffer</a:t>
            </a:r>
          </a:p>
          <a:p>
            <a:pPr lvl="1"/>
            <a:r>
              <a:rPr lang="en-CA" dirty="0"/>
              <a:t>Instruction does not read/write locked register (Scoreboard)</a:t>
            </a:r>
          </a:p>
          <a:p>
            <a:pPr lvl="1"/>
            <a:r>
              <a:rPr lang="en-CA" dirty="0"/>
              <a:t>Execution unit is available</a:t>
            </a:r>
          </a:p>
          <a:p>
            <a:pPr lvl="1"/>
            <a:endParaRPr lang="en-CA" dirty="0"/>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24" name="Slide Number Placeholder 23"/>
          <p:cNvSpPr>
            <a:spLocks noGrp="1"/>
          </p:cNvSpPr>
          <p:nvPr>
            <p:ph type="sldNum" sz="quarter" idx="12"/>
          </p:nvPr>
        </p:nvSpPr>
        <p:spPr/>
        <p:txBody>
          <a:bodyPr/>
          <a:lstStyle/>
          <a:p>
            <a:pPr>
              <a:defRPr/>
            </a:pPr>
            <a:r>
              <a:rPr lang="en-US"/>
              <a:t>5a &amp; b.</a:t>
            </a:r>
            <a:fld id="{FAEB207C-A15D-4741-A675-3E2F6474249C}" type="slidenum">
              <a:rPr lang="en-US" smtClean="0"/>
              <a:pPr>
                <a:defRPr/>
              </a:pPr>
              <a:t>72</a:t>
            </a:fld>
            <a:endParaRPr lang="en-US" dirty="0"/>
          </a:p>
        </p:txBody>
      </p:sp>
      <p:grpSp>
        <p:nvGrpSpPr>
          <p:cNvPr id="30" name="Group 29"/>
          <p:cNvGrpSpPr/>
          <p:nvPr/>
        </p:nvGrpSpPr>
        <p:grpSpPr>
          <a:xfrm>
            <a:off x="6705600" y="2743200"/>
            <a:ext cx="2057400" cy="1752600"/>
            <a:chOff x="6477000" y="2971800"/>
            <a:chExt cx="2057400" cy="1752600"/>
          </a:xfrm>
        </p:grpSpPr>
        <p:sp>
          <p:nvSpPr>
            <p:cNvPr id="7" name="Rectangle 6"/>
            <p:cNvSpPr/>
            <p:nvPr/>
          </p:nvSpPr>
          <p:spPr>
            <a:xfrm>
              <a:off x="6629400" y="2971800"/>
              <a:ext cx="762000" cy="228600"/>
            </a:xfrm>
            <a:prstGeom prst="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W0</a:t>
              </a:r>
            </a:p>
          </p:txBody>
        </p:sp>
        <p:sp>
          <p:nvSpPr>
            <p:cNvPr id="8" name="Rectangle 7"/>
            <p:cNvSpPr/>
            <p:nvPr/>
          </p:nvSpPr>
          <p:spPr>
            <a:xfrm>
              <a:off x="7620000" y="2971800"/>
              <a:ext cx="762000" cy="228600"/>
            </a:xfrm>
            <a:prstGeom prst="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W1</a:t>
              </a:r>
            </a:p>
          </p:txBody>
        </p:sp>
        <p:sp>
          <p:nvSpPr>
            <p:cNvPr id="9" name="Rectangle 8"/>
            <p:cNvSpPr/>
            <p:nvPr/>
          </p:nvSpPr>
          <p:spPr>
            <a:xfrm>
              <a:off x="6629400" y="3200400"/>
              <a:ext cx="762000" cy="228600"/>
            </a:xfrm>
            <a:prstGeom prst="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W2</a:t>
              </a:r>
            </a:p>
          </p:txBody>
        </p:sp>
        <p:sp>
          <p:nvSpPr>
            <p:cNvPr id="10" name="Rectangle 9"/>
            <p:cNvSpPr/>
            <p:nvPr/>
          </p:nvSpPr>
          <p:spPr>
            <a:xfrm>
              <a:off x="7620000" y="3200400"/>
              <a:ext cx="762000" cy="228600"/>
            </a:xfrm>
            <a:prstGeom prst="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W3</a:t>
              </a:r>
            </a:p>
          </p:txBody>
        </p:sp>
        <p:sp>
          <p:nvSpPr>
            <p:cNvPr id="11" name="Rectangle 10"/>
            <p:cNvSpPr/>
            <p:nvPr/>
          </p:nvSpPr>
          <p:spPr>
            <a:xfrm>
              <a:off x="6629400" y="3429000"/>
              <a:ext cx="762000" cy="228600"/>
            </a:xfrm>
            <a:prstGeom prst="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W4</a:t>
              </a:r>
            </a:p>
          </p:txBody>
        </p:sp>
        <p:sp>
          <p:nvSpPr>
            <p:cNvPr id="12" name="Rectangle 11"/>
            <p:cNvSpPr/>
            <p:nvPr/>
          </p:nvSpPr>
          <p:spPr>
            <a:xfrm>
              <a:off x="7620000" y="3429000"/>
              <a:ext cx="762000" cy="228600"/>
            </a:xfrm>
            <a:prstGeom prst="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W6</a:t>
              </a:r>
            </a:p>
          </p:txBody>
        </p:sp>
        <p:sp>
          <p:nvSpPr>
            <p:cNvPr id="13" name="Rectangle 12"/>
            <p:cNvSpPr/>
            <p:nvPr/>
          </p:nvSpPr>
          <p:spPr>
            <a:xfrm>
              <a:off x="6629400" y="3657600"/>
              <a:ext cx="762000" cy="228600"/>
            </a:xfrm>
            <a:prstGeom prst="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t>
              </a:r>
            </a:p>
          </p:txBody>
        </p:sp>
        <p:sp>
          <p:nvSpPr>
            <p:cNvPr id="14" name="Rectangle 13"/>
            <p:cNvSpPr/>
            <p:nvPr/>
          </p:nvSpPr>
          <p:spPr>
            <a:xfrm>
              <a:off x="7620000" y="3657600"/>
              <a:ext cx="762000" cy="228600"/>
            </a:xfrm>
            <a:prstGeom prst="rect">
              <a:avLst/>
            </a:prstGeom>
            <a:solidFill>
              <a:srgbClr val="CCFF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t>
              </a:r>
            </a:p>
          </p:txBody>
        </p:sp>
        <p:sp>
          <p:nvSpPr>
            <p:cNvPr id="15" name="Rectangle 14"/>
            <p:cNvSpPr/>
            <p:nvPr/>
          </p:nvSpPr>
          <p:spPr>
            <a:xfrm>
              <a:off x="6553200" y="4038600"/>
              <a:ext cx="914400" cy="22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dirty="0" err="1"/>
                <a:t>Sched</a:t>
              </a:r>
              <a:r>
                <a:rPr lang="en-CA" dirty="0"/>
                <a:t> 0</a:t>
              </a:r>
            </a:p>
          </p:txBody>
        </p:sp>
        <p:sp>
          <p:nvSpPr>
            <p:cNvPr id="16" name="Rectangle 15"/>
            <p:cNvSpPr/>
            <p:nvPr/>
          </p:nvSpPr>
          <p:spPr>
            <a:xfrm>
              <a:off x="7543800" y="4038600"/>
              <a:ext cx="914400" cy="22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dirty="0" err="1"/>
                <a:t>Sched</a:t>
              </a:r>
              <a:r>
                <a:rPr lang="en-CA" dirty="0"/>
                <a:t> 1</a:t>
              </a:r>
            </a:p>
          </p:txBody>
        </p:sp>
        <p:cxnSp>
          <p:nvCxnSpPr>
            <p:cNvPr id="18" name="Straight Arrow Connector 17"/>
            <p:cNvCxnSpPr>
              <a:stCxn id="13" idx="2"/>
              <a:endCxn id="15" idx="0"/>
            </p:cNvCxnSpPr>
            <p:nvPr/>
          </p:nvCxnSpPr>
          <p:spPr>
            <a:xfrm>
              <a:off x="7010400" y="3886200"/>
              <a:ext cx="0" cy="152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2"/>
              <a:endCxn id="16" idx="0"/>
            </p:cNvCxnSpPr>
            <p:nvPr/>
          </p:nvCxnSpPr>
          <p:spPr>
            <a:xfrm>
              <a:off x="8001000" y="3886200"/>
              <a:ext cx="0" cy="152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477000" y="4419600"/>
              <a:ext cx="2057400" cy="30480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dirty="0"/>
                <a:t>Operand Collector</a:t>
              </a:r>
            </a:p>
          </p:txBody>
        </p:sp>
        <p:cxnSp>
          <p:nvCxnSpPr>
            <p:cNvPr id="28" name="Straight Arrow Connector 27"/>
            <p:cNvCxnSpPr/>
            <p:nvPr/>
          </p:nvCxnSpPr>
          <p:spPr>
            <a:xfrm>
              <a:off x="7010400" y="4267200"/>
              <a:ext cx="0" cy="152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001000" y="4267200"/>
              <a:ext cx="0" cy="1524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1652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Scoreboard</a:t>
            </a:r>
          </a:p>
        </p:txBody>
      </p:sp>
      <p:sp>
        <p:nvSpPr>
          <p:cNvPr id="3" name="Vertical Text Placeholder 2"/>
          <p:cNvSpPr>
            <a:spLocks noGrp="1"/>
          </p:cNvSpPr>
          <p:nvPr>
            <p:ph idx="1"/>
          </p:nvPr>
        </p:nvSpPr>
        <p:spPr/>
        <p:txBody>
          <a:bodyPr/>
          <a:lstStyle/>
          <a:p>
            <a:pPr>
              <a:buNone/>
            </a:pPr>
            <a:r>
              <a:rPr lang="en-CA" b="1" dirty="0"/>
              <a:t>Scoreboard </a:t>
            </a:r>
            <a:r>
              <a:rPr lang="en-CA" dirty="0"/>
              <a:t>in </a:t>
            </a:r>
            <a:r>
              <a:rPr lang="en-CA" dirty="0" err="1"/>
              <a:t>gpgpu-sim</a:t>
            </a:r>
            <a:r>
              <a:rPr lang="en-CA" dirty="0"/>
              <a:t>/scoreboard.[</a:t>
            </a:r>
            <a:r>
              <a:rPr lang="en-CA" dirty="0" err="1"/>
              <a:t>h,cc</a:t>
            </a:r>
            <a:r>
              <a:rPr lang="en-CA" dirty="0"/>
              <a:t>]</a:t>
            </a:r>
          </a:p>
          <a:p>
            <a:r>
              <a:rPr lang="en-CA" sz="2800" dirty="0" err="1"/>
              <a:t>reserveRegister</a:t>
            </a:r>
            <a:r>
              <a:rPr lang="en-CA" sz="2800" dirty="0"/>
              <a:t>(): Lock register for instruction</a:t>
            </a:r>
          </a:p>
          <a:p>
            <a:r>
              <a:rPr lang="en-CA" sz="2800" dirty="0" err="1"/>
              <a:t>releaseRegister</a:t>
            </a:r>
            <a:r>
              <a:rPr lang="en-CA" sz="2800" dirty="0"/>
              <a:t>(): Unlock register</a:t>
            </a:r>
          </a:p>
          <a:p>
            <a:r>
              <a:rPr lang="en-CA" sz="2800" dirty="0" err="1"/>
              <a:t>checkCollision</a:t>
            </a:r>
            <a:r>
              <a:rPr lang="en-CA" sz="2800" dirty="0"/>
              <a:t>(): </a:t>
            </a:r>
            <a:br>
              <a:rPr lang="en-CA" sz="2800" dirty="0"/>
            </a:br>
            <a:r>
              <a:rPr lang="en-CA" sz="2800" dirty="0"/>
              <a:t>Check if instruction accesses any locked register</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73</a:t>
            </a:fld>
            <a:endParaRPr lang="en-US" dirty="0"/>
          </a:p>
        </p:txBody>
      </p:sp>
      <p:sp>
        <p:nvSpPr>
          <p:cNvPr id="6" name="TextBox 5">
            <a:extLst>
              <a:ext uri="{FF2B5EF4-FFF2-40B4-BE49-F238E27FC236}">
                <a16:creationId xmlns:a16="http://schemas.microsoft.com/office/drawing/2014/main" id="{405A0EBD-8A66-F046-A136-DE1563679543}"/>
              </a:ext>
            </a:extLst>
          </p:cNvPr>
          <p:cNvSpPr txBox="1"/>
          <p:nvPr/>
        </p:nvSpPr>
        <p:spPr>
          <a:xfrm>
            <a:off x="311731" y="4802724"/>
            <a:ext cx="8496813" cy="1015663"/>
          </a:xfrm>
          <a:prstGeom prst="rect">
            <a:avLst/>
          </a:prstGeom>
          <a:noFill/>
        </p:spPr>
        <p:txBody>
          <a:bodyPr wrap="none" rtlCol="0">
            <a:spAutoFit/>
          </a:bodyPr>
          <a:lstStyle/>
          <a:p>
            <a:r>
              <a:rPr lang="en-US" sz="2000" i="1" dirty="0">
                <a:highlight>
                  <a:srgbClr val="FFFF00"/>
                </a:highlight>
              </a:rPr>
              <a:t>See also:</a:t>
            </a:r>
          </a:p>
          <a:p>
            <a:r>
              <a:rPr lang="en-US" sz="2000" i="1" dirty="0">
                <a:highlight>
                  <a:srgbClr val="FFFF00"/>
                </a:highlight>
              </a:rPr>
              <a:t>Mishkin et al., “Write-after-Read Hazard Prevention in </a:t>
            </a:r>
            <a:r>
              <a:rPr lang="en-US" sz="2000" i="1" dirty="0" err="1">
                <a:highlight>
                  <a:srgbClr val="FFFF00"/>
                </a:highlight>
              </a:rPr>
              <a:t>GPGPUsim</a:t>
            </a:r>
            <a:r>
              <a:rPr lang="en-US" sz="2000" i="1" dirty="0">
                <a:highlight>
                  <a:srgbClr val="FFFF00"/>
                </a:highlight>
              </a:rPr>
              <a:t>”, WDDD 2016.</a:t>
            </a:r>
          </a:p>
          <a:p>
            <a:endParaRPr lang="en-US" sz="2000" i="1" dirty="0">
              <a:highlight>
                <a:srgbClr val="FFFF00"/>
              </a:highlight>
            </a:endParaRPr>
          </a:p>
        </p:txBody>
      </p:sp>
    </p:spTree>
    <p:extLst>
      <p:ext uri="{BB962C8B-B14F-4D97-AF65-F5344CB8AC3E}">
        <p14:creationId xmlns:p14="http://schemas.microsoft.com/office/powerpoint/2010/main" val="18739874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SIMT Stack</a:t>
            </a:r>
          </a:p>
        </p:txBody>
      </p:sp>
      <p:sp>
        <p:nvSpPr>
          <p:cNvPr id="3" name="Vertical Text Placeholder 2"/>
          <p:cNvSpPr>
            <a:spLocks noGrp="1"/>
          </p:cNvSpPr>
          <p:nvPr>
            <p:ph idx="1"/>
          </p:nvPr>
        </p:nvSpPr>
        <p:spPr/>
        <p:txBody>
          <a:bodyPr>
            <a:normAutofit fontScale="92500" lnSpcReduction="10000"/>
          </a:bodyPr>
          <a:lstStyle/>
          <a:p>
            <a:pPr>
              <a:buNone/>
            </a:pPr>
            <a:r>
              <a:rPr lang="en-CA" b="1" dirty="0" err="1"/>
              <a:t>simt_stack</a:t>
            </a:r>
            <a:r>
              <a:rPr lang="en-CA" b="1" dirty="0"/>
              <a:t> </a:t>
            </a:r>
            <a:r>
              <a:rPr lang="en-CA" dirty="0"/>
              <a:t>in </a:t>
            </a:r>
            <a:r>
              <a:rPr lang="en-CA" dirty="0" err="1"/>
              <a:t>abstraction_model</a:t>
            </a:r>
            <a:r>
              <a:rPr lang="en-CA" dirty="0"/>
              <a:t>.[</a:t>
            </a:r>
            <a:r>
              <a:rPr lang="en-CA" dirty="0" err="1"/>
              <a:t>h,cc</a:t>
            </a:r>
            <a:r>
              <a:rPr lang="en-CA" dirty="0"/>
              <a:t>]</a:t>
            </a:r>
          </a:p>
          <a:p>
            <a:pPr lvl="1"/>
            <a:r>
              <a:rPr lang="en-CA" sz="2400" dirty="0"/>
              <a:t>launch()</a:t>
            </a:r>
          </a:p>
          <a:p>
            <a:pPr lvl="1"/>
            <a:r>
              <a:rPr lang="en-CA" sz="2400" dirty="0" err="1"/>
              <a:t>get_active_mask</a:t>
            </a:r>
            <a:r>
              <a:rPr lang="en-CA" sz="2400" dirty="0"/>
              <a:t>()</a:t>
            </a:r>
          </a:p>
          <a:p>
            <a:pPr lvl="1"/>
            <a:r>
              <a:rPr lang="en-CA" sz="2400" dirty="0"/>
              <a:t>update()</a:t>
            </a:r>
          </a:p>
          <a:p>
            <a:pPr>
              <a:buNone/>
            </a:pPr>
            <a:r>
              <a:rPr lang="en-CA" dirty="0"/>
              <a:t>Interaction with </a:t>
            </a:r>
            <a:r>
              <a:rPr lang="en-CA" dirty="0" err="1"/>
              <a:t>shader_core_ctx</a:t>
            </a:r>
            <a:r>
              <a:rPr lang="en-CA" dirty="0"/>
              <a:t> only in issue():</a:t>
            </a:r>
          </a:p>
          <a:p>
            <a:r>
              <a:rPr lang="en-CA" dirty="0"/>
              <a:t>In </a:t>
            </a:r>
            <a:r>
              <a:rPr lang="en-CA" dirty="0" err="1"/>
              <a:t>scheduler_unit</a:t>
            </a:r>
            <a:r>
              <a:rPr lang="en-CA" dirty="0"/>
              <a:t>::cycle()</a:t>
            </a:r>
          </a:p>
          <a:p>
            <a:pPr lvl="1"/>
            <a:r>
              <a:rPr lang="en-CA" dirty="0"/>
              <a:t>Calls </a:t>
            </a:r>
            <a:r>
              <a:rPr lang="en-CA" dirty="0" err="1"/>
              <a:t>get_active_mask</a:t>
            </a:r>
            <a:r>
              <a:rPr lang="en-CA" dirty="0"/>
              <a:t>()</a:t>
            </a:r>
          </a:p>
          <a:p>
            <a:r>
              <a:rPr lang="en-CA" dirty="0"/>
              <a:t>In </a:t>
            </a:r>
            <a:r>
              <a:rPr lang="en-CA" dirty="0" err="1"/>
              <a:t>shader_core_ctx</a:t>
            </a:r>
            <a:r>
              <a:rPr lang="en-CA" dirty="0"/>
              <a:t>::</a:t>
            </a:r>
            <a:r>
              <a:rPr lang="en-CA" dirty="0" err="1"/>
              <a:t>issue_warp</a:t>
            </a:r>
            <a:r>
              <a:rPr lang="en-CA" dirty="0"/>
              <a:t>() </a:t>
            </a:r>
            <a:r>
              <a:rPr lang="en-CA" dirty="0">
                <a:sym typeface="Wingdings" pitchFamily="2" charset="2"/>
              </a:rPr>
              <a:t> </a:t>
            </a:r>
            <a:r>
              <a:rPr lang="en-CA" dirty="0" err="1">
                <a:sym typeface="Wingdings" pitchFamily="2" charset="2"/>
              </a:rPr>
              <a:t>core_t</a:t>
            </a:r>
            <a:r>
              <a:rPr lang="en-CA" dirty="0">
                <a:sym typeface="Wingdings" pitchFamily="2" charset="2"/>
              </a:rPr>
              <a:t>::</a:t>
            </a:r>
            <a:r>
              <a:rPr lang="en-CA" dirty="0" err="1">
                <a:sym typeface="Wingdings" pitchFamily="2" charset="2"/>
              </a:rPr>
              <a:t>updateSIMTStack</a:t>
            </a:r>
            <a:r>
              <a:rPr lang="en-CA" dirty="0">
                <a:sym typeface="Wingdings" pitchFamily="2" charset="2"/>
              </a:rPr>
              <a:t>()</a:t>
            </a:r>
            <a:endParaRPr lang="en-CA" dirty="0"/>
          </a:p>
          <a:p>
            <a:pPr lvl="1"/>
            <a:r>
              <a:rPr lang="en-CA" dirty="0"/>
              <a:t>Calls update() after functional execution</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74</a:t>
            </a:fld>
            <a:endParaRPr lang="en-US" dirty="0"/>
          </a:p>
        </p:txBody>
      </p:sp>
    </p:spTree>
    <p:extLst>
      <p:ext uri="{BB962C8B-B14F-4D97-AF65-F5344CB8AC3E}">
        <p14:creationId xmlns:p14="http://schemas.microsoft.com/office/powerpoint/2010/main" val="36955924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1219200" y="1905000"/>
            <a:ext cx="6781800" cy="457200"/>
          </a:xfrm>
          <a:prstGeom prst="rect">
            <a:avLst/>
          </a:prstGeom>
          <a:solidFill>
            <a:srgbClr val="7030A0"/>
          </a:solidFill>
          <a:ln w="9525">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3200" b="1" dirty="0"/>
              <a:t>Scheduler Units</a:t>
            </a:r>
          </a:p>
        </p:txBody>
      </p:sp>
      <p:sp>
        <p:nvSpPr>
          <p:cNvPr id="2" name="Title 1"/>
          <p:cNvSpPr>
            <a:spLocks noGrp="1"/>
          </p:cNvSpPr>
          <p:nvPr>
            <p:ph type="title"/>
          </p:nvPr>
        </p:nvSpPr>
        <p:spPr/>
        <p:txBody>
          <a:bodyPr>
            <a:normAutofit fontScale="90000"/>
          </a:bodyPr>
          <a:lstStyle/>
          <a:p>
            <a:r>
              <a:rPr lang="en-CA" dirty="0"/>
              <a:t>Timing Model:</a:t>
            </a:r>
            <a:br>
              <a:rPr lang="en-CA" dirty="0"/>
            </a:br>
            <a:r>
              <a:rPr lang="en-CA" dirty="0"/>
              <a:t>Register Read Stage</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7" name="Rectangle 6"/>
          <p:cNvSpPr/>
          <p:nvPr/>
        </p:nvSpPr>
        <p:spPr>
          <a:xfrm>
            <a:off x="1143000" y="2667000"/>
            <a:ext cx="2133600" cy="6096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err="1"/>
              <a:t>m_dispatch_port</a:t>
            </a:r>
            <a:endParaRPr lang="en-CA" b="1" dirty="0"/>
          </a:p>
          <a:p>
            <a:pPr algn="ctr">
              <a:defRPr/>
            </a:pPr>
            <a:r>
              <a:rPr lang="en-CA" b="1" dirty="0"/>
              <a:t>[ID_OC_SP]</a:t>
            </a:r>
          </a:p>
        </p:txBody>
      </p:sp>
      <p:sp>
        <p:nvSpPr>
          <p:cNvPr id="8" name="Rectangle 7"/>
          <p:cNvSpPr/>
          <p:nvPr/>
        </p:nvSpPr>
        <p:spPr>
          <a:xfrm>
            <a:off x="1143000" y="4800600"/>
            <a:ext cx="2133600" cy="6096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err="1"/>
              <a:t>m_issue_port</a:t>
            </a:r>
            <a:endParaRPr lang="en-CA" b="1" dirty="0"/>
          </a:p>
          <a:p>
            <a:pPr algn="ctr">
              <a:defRPr/>
            </a:pPr>
            <a:r>
              <a:rPr lang="en-CA" b="1" dirty="0"/>
              <a:t>[OC_EX_SP]</a:t>
            </a:r>
          </a:p>
        </p:txBody>
      </p:sp>
      <p:sp>
        <p:nvSpPr>
          <p:cNvPr id="9" name="Rectangle 8"/>
          <p:cNvSpPr/>
          <p:nvPr/>
        </p:nvSpPr>
        <p:spPr>
          <a:xfrm>
            <a:off x="1143000" y="3505200"/>
            <a:ext cx="6858000" cy="10668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3200" b="1" dirty="0"/>
              <a:t>Operand Collector</a:t>
            </a:r>
          </a:p>
          <a:p>
            <a:pPr algn="ctr"/>
            <a:r>
              <a:rPr lang="en-CA" sz="2400" b="1" dirty="0"/>
              <a:t>(</a:t>
            </a:r>
            <a:r>
              <a:rPr lang="en-CA" sz="2400" b="1" dirty="0" err="1"/>
              <a:t>opndcoll_rfu_t</a:t>
            </a:r>
            <a:r>
              <a:rPr lang="en-CA" sz="2400" b="1" dirty="0"/>
              <a:t>  </a:t>
            </a:r>
            <a:r>
              <a:rPr lang="en-CA" sz="2400" b="1" dirty="0" err="1"/>
              <a:t>m_operand_collector</a:t>
            </a:r>
            <a:r>
              <a:rPr lang="en-CA" sz="2400" b="1" dirty="0"/>
              <a:t>)</a:t>
            </a:r>
          </a:p>
        </p:txBody>
      </p:sp>
      <p:sp>
        <p:nvSpPr>
          <p:cNvPr id="10" name="Rectangle 9"/>
          <p:cNvSpPr/>
          <p:nvPr/>
        </p:nvSpPr>
        <p:spPr>
          <a:xfrm>
            <a:off x="1143000" y="5638800"/>
            <a:ext cx="2133600" cy="457200"/>
          </a:xfrm>
          <a:prstGeom prst="rect">
            <a:avLst/>
          </a:prstGeom>
          <a:solidFill>
            <a:srgbClr val="9933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err="1"/>
              <a:t>m_sp_unit</a:t>
            </a:r>
            <a:endParaRPr lang="en-CA" b="1" dirty="0"/>
          </a:p>
        </p:txBody>
      </p:sp>
      <p:cxnSp>
        <p:nvCxnSpPr>
          <p:cNvPr id="12" name="Straight Arrow Connector 11"/>
          <p:cNvCxnSpPr>
            <a:stCxn id="8" idx="2"/>
            <a:endCxn id="10" idx="0"/>
          </p:cNvCxnSpPr>
          <p:nvPr/>
        </p:nvCxnSpPr>
        <p:spPr>
          <a:xfrm>
            <a:off x="2209800" y="5410200"/>
            <a:ext cx="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2"/>
          </p:cNvCxnSpPr>
          <p:nvPr/>
        </p:nvCxnSpPr>
        <p:spPr>
          <a:xfrm>
            <a:off x="2209800" y="3276600"/>
            <a:ext cx="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8" idx="0"/>
          </p:cNvCxnSpPr>
          <p:nvPr/>
        </p:nvCxnSpPr>
        <p:spPr>
          <a:xfrm>
            <a:off x="2209800" y="4495800"/>
            <a:ext cx="0" cy="3048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143000" y="1981200"/>
            <a:ext cx="6781800" cy="457200"/>
          </a:xfrm>
          <a:prstGeom prst="rect">
            <a:avLst/>
          </a:prstGeom>
          <a:solidFill>
            <a:srgbClr val="7030A0"/>
          </a:solidFill>
          <a:ln w="9525">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CA" sz="3200" b="1" dirty="0"/>
              <a:t>Scheduler Units</a:t>
            </a:r>
          </a:p>
        </p:txBody>
      </p:sp>
      <p:cxnSp>
        <p:nvCxnSpPr>
          <p:cNvPr id="28" name="Straight Arrow Connector 27"/>
          <p:cNvCxnSpPr>
            <a:endCxn id="7" idx="0"/>
          </p:cNvCxnSpPr>
          <p:nvPr/>
        </p:nvCxnSpPr>
        <p:spPr>
          <a:xfrm>
            <a:off x="2209800" y="2438400"/>
            <a:ext cx="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505200" y="2667000"/>
            <a:ext cx="2133600" cy="6096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err="1"/>
              <a:t>m_dispatch_port</a:t>
            </a:r>
            <a:endParaRPr lang="en-CA" b="1" dirty="0"/>
          </a:p>
          <a:p>
            <a:pPr algn="ctr">
              <a:defRPr/>
            </a:pPr>
            <a:r>
              <a:rPr lang="en-CA" b="1" dirty="0"/>
              <a:t>[ID_OC_SFU]</a:t>
            </a:r>
          </a:p>
        </p:txBody>
      </p:sp>
      <p:sp>
        <p:nvSpPr>
          <p:cNvPr id="42" name="Rectangle 41"/>
          <p:cNvSpPr/>
          <p:nvPr/>
        </p:nvSpPr>
        <p:spPr>
          <a:xfrm>
            <a:off x="3505200" y="4800600"/>
            <a:ext cx="2133600" cy="6096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err="1"/>
              <a:t>m_issue_port</a:t>
            </a:r>
            <a:endParaRPr lang="en-CA" b="1" dirty="0"/>
          </a:p>
          <a:p>
            <a:pPr algn="ctr">
              <a:defRPr/>
            </a:pPr>
            <a:r>
              <a:rPr lang="en-CA" b="1" dirty="0"/>
              <a:t>[OC_EX_SFU]</a:t>
            </a:r>
          </a:p>
        </p:txBody>
      </p:sp>
      <p:sp>
        <p:nvSpPr>
          <p:cNvPr id="43" name="Rectangle 42"/>
          <p:cNvSpPr/>
          <p:nvPr/>
        </p:nvSpPr>
        <p:spPr>
          <a:xfrm>
            <a:off x="3505200" y="5638800"/>
            <a:ext cx="2133600" cy="457200"/>
          </a:xfrm>
          <a:prstGeom prst="rect">
            <a:avLst/>
          </a:prstGeom>
          <a:solidFill>
            <a:srgbClr val="9933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err="1"/>
              <a:t>m_sfu_unit</a:t>
            </a:r>
            <a:endParaRPr lang="en-CA" b="1" dirty="0"/>
          </a:p>
        </p:txBody>
      </p:sp>
      <p:cxnSp>
        <p:nvCxnSpPr>
          <p:cNvPr id="44" name="Straight Arrow Connector 43"/>
          <p:cNvCxnSpPr>
            <a:stCxn id="42" idx="2"/>
            <a:endCxn id="43" idx="0"/>
          </p:cNvCxnSpPr>
          <p:nvPr/>
        </p:nvCxnSpPr>
        <p:spPr>
          <a:xfrm>
            <a:off x="4572000" y="5410200"/>
            <a:ext cx="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2"/>
          </p:cNvCxnSpPr>
          <p:nvPr/>
        </p:nvCxnSpPr>
        <p:spPr>
          <a:xfrm>
            <a:off x="4572000" y="3276600"/>
            <a:ext cx="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42" idx="0"/>
          </p:cNvCxnSpPr>
          <p:nvPr/>
        </p:nvCxnSpPr>
        <p:spPr>
          <a:xfrm>
            <a:off x="4572000" y="4495800"/>
            <a:ext cx="0" cy="3048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1" idx="0"/>
          </p:cNvCxnSpPr>
          <p:nvPr/>
        </p:nvCxnSpPr>
        <p:spPr>
          <a:xfrm>
            <a:off x="4572000" y="2438400"/>
            <a:ext cx="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5867400" y="2667000"/>
            <a:ext cx="2133600" cy="6096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err="1"/>
              <a:t>m_dispatch_port</a:t>
            </a:r>
            <a:endParaRPr lang="en-CA" b="1" dirty="0"/>
          </a:p>
          <a:p>
            <a:pPr algn="ctr">
              <a:defRPr/>
            </a:pPr>
            <a:r>
              <a:rPr lang="en-CA" b="1" dirty="0"/>
              <a:t>[ID_OC_MEM]</a:t>
            </a:r>
          </a:p>
        </p:txBody>
      </p:sp>
      <p:sp>
        <p:nvSpPr>
          <p:cNvPr id="49" name="Rectangle 48"/>
          <p:cNvSpPr/>
          <p:nvPr/>
        </p:nvSpPr>
        <p:spPr>
          <a:xfrm>
            <a:off x="5867400" y="4800600"/>
            <a:ext cx="2133600" cy="6096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err="1"/>
              <a:t>m_issue_port</a:t>
            </a:r>
            <a:endParaRPr lang="en-CA" b="1" dirty="0"/>
          </a:p>
          <a:p>
            <a:pPr algn="ctr">
              <a:defRPr/>
            </a:pPr>
            <a:r>
              <a:rPr lang="en-CA" b="1" dirty="0"/>
              <a:t>[OC_EX_MEM]</a:t>
            </a:r>
          </a:p>
        </p:txBody>
      </p:sp>
      <p:sp>
        <p:nvSpPr>
          <p:cNvPr id="50" name="Rectangle 49"/>
          <p:cNvSpPr/>
          <p:nvPr/>
        </p:nvSpPr>
        <p:spPr>
          <a:xfrm>
            <a:off x="5867400" y="5638800"/>
            <a:ext cx="2133600" cy="457200"/>
          </a:xfrm>
          <a:prstGeom prst="rect">
            <a:avLst/>
          </a:prstGeom>
          <a:solidFill>
            <a:srgbClr val="9933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b="1" dirty="0" err="1"/>
              <a:t>m_ldst_unit</a:t>
            </a:r>
            <a:endParaRPr lang="en-CA" b="1" dirty="0"/>
          </a:p>
        </p:txBody>
      </p:sp>
      <p:cxnSp>
        <p:nvCxnSpPr>
          <p:cNvPr id="51" name="Straight Arrow Connector 50"/>
          <p:cNvCxnSpPr>
            <a:stCxn id="49" idx="2"/>
            <a:endCxn id="50" idx="0"/>
          </p:cNvCxnSpPr>
          <p:nvPr/>
        </p:nvCxnSpPr>
        <p:spPr>
          <a:xfrm>
            <a:off x="6934200" y="5410200"/>
            <a:ext cx="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8" idx="2"/>
          </p:cNvCxnSpPr>
          <p:nvPr/>
        </p:nvCxnSpPr>
        <p:spPr>
          <a:xfrm>
            <a:off x="6934200" y="3276600"/>
            <a:ext cx="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49" idx="0"/>
          </p:cNvCxnSpPr>
          <p:nvPr/>
        </p:nvCxnSpPr>
        <p:spPr>
          <a:xfrm>
            <a:off x="6934200" y="4495800"/>
            <a:ext cx="0" cy="3048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8" idx="0"/>
          </p:cNvCxnSpPr>
          <p:nvPr/>
        </p:nvCxnSpPr>
        <p:spPr>
          <a:xfrm>
            <a:off x="6934200" y="2438400"/>
            <a:ext cx="0" cy="228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2" name="Slide Number Placeholder 31"/>
          <p:cNvSpPr>
            <a:spLocks noGrp="1"/>
          </p:cNvSpPr>
          <p:nvPr>
            <p:ph type="sldNum" sz="quarter" idx="12"/>
          </p:nvPr>
        </p:nvSpPr>
        <p:spPr/>
        <p:txBody>
          <a:bodyPr/>
          <a:lstStyle/>
          <a:p>
            <a:pPr>
              <a:defRPr/>
            </a:pPr>
            <a:r>
              <a:rPr lang="en-US"/>
              <a:t>5a &amp; b.</a:t>
            </a:r>
            <a:fld id="{FAEB207C-A15D-4741-A675-3E2F6474249C}" type="slidenum">
              <a:rPr lang="en-US" smtClean="0"/>
              <a:pPr>
                <a:defRPr/>
              </a:pPr>
              <a:t>75</a:t>
            </a:fld>
            <a:endParaRPr lang="en-US" dirty="0"/>
          </a:p>
        </p:txBody>
      </p:sp>
    </p:spTree>
    <p:extLst>
      <p:ext uri="{BB962C8B-B14F-4D97-AF65-F5344CB8AC3E}">
        <p14:creationId xmlns:p14="http://schemas.microsoft.com/office/powerpoint/2010/main" val="23431945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Operand Collector</a:t>
            </a:r>
          </a:p>
        </p:txBody>
      </p:sp>
      <p:sp>
        <p:nvSpPr>
          <p:cNvPr id="3" name="Vertical Text Placeholder 2"/>
          <p:cNvSpPr>
            <a:spLocks noGrp="1"/>
          </p:cNvSpPr>
          <p:nvPr>
            <p:ph idx="1"/>
          </p:nvPr>
        </p:nvSpPr>
        <p:spPr/>
        <p:txBody>
          <a:bodyPr/>
          <a:lstStyle/>
          <a:p>
            <a:pPr>
              <a:buNone/>
            </a:pPr>
            <a:r>
              <a:rPr lang="en-CA" b="1" dirty="0" err="1">
                <a:solidFill>
                  <a:srgbClr val="0070C0"/>
                </a:solidFill>
              </a:rPr>
              <a:t>opndcoll_rfu_t</a:t>
            </a:r>
            <a:r>
              <a:rPr lang="en-CA" dirty="0"/>
              <a:t> in </a:t>
            </a:r>
            <a:r>
              <a:rPr lang="en-CA" dirty="0" err="1"/>
              <a:t>gpgpu-sim</a:t>
            </a:r>
            <a:r>
              <a:rPr lang="en-CA" dirty="0"/>
              <a:t>/</a:t>
            </a:r>
            <a:r>
              <a:rPr lang="en-CA" dirty="0" err="1"/>
              <a:t>shader</a:t>
            </a:r>
            <a:r>
              <a:rPr lang="en-CA" dirty="0"/>
              <a:t>.[</a:t>
            </a:r>
            <a:r>
              <a:rPr lang="en-CA" dirty="0" err="1"/>
              <a:t>h,cc</a:t>
            </a:r>
            <a:r>
              <a:rPr lang="en-CA" dirty="0"/>
              <a:t>]</a:t>
            </a:r>
          </a:p>
          <a:p>
            <a:r>
              <a:rPr lang="en-CA" dirty="0"/>
              <a:t>Set of subclasses</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9" name="Slide Number Placeholder 8"/>
          <p:cNvSpPr>
            <a:spLocks noGrp="1"/>
          </p:cNvSpPr>
          <p:nvPr>
            <p:ph type="sldNum" sz="quarter" idx="12"/>
          </p:nvPr>
        </p:nvSpPr>
        <p:spPr/>
        <p:txBody>
          <a:bodyPr/>
          <a:lstStyle/>
          <a:p>
            <a:pPr>
              <a:defRPr/>
            </a:pPr>
            <a:r>
              <a:rPr lang="en-US"/>
              <a:t>5a &amp; b.</a:t>
            </a:r>
            <a:fld id="{FAEB207C-A15D-4741-A675-3E2F6474249C}" type="slidenum">
              <a:rPr lang="en-US" smtClean="0"/>
              <a:pPr>
                <a:defRPr/>
              </a:pPr>
              <a:t>76</a:t>
            </a:fld>
            <a:endParaRPr lang="en-US" dirty="0"/>
          </a:p>
        </p:txBody>
      </p:sp>
      <p:graphicFrame>
        <p:nvGraphicFramePr>
          <p:cNvPr id="7" name="Table 6"/>
          <p:cNvGraphicFramePr>
            <a:graphicFrameLocks noGrp="1"/>
          </p:cNvGraphicFramePr>
          <p:nvPr/>
        </p:nvGraphicFramePr>
        <p:xfrm>
          <a:off x="990600" y="2743200"/>
          <a:ext cx="7315200" cy="3425433"/>
        </p:xfrm>
        <a:graphic>
          <a:graphicData uri="http://schemas.openxmlformats.org/drawingml/2006/table">
            <a:tbl>
              <a:tblPr firstRow="1" bandRow="1">
                <a:tableStyleId>{21E4AEA4-8DFA-4A89-87EB-49C32662AFE0}</a:tableStyleId>
              </a:tblPr>
              <a:tblGrid>
                <a:gridCol w="1995055">
                  <a:extLst>
                    <a:ext uri="{9D8B030D-6E8A-4147-A177-3AD203B41FA5}">
                      <a16:colId xmlns:a16="http://schemas.microsoft.com/office/drawing/2014/main" val="20000"/>
                    </a:ext>
                  </a:extLst>
                </a:gridCol>
                <a:gridCol w="5320145">
                  <a:extLst>
                    <a:ext uri="{9D8B030D-6E8A-4147-A177-3AD203B41FA5}">
                      <a16:colId xmlns:a16="http://schemas.microsoft.com/office/drawing/2014/main" val="20001"/>
                    </a:ext>
                  </a:extLst>
                </a:gridCol>
              </a:tblGrid>
              <a:tr h="410291">
                <a:tc>
                  <a:txBody>
                    <a:bodyPr/>
                    <a:lstStyle/>
                    <a:p>
                      <a:r>
                        <a:rPr lang="en-CA" sz="2000" dirty="0"/>
                        <a:t>Name</a:t>
                      </a:r>
                    </a:p>
                  </a:txBody>
                  <a:tcPr/>
                </a:tc>
                <a:tc>
                  <a:txBody>
                    <a:bodyPr/>
                    <a:lstStyle/>
                    <a:p>
                      <a:r>
                        <a:rPr lang="en-CA" sz="2000" dirty="0"/>
                        <a:t>Description</a:t>
                      </a:r>
                    </a:p>
                  </a:txBody>
                  <a:tcPr/>
                </a:tc>
                <a:extLst>
                  <a:ext uri="{0D108BD9-81ED-4DB2-BD59-A6C34878D82A}">
                    <a16:rowId xmlns:a16="http://schemas.microsoft.com/office/drawing/2014/main" val="10000"/>
                  </a:ext>
                </a:extLst>
              </a:tr>
              <a:tr h="199309">
                <a:tc>
                  <a:txBody>
                    <a:bodyPr/>
                    <a:lstStyle/>
                    <a:p>
                      <a:r>
                        <a:rPr lang="en-CA" sz="2000" dirty="0" err="1"/>
                        <a:t>arbiter_t</a:t>
                      </a:r>
                      <a:endParaRPr lang="en-CA" sz="2000" dirty="0"/>
                    </a:p>
                  </a:txBody>
                  <a:tcPr/>
                </a:tc>
                <a:tc>
                  <a:txBody>
                    <a:bodyPr/>
                    <a:lstStyle/>
                    <a:p>
                      <a:r>
                        <a:rPr lang="en-CA" sz="2000" dirty="0"/>
                        <a:t>Arbitrate </a:t>
                      </a:r>
                      <a:r>
                        <a:rPr lang="en-CA" sz="2000" baseline="0" dirty="0"/>
                        <a:t>accesses to the register file banks</a:t>
                      </a:r>
                      <a:endParaRPr lang="en-CA" sz="2000" dirty="0"/>
                    </a:p>
                  </a:txBody>
                  <a:tcPr/>
                </a:tc>
                <a:extLst>
                  <a:ext uri="{0D108BD9-81ED-4DB2-BD59-A6C34878D82A}">
                    <a16:rowId xmlns:a16="http://schemas.microsoft.com/office/drawing/2014/main" val="10001"/>
                  </a:ext>
                </a:extLst>
              </a:tr>
              <a:tr h="336469">
                <a:tc>
                  <a:txBody>
                    <a:bodyPr/>
                    <a:lstStyle/>
                    <a:p>
                      <a:r>
                        <a:rPr lang="en-CA" sz="2000" dirty="0"/>
                        <a:t>op_t</a:t>
                      </a:r>
                    </a:p>
                  </a:txBody>
                  <a:tcPr/>
                </a:tc>
                <a:tc>
                  <a:txBody>
                    <a:bodyPr/>
                    <a:lstStyle/>
                    <a:p>
                      <a:r>
                        <a:rPr lang="en-CA" sz="2000" baseline="0" dirty="0"/>
                        <a:t>A read/write to a single register</a:t>
                      </a:r>
                    </a:p>
                  </a:txBody>
                  <a:tcPr/>
                </a:tc>
                <a:extLst>
                  <a:ext uri="{0D108BD9-81ED-4DB2-BD59-A6C34878D82A}">
                    <a16:rowId xmlns:a16="http://schemas.microsoft.com/office/drawing/2014/main" val="10002"/>
                  </a:ext>
                </a:extLst>
              </a:tr>
              <a:tr h="410291">
                <a:tc>
                  <a:txBody>
                    <a:bodyPr/>
                    <a:lstStyle/>
                    <a:p>
                      <a:r>
                        <a:rPr lang="en-CA" sz="2000" dirty="0" err="1"/>
                        <a:t>allocation_t</a:t>
                      </a:r>
                      <a:endParaRPr lang="en-CA" sz="2000" dirty="0"/>
                    </a:p>
                  </a:txBody>
                  <a:tcPr/>
                </a:tc>
                <a:tc>
                  <a:txBody>
                    <a:bodyPr/>
                    <a:lstStyle/>
                    <a:p>
                      <a:r>
                        <a:rPr lang="en-CA" sz="2000" dirty="0"/>
                        <a:t>Link op_t</a:t>
                      </a:r>
                      <a:r>
                        <a:rPr lang="en-CA" sz="2000" baseline="0" dirty="0"/>
                        <a:t> to an allocated access in </a:t>
                      </a:r>
                      <a:r>
                        <a:rPr lang="en-CA" sz="2000" baseline="0" dirty="0" err="1"/>
                        <a:t>arbiter_t</a:t>
                      </a:r>
                      <a:endParaRPr lang="en-CA" sz="2000" dirty="0"/>
                    </a:p>
                  </a:txBody>
                  <a:tcPr/>
                </a:tc>
                <a:extLst>
                  <a:ext uri="{0D108BD9-81ED-4DB2-BD59-A6C34878D82A}">
                    <a16:rowId xmlns:a16="http://schemas.microsoft.com/office/drawing/2014/main" val="10003"/>
                  </a:ext>
                </a:extLst>
              </a:tr>
              <a:tr h="410291">
                <a:tc>
                  <a:txBody>
                    <a:bodyPr/>
                    <a:lstStyle/>
                    <a:p>
                      <a:r>
                        <a:rPr lang="en-CA" sz="2000" dirty="0" err="1"/>
                        <a:t>input_port_t</a:t>
                      </a:r>
                      <a:endParaRPr lang="en-CA" sz="2000" dirty="0"/>
                    </a:p>
                  </a:txBody>
                  <a:tcPr/>
                </a:tc>
                <a:tc>
                  <a:txBody>
                    <a:bodyPr/>
                    <a:lstStyle/>
                    <a:p>
                      <a:r>
                        <a:rPr lang="en-CA" sz="2000" dirty="0"/>
                        <a:t>Input to operand collector</a:t>
                      </a:r>
                    </a:p>
                  </a:txBody>
                  <a:tcPr/>
                </a:tc>
                <a:extLst>
                  <a:ext uri="{0D108BD9-81ED-4DB2-BD59-A6C34878D82A}">
                    <a16:rowId xmlns:a16="http://schemas.microsoft.com/office/drawing/2014/main" val="10004"/>
                  </a:ext>
                </a:extLst>
              </a:tr>
              <a:tr h="410291">
                <a:tc>
                  <a:txBody>
                    <a:bodyPr/>
                    <a:lstStyle/>
                    <a:p>
                      <a:r>
                        <a:rPr lang="en-CA" sz="2000" dirty="0" err="1"/>
                        <a:t>collector_unit_t</a:t>
                      </a:r>
                      <a:endParaRPr lang="en-CA" sz="2000" dirty="0"/>
                    </a:p>
                  </a:txBody>
                  <a:tcPr/>
                </a:tc>
                <a:tc>
                  <a:txBody>
                    <a:bodyPr/>
                    <a:lstStyle/>
                    <a:p>
                      <a:r>
                        <a:rPr lang="en-CA" sz="2000" dirty="0"/>
                        <a:t>Collector Unit</a:t>
                      </a:r>
                    </a:p>
                    <a:p>
                      <a:r>
                        <a:rPr lang="en-CA" sz="2000" dirty="0"/>
                        <a:t>- One for each warp instruction</a:t>
                      </a:r>
                    </a:p>
                  </a:txBody>
                  <a:tcPr/>
                </a:tc>
                <a:extLst>
                  <a:ext uri="{0D108BD9-81ED-4DB2-BD59-A6C34878D82A}">
                    <a16:rowId xmlns:a16="http://schemas.microsoft.com/office/drawing/2014/main" val="10005"/>
                  </a:ext>
                </a:extLst>
              </a:tr>
              <a:tr h="410291">
                <a:tc>
                  <a:txBody>
                    <a:bodyPr/>
                    <a:lstStyle/>
                    <a:p>
                      <a:r>
                        <a:rPr lang="en-CA" sz="2000" dirty="0" err="1"/>
                        <a:t>dispatch_unit_t</a:t>
                      </a:r>
                      <a:endParaRPr lang="en-CA" sz="2000" dirty="0"/>
                    </a:p>
                  </a:txBody>
                  <a:tcPr/>
                </a:tc>
                <a:tc>
                  <a:txBody>
                    <a:bodyPr/>
                    <a:lstStyle/>
                    <a:p>
                      <a:r>
                        <a:rPr lang="en-CA" sz="2000" dirty="0"/>
                        <a:t>Dispatch</a:t>
                      </a:r>
                      <a:r>
                        <a:rPr lang="en-CA" sz="2000" baseline="0" dirty="0"/>
                        <a:t> a warp instruction with all operands fetched to the corresponding unit</a:t>
                      </a:r>
                      <a:endParaRPr lang="en-CA"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14036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Operand Collector</a:t>
            </a:r>
          </a:p>
        </p:txBody>
      </p:sp>
      <p:sp>
        <p:nvSpPr>
          <p:cNvPr id="3" name="Vertical Text Placeholder 2"/>
          <p:cNvSpPr>
            <a:spLocks noGrp="1"/>
          </p:cNvSpPr>
          <p:nvPr>
            <p:ph idx="1"/>
          </p:nvPr>
        </p:nvSpPr>
        <p:spPr/>
        <p:txBody>
          <a:bodyPr>
            <a:normAutofit fontScale="77500" lnSpcReduction="20000"/>
          </a:bodyPr>
          <a:lstStyle/>
          <a:p>
            <a:pPr>
              <a:buNone/>
            </a:pPr>
            <a:r>
              <a:rPr lang="en-CA" b="1" dirty="0" err="1"/>
              <a:t>opndcoll_rfu_t</a:t>
            </a:r>
            <a:r>
              <a:rPr lang="en-CA" b="1" dirty="0"/>
              <a:t>::step()  </a:t>
            </a:r>
            <a:r>
              <a:rPr lang="en-CA" dirty="0">
                <a:sym typeface="Wingdings" pitchFamily="2" charset="2"/>
              </a:rPr>
              <a:t> Cycle function</a:t>
            </a:r>
          </a:p>
          <a:p>
            <a:pPr marL="514350" indent="-514350">
              <a:buFont typeface="+mj-lt"/>
              <a:buAutoNum type="arabicPeriod"/>
            </a:pPr>
            <a:r>
              <a:rPr lang="en-CA" dirty="0"/>
              <a:t>For each input port, </a:t>
            </a:r>
            <a:r>
              <a:rPr lang="en-CA" dirty="0" err="1"/>
              <a:t>allocate_cu</a:t>
            </a:r>
            <a:r>
              <a:rPr lang="en-CA" dirty="0"/>
              <a:t>()</a:t>
            </a:r>
          </a:p>
          <a:p>
            <a:pPr marL="914400" lvl="1" indent="-514350"/>
            <a:r>
              <a:rPr lang="en-CA" dirty="0"/>
              <a:t>Allocate a free collector unit for the warp instruction</a:t>
            </a:r>
          </a:p>
          <a:p>
            <a:pPr marL="914400" lvl="1" indent="-514350"/>
            <a:r>
              <a:rPr lang="en-CA" dirty="0"/>
              <a:t>Push its register reads into queues in the arbiter unit</a:t>
            </a:r>
          </a:p>
          <a:p>
            <a:pPr marL="514350" indent="-514350">
              <a:buFont typeface="+mj-lt"/>
              <a:buAutoNum type="arabicPeriod"/>
            </a:pPr>
            <a:r>
              <a:rPr lang="en-CA" dirty="0" err="1"/>
              <a:t>allocate_reads</a:t>
            </a:r>
            <a:r>
              <a:rPr lang="en-CA" dirty="0"/>
              <a:t>()</a:t>
            </a:r>
          </a:p>
          <a:p>
            <a:pPr marL="914400" lvl="1" indent="-514350"/>
            <a:r>
              <a:rPr lang="en-CA" dirty="0"/>
              <a:t>Process reads that have no bank conflict</a:t>
            </a:r>
          </a:p>
          <a:p>
            <a:pPr marL="514350" indent="-514350">
              <a:buFont typeface="+mj-lt"/>
              <a:buAutoNum type="arabicPeriod"/>
            </a:pPr>
            <a:r>
              <a:rPr lang="en-CA" dirty="0" err="1"/>
              <a:t>dispatch_ready_cu</a:t>
            </a:r>
            <a:r>
              <a:rPr lang="en-CA" dirty="0"/>
              <a:t>()</a:t>
            </a:r>
          </a:p>
          <a:p>
            <a:pPr marL="914400" lvl="1" indent="-514350"/>
            <a:r>
              <a:rPr lang="en-CA" dirty="0"/>
              <a:t>Each dispatch unit selects a collector unit with fetched operands </a:t>
            </a:r>
          </a:p>
          <a:p>
            <a:pPr marL="914400" lvl="1" indent="-514350"/>
            <a:r>
              <a:rPr lang="en-CA" dirty="0"/>
              <a:t>Sends its instruction to output port</a:t>
            </a:r>
          </a:p>
          <a:p>
            <a:pPr marL="514350" indent="-514350">
              <a:buNone/>
            </a:pPr>
            <a:r>
              <a:rPr lang="en-CA" b="1" dirty="0" err="1"/>
              <a:t>opndcoll_rfu_t</a:t>
            </a:r>
            <a:r>
              <a:rPr lang="en-CA" b="1" dirty="0"/>
              <a:t>::</a:t>
            </a:r>
            <a:r>
              <a:rPr lang="en-CA" b="1" dirty="0" err="1"/>
              <a:t>writeback</a:t>
            </a:r>
            <a:r>
              <a:rPr lang="en-CA" b="1" dirty="0"/>
              <a:t>()  </a:t>
            </a:r>
            <a:endParaRPr lang="en-CA" dirty="0">
              <a:sym typeface="Wingdings" pitchFamily="2" charset="2"/>
            </a:endParaRPr>
          </a:p>
          <a:p>
            <a:pPr marL="914400" lvl="1" indent="-514350"/>
            <a:r>
              <a:rPr lang="en-CA" dirty="0">
                <a:sym typeface="Wingdings" pitchFamily="2" charset="2"/>
              </a:rPr>
              <a:t>Allocate bank for writes to registers </a:t>
            </a:r>
            <a:br>
              <a:rPr lang="en-CA" dirty="0">
                <a:sym typeface="Wingdings" pitchFamily="2" charset="2"/>
              </a:rPr>
            </a:br>
            <a:r>
              <a:rPr lang="en-CA" dirty="0">
                <a:sym typeface="Wingdings" pitchFamily="2" charset="2"/>
              </a:rPr>
              <a:t>(has priority over reads)</a:t>
            </a:r>
          </a:p>
          <a:p>
            <a:pPr marL="914400" lvl="1" indent="-514350"/>
            <a:endParaRPr lang="en-CA" dirty="0"/>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77</a:t>
            </a:fld>
            <a:endParaRPr lang="en-US" dirty="0"/>
          </a:p>
        </p:txBody>
      </p:sp>
    </p:spTree>
    <p:extLst>
      <p:ext uri="{BB962C8B-B14F-4D97-AF65-F5344CB8AC3E}">
        <p14:creationId xmlns:p14="http://schemas.microsoft.com/office/powerpoint/2010/main" val="18376651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Execution Stage</a:t>
            </a:r>
          </a:p>
        </p:txBody>
      </p:sp>
      <p:sp>
        <p:nvSpPr>
          <p:cNvPr id="3" name="Vertical Text Placeholder 2"/>
          <p:cNvSpPr>
            <a:spLocks noGrp="1"/>
          </p:cNvSpPr>
          <p:nvPr>
            <p:ph idx="1"/>
          </p:nvPr>
        </p:nvSpPr>
        <p:spPr/>
        <p:txBody>
          <a:bodyPr/>
          <a:lstStyle/>
          <a:p>
            <a:r>
              <a:rPr lang="en-CA" dirty="0"/>
              <a:t>Calls cycle() for every functional unit</a:t>
            </a:r>
          </a:p>
          <a:p>
            <a:pPr lvl="1"/>
            <a:r>
              <a:rPr lang="en-CA" dirty="0"/>
              <a:t>ALU Units (SP, SFU)</a:t>
            </a:r>
          </a:p>
          <a:p>
            <a:pPr lvl="1"/>
            <a:r>
              <a:rPr lang="en-CA" dirty="0"/>
              <a:t>Memory Unit</a:t>
            </a:r>
          </a:p>
          <a:p>
            <a:r>
              <a:rPr lang="en-CA" dirty="0"/>
              <a:t>Implements a result bus reservation system for groups of ALU units that shares a common </a:t>
            </a:r>
            <a:r>
              <a:rPr lang="en-CA" dirty="0" err="1"/>
              <a:t>writeback</a:t>
            </a:r>
            <a:r>
              <a:rPr lang="en-CA" dirty="0"/>
              <a:t> bus</a:t>
            </a:r>
          </a:p>
          <a:p>
            <a:pPr lvl="1"/>
            <a:r>
              <a:rPr lang="en-CA" dirty="0"/>
              <a:t>Prevent stalling </a:t>
            </a:r>
            <a:r>
              <a:rPr lang="en-CA" i="1" dirty="0"/>
              <a:t>inside</a:t>
            </a:r>
            <a:r>
              <a:rPr lang="en-CA" dirty="0"/>
              <a:t> the units </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78</a:t>
            </a:fld>
            <a:endParaRPr lang="en-US" dirty="0"/>
          </a:p>
        </p:txBody>
      </p:sp>
    </p:spTree>
    <p:extLst>
      <p:ext uri="{BB962C8B-B14F-4D97-AF65-F5344CB8AC3E}">
        <p14:creationId xmlns:p14="http://schemas.microsoft.com/office/powerpoint/2010/main" val="1186444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ALU Pipeline</a:t>
            </a:r>
          </a:p>
        </p:txBody>
      </p:sp>
      <p:sp>
        <p:nvSpPr>
          <p:cNvPr id="3" name="Vertical Text Placeholder 2"/>
          <p:cNvSpPr>
            <a:spLocks noGrp="1"/>
          </p:cNvSpPr>
          <p:nvPr>
            <p:ph idx="1"/>
          </p:nvPr>
        </p:nvSpPr>
        <p:spPr/>
        <p:txBody>
          <a:bodyPr/>
          <a:lstStyle/>
          <a:p>
            <a:pPr>
              <a:buNone/>
            </a:pPr>
            <a:r>
              <a:rPr lang="en-CA" b="1" dirty="0" err="1"/>
              <a:t>pipelined_simd_unit</a:t>
            </a:r>
            <a:endParaRPr lang="en-CA" b="1" dirty="0"/>
          </a:p>
          <a:p>
            <a:r>
              <a:rPr lang="en-CA" dirty="0"/>
              <a:t>SP unit and SFU unit</a:t>
            </a:r>
          </a:p>
          <a:p>
            <a:r>
              <a:rPr lang="en-CA" dirty="0"/>
              <a:t>Instruction-dependent BW and Latency</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9" name="Slide Number Placeholder 8"/>
          <p:cNvSpPr>
            <a:spLocks noGrp="1"/>
          </p:cNvSpPr>
          <p:nvPr>
            <p:ph type="sldNum" sz="quarter" idx="12"/>
          </p:nvPr>
        </p:nvSpPr>
        <p:spPr/>
        <p:txBody>
          <a:bodyPr/>
          <a:lstStyle/>
          <a:p>
            <a:pPr>
              <a:defRPr/>
            </a:pPr>
            <a:r>
              <a:rPr lang="en-US"/>
              <a:t>5a &amp; b.</a:t>
            </a:r>
            <a:fld id="{FAEB207C-A15D-4741-A675-3E2F6474249C}" type="slidenum">
              <a:rPr lang="en-US" smtClean="0"/>
              <a:pPr>
                <a:defRPr/>
              </a:pPr>
              <a:t>79</a:t>
            </a:fld>
            <a:endParaRPr lang="en-US" dirty="0"/>
          </a:p>
        </p:txBody>
      </p:sp>
      <p:pic>
        <p:nvPicPr>
          <p:cNvPr id="1026" name="Picture 2" descr="C:\Users\wlfung\Documents\My Dropbox\ISCA2012-Tutorial-Private\figures\Simd_function_unit.png"/>
          <p:cNvPicPr>
            <a:picLocks noChangeAspect="1" noChangeArrowheads="1"/>
          </p:cNvPicPr>
          <p:nvPr/>
        </p:nvPicPr>
        <p:blipFill>
          <a:blip r:embed="rId2" cstate="print"/>
          <a:srcRect/>
          <a:stretch>
            <a:fillRect/>
          </a:stretch>
        </p:blipFill>
        <p:spPr bwMode="auto">
          <a:xfrm>
            <a:off x="1143000" y="3429000"/>
            <a:ext cx="7260409" cy="2762250"/>
          </a:xfrm>
          <a:prstGeom prst="rect">
            <a:avLst/>
          </a:prstGeom>
          <a:noFill/>
        </p:spPr>
      </p:pic>
    </p:spTree>
    <p:extLst>
      <p:ext uri="{BB962C8B-B14F-4D97-AF65-F5344CB8AC3E}">
        <p14:creationId xmlns:p14="http://schemas.microsoft.com/office/powerpoint/2010/main" val="226644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
          <p:cNvSpPr>
            <a:spLocks noGrp="1" noChangeArrowheads="1"/>
          </p:cNvSpPr>
          <p:nvPr>
            <p:ph type="title"/>
          </p:nvPr>
        </p:nvSpPr>
        <p:spPr>
          <a:xfrm>
            <a:off x="-1" y="266700"/>
            <a:ext cx="8768893" cy="844550"/>
          </a:xfrm>
        </p:spPr>
        <p:txBody>
          <a:bodyPr lIns="63360" tIns="25560" rIns="63360" bIns="25560" anchor="t"/>
          <a:lstStyle/>
          <a:p>
            <a:pPr eaLnBrk="1" hangingPunct="1">
              <a:lnSpc>
                <a:spcPct val="5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Recall: Measurement and Evaluation</a:t>
            </a:r>
            <a:endParaRPr lang="en-GB" sz="3200" i="1" dirty="0">
              <a:solidFill>
                <a:srgbClr val="009999"/>
              </a:solidFill>
            </a:endParaRPr>
          </a:p>
        </p:txBody>
      </p:sp>
      <p:sp>
        <p:nvSpPr>
          <p:cNvPr id="32773" name="Rectangle 2"/>
          <p:cNvSpPr>
            <a:spLocks noChangeArrowheads="1"/>
          </p:cNvSpPr>
          <p:nvPr/>
        </p:nvSpPr>
        <p:spPr bwMode="auto">
          <a:xfrm>
            <a:off x="3663950" y="863600"/>
            <a:ext cx="5104943" cy="764891"/>
          </a:xfrm>
          <a:prstGeom prst="rect">
            <a:avLst/>
          </a:prstGeom>
          <a:noFill/>
          <a:ln w="9525">
            <a:noFill/>
            <a:round/>
            <a:headEnd/>
            <a:tailEnd/>
          </a:ln>
        </p:spPr>
        <p:txBody>
          <a:bodyPr wrap="none" lIns="63360" tIns="25560" rIns="63360" bIns="25560">
            <a:prstTxWarp prst="textNoShape">
              <a:avLst/>
            </a:prstTxWarp>
            <a:spAutoFit/>
          </a:bodyPr>
          <a:lstStyle/>
          <a:p>
            <a:pPr>
              <a:lnSpc>
                <a:spcPct val="85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0000"/>
                </a:solidFill>
                <a:latin typeface="Arial" pitchFamily="-106" charset="-52"/>
              </a:rPr>
              <a:t>Architecture design is an iterative process</a:t>
            </a:r>
          </a:p>
          <a:p>
            <a:pPr>
              <a:lnSpc>
                <a:spcPct val="85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0000"/>
                </a:solidFill>
                <a:latin typeface="Arial" pitchFamily="-106" charset="-52"/>
              </a:rPr>
              <a:t>    -- searching the space  of possible designs</a:t>
            </a:r>
          </a:p>
          <a:p>
            <a:pPr>
              <a:lnSpc>
                <a:spcPct val="85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0000"/>
                </a:solidFill>
                <a:latin typeface="Arial" pitchFamily="-106" charset="-52"/>
              </a:rPr>
              <a:t>    -- at all levels of computer systems</a:t>
            </a:r>
          </a:p>
        </p:txBody>
      </p:sp>
      <p:sp>
        <p:nvSpPr>
          <p:cNvPr id="32774" name="Line 3"/>
          <p:cNvSpPr>
            <a:spLocks noChangeShapeType="1"/>
          </p:cNvSpPr>
          <p:nvPr/>
        </p:nvSpPr>
        <p:spPr bwMode="auto">
          <a:xfrm>
            <a:off x="6781800" y="1828800"/>
            <a:ext cx="1588" cy="304800"/>
          </a:xfrm>
          <a:prstGeom prst="line">
            <a:avLst/>
          </a:prstGeom>
          <a:noFill/>
          <a:ln w="50760">
            <a:solidFill>
              <a:srgbClr val="FF0000"/>
            </a:solidFill>
            <a:miter lim="800000"/>
            <a:headEnd/>
            <a:tailEnd/>
          </a:ln>
        </p:spPr>
        <p:txBody>
          <a:bodyPr>
            <a:prstTxWarp prst="textNoShape">
              <a:avLst/>
            </a:prstTxWarp>
          </a:bodyPr>
          <a:lstStyle/>
          <a:p>
            <a:endParaRPr lang="en-US"/>
          </a:p>
        </p:txBody>
      </p:sp>
      <p:sp>
        <p:nvSpPr>
          <p:cNvPr id="32775" name="Line 4"/>
          <p:cNvSpPr>
            <a:spLocks noChangeShapeType="1"/>
          </p:cNvSpPr>
          <p:nvPr/>
        </p:nvSpPr>
        <p:spPr bwMode="auto">
          <a:xfrm flipH="1">
            <a:off x="6475413" y="2133600"/>
            <a:ext cx="307975" cy="228600"/>
          </a:xfrm>
          <a:prstGeom prst="line">
            <a:avLst/>
          </a:prstGeom>
          <a:noFill/>
          <a:ln w="50760">
            <a:solidFill>
              <a:srgbClr val="FF0000"/>
            </a:solidFill>
            <a:miter lim="800000"/>
            <a:headEnd/>
            <a:tailEnd/>
          </a:ln>
        </p:spPr>
        <p:txBody>
          <a:bodyPr>
            <a:prstTxWarp prst="textNoShape">
              <a:avLst/>
            </a:prstTxWarp>
          </a:bodyPr>
          <a:lstStyle/>
          <a:p>
            <a:endParaRPr lang="en-US"/>
          </a:p>
        </p:txBody>
      </p:sp>
      <p:sp>
        <p:nvSpPr>
          <p:cNvPr id="32776" name="Line 5"/>
          <p:cNvSpPr>
            <a:spLocks noChangeShapeType="1"/>
          </p:cNvSpPr>
          <p:nvPr/>
        </p:nvSpPr>
        <p:spPr bwMode="auto">
          <a:xfrm>
            <a:off x="6477000" y="2362200"/>
            <a:ext cx="304800" cy="228600"/>
          </a:xfrm>
          <a:prstGeom prst="line">
            <a:avLst/>
          </a:prstGeom>
          <a:noFill/>
          <a:ln w="50760">
            <a:solidFill>
              <a:srgbClr val="FF0000"/>
            </a:solidFill>
            <a:miter lim="800000"/>
            <a:headEnd/>
            <a:tailEnd/>
          </a:ln>
        </p:spPr>
        <p:txBody>
          <a:bodyPr>
            <a:prstTxWarp prst="textNoShape">
              <a:avLst/>
            </a:prstTxWarp>
          </a:bodyPr>
          <a:lstStyle/>
          <a:p>
            <a:endParaRPr lang="en-US"/>
          </a:p>
        </p:txBody>
      </p:sp>
      <p:sp>
        <p:nvSpPr>
          <p:cNvPr id="32777" name="Line 6"/>
          <p:cNvSpPr>
            <a:spLocks noChangeShapeType="1"/>
          </p:cNvSpPr>
          <p:nvPr/>
        </p:nvSpPr>
        <p:spPr bwMode="auto">
          <a:xfrm flipH="1">
            <a:off x="6551613" y="2590800"/>
            <a:ext cx="231775" cy="381000"/>
          </a:xfrm>
          <a:prstGeom prst="line">
            <a:avLst/>
          </a:prstGeom>
          <a:noFill/>
          <a:ln w="50760">
            <a:solidFill>
              <a:srgbClr val="FF0000"/>
            </a:solidFill>
            <a:miter lim="800000"/>
            <a:headEnd/>
            <a:tailEnd/>
          </a:ln>
        </p:spPr>
        <p:txBody>
          <a:bodyPr>
            <a:prstTxWarp prst="textNoShape">
              <a:avLst/>
            </a:prstTxWarp>
          </a:bodyPr>
          <a:lstStyle/>
          <a:p>
            <a:endParaRPr lang="en-US"/>
          </a:p>
        </p:txBody>
      </p:sp>
      <p:sp>
        <p:nvSpPr>
          <p:cNvPr id="32778" name="Line 7"/>
          <p:cNvSpPr>
            <a:spLocks noChangeShapeType="1"/>
          </p:cNvSpPr>
          <p:nvPr/>
        </p:nvSpPr>
        <p:spPr bwMode="auto">
          <a:xfrm>
            <a:off x="6553200" y="2971800"/>
            <a:ext cx="304800" cy="228600"/>
          </a:xfrm>
          <a:prstGeom prst="line">
            <a:avLst/>
          </a:prstGeom>
          <a:noFill/>
          <a:ln w="50760">
            <a:solidFill>
              <a:srgbClr val="FF0000"/>
            </a:solidFill>
            <a:miter lim="800000"/>
            <a:headEnd/>
            <a:tailEnd/>
          </a:ln>
        </p:spPr>
        <p:txBody>
          <a:bodyPr>
            <a:prstTxWarp prst="textNoShape">
              <a:avLst/>
            </a:prstTxWarp>
          </a:bodyPr>
          <a:lstStyle/>
          <a:p>
            <a:endParaRPr lang="en-US"/>
          </a:p>
        </p:txBody>
      </p:sp>
      <p:sp>
        <p:nvSpPr>
          <p:cNvPr id="32779" name="Line 8"/>
          <p:cNvSpPr>
            <a:spLocks noChangeShapeType="1"/>
          </p:cNvSpPr>
          <p:nvPr/>
        </p:nvSpPr>
        <p:spPr bwMode="auto">
          <a:xfrm flipH="1">
            <a:off x="6780213" y="3200400"/>
            <a:ext cx="79375" cy="152400"/>
          </a:xfrm>
          <a:prstGeom prst="line">
            <a:avLst/>
          </a:prstGeom>
          <a:noFill/>
          <a:ln w="50760">
            <a:solidFill>
              <a:srgbClr val="FF0000"/>
            </a:solidFill>
            <a:miter lim="800000"/>
            <a:headEnd/>
            <a:tailEnd/>
          </a:ln>
        </p:spPr>
        <p:txBody>
          <a:bodyPr>
            <a:prstTxWarp prst="textNoShape">
              <a:avLst/>
            </a:prstTxWarp>
          </a:bodyPr>
          <a:lstStyle/>
          <a:p>
            <a:endParaRPr lang="en-US"/>
          </a:p>
        </p:txBody>
      </p:sp>
      <p:sp>
        <p:nvSpPr>
          <p:cNvPr id="32780" name="Line 9"/>
          <p:cNvSpPr>
            <a:spLocks noChangeShapeType="1"/>
          </p:cNvSpPr>
          <p:nvPr/>
        </p:nvSpPr>
        <p:spPr bwMode="auto">
          <a:xfrm flipH="1">
            <a:off x="6399213" y="2971800"/>
            <a:ext cx="155575" cy="152400"/>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32781" name="Line 10"/>
          <p:cNvSpPr>
            <a:spLocks noChangeShapeType="1"/>
          </p:cNvSpPr>
          <p:nvPr/>
        </p:nvSpPr>
        <p:spPr bwMode="auto">
          <a:xfrm>
            <a:off x="6781800" y="2590800"/>
            <a:ext cx="304800" cy="304800"/>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32782" name="Line 11"/>
          <p:cNvSpPr>
            <a:spLocks noChangeShapeType="1"/>
          </p:cNvSpPr>
          <p:nvPr/>
        </p:nvSpPr>
        <p:spPr bwMode="auto">
          <a:xfrm flipH="1">
            <a:off x="5865813" y="2362200"/>
            <a:ext cx="612775" cy="304800"/>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32783" name="Line 12"/>
          <p:cNvSpPr>
            <a:spLocks noChangeShapeType="1"/>
          </p:cNvSpPr>
          <p:nvPr/>
        </p:nvSpPr>
        <p:spPr bwMode="auto">
          <a:xfrm>
            <a:off x="5867400" y="2667000"/>
            <a:ext cx="381000" cy="457200"/>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32784" name="Line 13"/>
          <p:cNvSpPr>
            <a:spLocks noChangeShapeType="1"/>
          </p:cNvSpPr>
          <p:nvPr/>
        </p:nvSpPr>
        <p:spPr bwMode="auto">
          <a:xfrm>
            <a:off x="6781800" y="2133600"/>
            <a:ext cx="838200" cy="228600"/>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32785" name="Line 14"/>
          <p:cNvSpPr>
            <a:spLocks noChangeShapeType="1"/>
          </p:cNvSpPr>
          <p:nvPr/>
        </p:nvSpPr>
        <p:spPr bwMode="auto">
          <a:xfrm flipH="1">
            <a:off x="7389813" y="2362200"/>
            <a:ext cx="231775" cy="304800"/>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32786" name="Line 15"/>
          <p:cNvSpPr>
            <a:spLocks noChangeShapeType="1"/>
          </p:cNvSpPr>
          <p:nvPr/>
        </p:nvSpPr>
        <p:spPr bwMode="auto">
          <a:xfrm>
            <a:off x="7620000" y="2362200"/>
            <a:ext cx="457200" cy="457200"/>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32787" name="Line 16"/>
          <p:cNvSpPr>
            <a:spLocks noChangeShapeType="1"/>
          </p:cNvSpPr>
          <p:nvPr/>
        </p:nvSpPr>
        <p:spPr bwMode="auto">
          <a:xfrm flipH="1">
            <a:off x="5713413" y="2667000"/>
            <a:ext cx="155575" cy="457200"/>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32788" name="Line 17"/>
          <p:cNvSpPr>
            <a:spLocks noChangeShapeType="1"/>
          </p:cNvSpPr>
          <p:nvPr/>
        </p:nvSpPr>
        <p:spPr bwMode="auto">
          <a:xfrm>
            <a:off x="6858000" y="3200400"/>
            <a:ext cx="228600" cy="152400"/>
          </a:xfrm>
          <a:prstGeom prst="line">
            <a:avLst/>
          </a:prstGeom>
          <a:noFill/>
          <a:ln w="12600">
            <a:solidFill>
              <a:srgbClr val="000000"/>
            </a:solidFill>
            <a:miter lim="800000"/>
            <a:headEnd/>
            <a:tailEnd/>
          </a:ln>
        </p:spPr>
        <p:txBody>
          <a:bodyPr>
            <a:prstTxWarp prst="textNoShape">
              <a:avLst/>
            </a:prstTxWarp>
          </a:bodyPr>
          <a:lstStyle/>
          <a:p>
            <a:endParaRPr lang="en-US"/>
          </a:p>
        </p:txBody>
      </p:sp>
      <p:sp>
        <p:nvSpPr>
          <p:cNvPr id="11282" name="Oval 18"/>
          <p:cNvSpPr>
            <a:spLocks noChangeArrowheads="1"/>
          </p:cNvSpPr>
          <p:nvPr/>
        </p:nvSpPr>
        <p:spPr bwMode="auto">
          <a:xfrm>
            <a:off x="2520950" y="3511550"/>
            <a:ext cx="1206500" cy="1206500"/>
          </a:xfrm>
          <a:prstGeom prst="ellipse">
            <a:avLst/>
          </a:prstGeom>
          <a:blipFill dpi="0" rotWithShape="0">
            <a:blip r:embed="rId3"/>
            <a:srcRect/>
            <a:tile tx="0" ty="0" sx="100000" sy="100000" flip="none" algn="tl"/>
          </a:blipFill>
          <a:ln w="12600">
            <a:solidFill>
              <a:srgbClr val="000000"/>
            </a:solidFill>
            <a:miter lim="800000"/>
            <a:headEnd/>
            <a:tailEnd/>
          </a:ln>
          <a:effectLst>
            <a:outerShdw blurRad="63500" dist="107933"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1283" name="Oval 19"/>
          <p:cNvSpPr>
            <a:spLocks noChangeArrowheads="1"/>
          </p:cNvSpPr>
          <p:nvPr/>
        </p:nvSpPr>
        <p:spPr bwMode="auto">
          <a:xfrm>
            <a:off x="3816350" y="3892550"/>
            <a:ext cx="749300" cy="749300"/>
          </a:xfrm>
          <a:prstGeom prst="ellipse">
            <a:avLst/>
          </a:prstGeom>
          <a:blipFill dpi="0" rotWithShape="0">
            <a:blip r:embed="rId3"/>
            <a:srcRect/>
            <a:tile tx="0" ty="0" sx="100000" sy="100000" flip="none" algn="tl"/>
          </a:blipFill>
          <a:ln w="12600">
            <a:solidFill>
              <a:srgbClr val="000000"/>
            </a:solidFill>
            <a:miter lim="800000"/>
            <a:headEnd/>
            <a:tailEnd/>
          </a:ln>
          <a:effectLst>
            <a:outerShdw blurRad="63500" dist="107933"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1284" name="Oval 20"/>
          <p:cNvSpPr>
            <a:spLocks noChangeArrowheads="1"/>
          </p:cNvSpPr>
          <p:nvPr/>
        </p:nvSpPr>
        <p:spPr bwMode="auto">
          <a:xfrm>
            <a:off x="4654550" y="4197350"/>
            <a:ext cx="520700" cy="444500"/>
          </a:xfrm>
          <a:prstGeom prst="ellipse">
            <a:avLst/>
          </a:prstGeom>
          <a:blipFill dpi="0" rotWithShape="0">
            <a:blip r:embed="rId3"/>
            <a:srcRect/>
            <a:tile tx="0" ty="0" sx="100000" sy="100000" flip="none" algn="tl"/>
          </a:blipFill>
          <a:ln w="12600">
            <a:solidFill>
              <a:srgbClr val="000000"/>
            </a:solidFill>
            <a:miter lim="800000"/>
            <a:headEnd/>
            <a:tailEnd/>
          </a:ln>
          <a:effectLst>
            <a:outerShdw blurRad="63500" dist="107933"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32792" name="Line 21"/>
          <p:cNvSpPr>
            <a:spLocks noChangeShapeType="1"/>
          </p:cNvSpPr>
          <p:nvPr/>
        </p:nvSpPr>
        <p:spPr bwMode="auto">
          <a:xfrm>
            <a:off x="2209800" y="3352800"/>
            <a:ext cx="609600" cy="152400"/>
          </a:xfrm>
          <a:prstGeom prst="line">
            <a:avLst/>
          </a:prstGeom>
          <a:noFill/>
          <a:ln w="38160">
            <a:solidFill>
              <a:srgbClr val="000000"/>
            </a:solidFill>
            <a:miter lim="800000"/>
            <a:headEnd/>
            <a:tailEnd type="triangle" w="med" len="med"/>
          </a:ln>
        </p:spPr>
        <p:txBody>
          <a:bodyPr>
            <a:prstTxWarp prst="textNoShape">
              <a:avLst/>
            </a:prstTxWarp>
          </a:bodyPr>
          <a:lstStyle/>
          <a:p>
            <a:endParaRPr lang="en-US"/>
          </a:p>
        </p:txBody>
      </p:sp>
      <p:sp>
        <p:nvSpPr>
          <p:cNvPr id="32793" name="Line 22"/>
          <p:cNvSpPr>
            <a:spLocks noChangeShapeType="1"/>
          </p:cNvSpPr>
          <p:nvPr/>
        </p:nvSpPr>
        <p:spPr bwMode="auto">
          <a:xfrm>
            <a:off x="3810000" y="4495800"/>
            <a:ext cx="1588" cy="1143000"/>
          </a:xfrm>
          <a:prstGeom prst="line">
            <a:avLst/>
          </a:prstGeom>
          <a:noFill/>
          <a:ln w="38160">
            <a:solidFill>
              <a:srgbClr val="000000"/>
            </a:solidFill>
            <a:miter lim="800000"/>
            <a:headEnd/>
            <a:tailEnd type="triangle" w="med" len="med"/>
          </a:ln>
        </p:spPr>
        <p:txBody>
          <a:bodyPr>
            <a:prstTxWarp prst="textNoShape">
              <a:avLst/>
            </a:prstTxWarp>
          </a:bodyPr>
          <a:lstStyle/>
          <a:p>
            <a:endParaRPr lang="en-US"/>
          </a:p>
        </p:txBody>
      </p:sp>
      <p:sp>
        <p:nvSpPr>
          <p:cNvPr id="32794" name="Line 23"/>
          <p:cNvSpPr>
            <a:spLocks noChangeShapeType="1"/>
          </p:cNvSpPr>
          <p:nvPr/>
        </p:nvSpPr>
        <p:spPr bwMode="auto">
          <a:xfrm>
            <a:off x="4648200" y="4495800"/>
            <a:ext cx="1588" cy="914400"/>
          </a:xfrm>
          <a:prstGeom prst="line">
            <a:avLst/>
          </a:prstGeom>
          <a:noFill/>
          <a:ln w="38160">
            <a:solidFill>
              <a:srgbClr val="000000"/>
            </a:solidFill>
            <a:miter lim="800000"/>
            <a:headEnd/>
            <a:tailEnd type="triangle" w="med" len="med"/>
          </a:ln>
        </p:spPr>
        <p:txBody>
          <a:bodyPr>
            <a:prstTxWarp prst="textNoShape">
              <a:avLst/>
            </a:prstTxWarp>
          </a:bodyPr>
          <a:lstStyle/>
          <a:p>
            <a:endParaRPr lang="en-US"/>
          </a:p>
        </p:txBody>
      </p:sp>
      <p:sp>
        <p:nvSpPr>
          <p:cNvPr id="32795" name="Line 24"/>
          <p:cNvSpPr>
            <a:spLocks noChangeShapeType="1"/>
          </p:cNvSpPr>
          <p:nvPr/>
        </p:nvSpPr>
        <p:spPr bwMode="auto">
          <a:xfrm>
            <a:off x="5257800" y="4495800"/>
            <a:ext cx="1588" cy="685800"/>
          </a:xfrm>
          <a:prstGeom prst="line">
            <a:avLst/>
          </a:prstGeom>
          <a:noFill/>
          <a:ln w="38160">
            <a:solidFill>
              <a:srgbClr val="000000"/>
            </a:solidFill>
            <a:miter lim="800000"/>
            <a:headEnd/>
            <a:tailEnd type="triangle" w="med" len="med"/>
          </a:ln>
        </p:spPr>
        <p:txBody>
          <a:bodyPr>
            <a:prstTxWarp prst="textNoShape">
              <a:avLst/>
            </a:prstTxWarp>
          </a:bodyPr>
          <a:lstStyle/>
          <a:p>
            <a:endParaRPr lang="en-US"/>
          </a:p>
        </p:txBody>
      </p:sp>
      <p:sp>
        <p:nvSpPr>
          <p:cNvPr id="32796" name="AutoShape 25"/>
          <p:cNvSpPr>
            <a:spLocks noChangeArrowheads="1"/>
          </p:cNvSpPr>
          <p:nvPr/>
        </p:nvSpPr>
        <p:spPr bwMode="auto">
          <a:xfrm>
            <a:off x="2762250" y="4819650"/>
            <a:ext cx="2857500" cy="114300"/>
          </a:xfrm>
          <a:prstGeom prst="roundRect">
            <a:avLst>
              <a:gd name="adj" fmla="val 12495"/>
            </a:avLst>
          </a:prstGeom>
          <a:noFill/>
          <a:ln w="38160">
            <a:solidFill>
              <a:srgbClr val="000000"/>
            </a:solidFill>
            <a:miter lim="800000"/>
            <a:headEnd/>
            <a:tailEnd/>
          </a:ln>
        </p:spPr>
        <p:txBody>
          <a:bodyPr wrap="none" anchor="ctr">
            <a:prstTxWarp prst="textNoShape">
              <a:avLst/>
            </a:prstTxWarp>
          </a:bodyPr>
          <a:lstStyle/>
          <a:p>
            <a:endParaRPr lang="en-US"/>
          </a:p>
        </p:txBody>
      </p:sp>
      <p:sp>
        <p:nvSpPr>
          <p:cNvPr id="11290" name="Rectangle 26"/>
          <p:cNvSpPr>
            <a:spLocks noChangeArrowheads="1"/>
          </p:cNvSpPr>
          <p:nvPr/>
        </p:nvSpPr>
        <p:spPr bwMode="auto">
          <a:xfrm>
            <a:off x="5345113" y="5118100"/>
            <a:ext cx="1371600" cy="317500"/>
          </a:xfrm>
          <a:prstGeom prst="rect">
            <a:avLst/>
          </a:prstGeom>
          <a:noFill/>
          <a:ln w="9525">
            <a:noFill/>
            <a:round/>
            <a:headEnd/>
            <a:tailEnd/>
          </a:ln>
          <a:effectLst/>
        </p:spPr>
        <p:txBody>
          <a:bodyPr wrap="none" lIns="63360" tIns="25560" rIns="63360" bIns="25560">
            <a:prstTxWarp prst="textNoShape">
              <a:avLst/>
            </a:prstTxWarp>
            <a:spAutoFit/>
          </a:bodyPr>
          <a:lstStyle/>
          <a:p>
            <a:pPr>
              <a:lnSpc>
                <a:spcPct val="97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i="1">
                <a:solidFill>
                  <a:srgbClr val="000000"/>
                </a:solidFill>
                <a:effectLst>
                  <a:outerShdw blurRad="38100" dist="38100" dir="2700000" algn="tl">
                    <a:srgbClr val="DDDDDD"/>
                  </a:outerShdw>
                </a:effectLst>
                <a:latin typeface="Arial" pitchFamily="-106" charset="-52"/>
              </a:rPr>
              <a:t>Good Ideas</a:t>
            </a:r>
          </a:p>
        </p:txBody>
      </p:sp>
      <p:sp>
        <p:nvSpPr>
          <p:cNvPr id="32798" name="Rectangle 27"/>
          <p:cNvSpPr>
            <a:spLocks noChangeArrowheads="1"/>
          </p:cNvSpPr>
          <p:nvPr/>
        </p:nvSpPr>
        <p:spPr bwMode="auto">
          <a:xfrm>
            <a:off x="4152900" y="5448300"/>
            <a:ext cx="2328863" cy="368300"/>
          </a:xfrm>
          <a:prstGeom prst="rect">
            <a:avLst/>
          </a:prstGeom>
          <a:noFill/>
          <a:ln w="9525">
            <a:noFill/>
            <a:round/>
            <a:headEnd/>
            <a:tailEnd/>
          </a:ln>
        </p:spPr>
        <p:txBody>
          <a:bodyPr wrap="none" lIns="63360" tIns="25560" rIns="63360" bIns="25560">
            <a:prstTxWarp prst="textNoShape">
              <a:avLst/>
            </a:prstTxWarp>
            <a:spAutoFit/>
          </a:bodyPr>
          <a:lstStyle/>
          <a:p>
            <a:pPr>
              <a:lnSpc>
                <a:spcPct val="87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latin typeface="Arial" pitchFamily="-106" charset="-52"/>
              </a:rPr>
              <a:t>Mediocre Ideas</a:t>
            </a:r>
          </a:p>
        </p:txBody>
      </p:sp>
      <p:sp>
        <p:nvSpPr>
          <p:cNvPr id="32799" name="Rectangle 28"/>
          <p:cNvSpPr>
            <a:spLocks noChangeArrowheads="1"/>
          </p:cNvSpPr>
          <p:nvPr/>
        </p:nvSpPr>
        <p:spPr bwMode="auto">
          <a:xfrm>
            <a:off x="1862138" y="5715000"/>
            <a:ext cx="2286000" cy="517525"/>
          </a:xfrm>
          <a:prstGeom prst="rect">
            <a:avLst/>
          </a:prstGeom>
          <a:noFill/>
          <a:ln w="9525">
            <a:noFill/>
            <a:round/>
            <a:headEnd/>
            <a:tailEnd/>
          </a:ln>
        </p:spPr>
        <p:txBody>
          <a:bodyPr wrap="none" lIns="63360" tIns="25560" rIns="63360" bIns="25560">
            <a:prstTxWarp prst="textNoShape">
              <a:avLst/>
            </a:prstTxWarp>
            <a:spAutoFit/>
          </a:bodyPr>
          <a:lstStyle/>
          <a:p>
            <a:pPr>
              <a:lnSpc>
                <a:spcPct val="85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a:solidFill>
                  <a:srgbClr val="000000"/>
                </a:solidFill>
                <a:latin typeface="Arial" pitchFamily="-106" charset="-52"/>
              </a:rPr>
              <a:t>Bad Ideas</a:t>
            </a:r>
          </a:p>
        </p:txBody>
      </p:sp>
      <p:sp>
        <p:nvSpPr>
          <p:cNvPr id="32800" name="Rectangle 29"/>
          <p:cNvSpPr>
            <a:spLocks noChangeArrowheads="1"/>
          </p:cNvSpPr>
          <p:nvPr/>
        </p:nvSpPr>
        <p:spPr bwMode="auto">
          <a:xfrm>
            <a:off x="2679700" y="3759200"/>
            <a:ext cx="1524000" cy="750888"/>
          </a:xfrm>
          <a:prstGeom prst="rect">
            <a:avLst/>
          </a:prstGeom>
          <a:noFill/>
          <a:ln w="9525">
            <a:noFill/>
            <a:round/>
            <a:headEnd/>
            <a:tailEnd/>
          </a:ln>
        </p:spPr>
        <p:txBody>
          <a:bodyPr wrap="none" lIns="63360" tIns="25560" rIns="63360" bIns="25560">
            <a:prstTxWarp prst="textNoShape">
              <a:avLst/>
            </a:prstTxWarp>
            <a:spAutoFit/>
          </a:bodyPr>
          <a:lstStyle/>
          <a:p>
            <a:pPr>
              <a:lnSpc>
                <a:spcPct val="85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pitchFamily="-106" charset="-52"/>
              </a:rPr>
              <a:t>Cost /</a:t>
            </a:r>
          </a:p>
          <a:p>
            <a:pPr>
              <a:lnSpc>
                <a:spcPct val="85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pitchFamily="-106" charset="-52"/>
              </a:rPr>
              <a:t>Performance</a:t>
            </a:r>
          </a:p>
          <a:p>
            <a:pPr>
              <a:lnSpc>
                <a:spcPct val="85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latin typeface="Arial" pitchFamily="-106" charset="-52"/>
              </a:rPr>
              <a:t>Analysis</a:t>
            </a:r>
          </a:p>
        </p:txBody>
      </p:sp>
      <p:sp>
        <p:nvSpPr>
          <p:cNvPr id="32802" name="Rectangle 42"/>
          <p:cNvSpPr>
            <a:spLocks noChangeArrowheads="1"/>
          </p:cNvSpPr>
          <p:nvPr/>
        </p:nvSpPr>
        <p:spPr bwMode="auto">
          <a:xfrm>
            <a:off x="687388" y="3109913"/>
            <a:ext cx="1571625" cy="454025"/>
          </a:xfrm>
          <a:prstGeom prst="rect">
            <a:avLst/>
          </a:prstGeom>
          <a:noFill/>
          <a:ln w="9525">
            <a:noFill/>
            <a:round/>
            <a:headEnd/>
            <a:tailEnd/>
          </a:ln>
        </p:spPr>
        <p:txBody>
          <a:bodyPr wrap="none" lIns="90360" tIns="44280" rIns="90360" bIns="44280">
            <a:prstTxWarp prst="textNoShape">
              <a:avLst/>
            </a:prstTxWarp>
            <a:spAutoFit/>
          </a:bodyPr>
          <a:lstStyle/>
          <a:p>
            <a:pPr>
              <a:lnSpc>
                <a:spcPct val="100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latin typeface="Arial" pitchFamily="-106" charset="-52"/>
              </a:rPr>
              <a:t>Creativity</a:t>
            </a:r>
          </a:p>
        </p:txBody>
      </p:sp>
      <p:sp>
        <p:nvSpPr>
          <p:cNvPr id="46" name="Slide Number Placeholder 45"/>
          <p:cNvSpPr>
            <a:spLocks noGrp="1"/>
          </p:cNvSpPr>
          <p:nvPr>
            <p:ph type="sldNum" idx="12"/>
          </p:nvPr>
        </p:nvSpPr>
        <p:spPr>
          <a:xfrm>
            <a:off x="6553200" y="6248400"/>
            <a:ext cx="1905000" cy="457200"/>
          </a:xfrm>
        </p:spPr>
        <p:txBody>
          <a:bodyPr/>
          <a:lstStyle/>
          <a:p>
            <a:pPr>
              <a:defRPr/>
            </a:pPr>
            <a:fld id="{3E9E3E02-5668-3C40-A4ED-C290406CC06C}" type="slidenum">
              <a:rPr lang="en-GB" smtClean="0"/>
              <a:pPr>
                <a:defRPr/>
              </a:pPr>
              <a:t>8</a:t>
            </a:fld>
            <a:r>
              <a:rPr lang="en-GB"/>
              <a:t> </a:t>
            </a:r>
          </a:p>
        </p:txBody>
      </p:sp>
      <p:sp>
        <p:nvSpPr>
          <p:cNvPr id="45" name="Oval 31">
            <a:extLst>
              <a:ext uri="{FF2B5EF4-FFF2-40B4-BE49-F238E27FC236}">
                <a16:creationId xmlns:a16="http://schemas.microsoft.com/office/drawing/2014/main" id="{917F8949-90D1-D748-A1B0-C212514C58CD}"/>
              </a:ext>
            </a:extLst>
          </p:cNvPr>
          <p:cNvSpPr>
            <a:spLocks noChangeArrowheads="1"/>
          </p:cNvSpPr>
          <p:nvPr/>
        </p:nvSpPr>
        <p:spPr bwMode="auto">
          <a:xfrm>
            <a:off x="833438" y="1017224"/>
            <a:ext cx="1816100" cy="1816101"/>
          </a:xfrm>
          <a:prstGeom prst="ellipse">
            <a:avLst/>
          </a:prstGeom>
          <a:pattFill prst="ltDnDiag">
            <a:fgClr>
              <a:schemeClr val="tx1"/>
            </a:fgClr>
            <a:bgClr>
              <a:schemeClr val="bg1"/>
            </a:bgClr>
          </a:pattFill>
          <a:ln w="12600">
            <a:solidFill>
              <a:srgbClr val="000000"/>
            </a:solidFill>
            <a:miter lim="800000"/>
            <a:headEnd/>
            <a:tailEnd/>
          </a:ln>
        </p:spPr>
        <p:txBody>
          <a:bodyPr wrap="none" anchor="ctr">
            <a:prstTxWarp prst="textNoShape">
              <a:avLst/>
            </a:prstTxWarp>
          </a:bodyPr>
          <a:lstStyle/>
          <a:p>
            <a:endParaRPr lang="en-US"/>
          </a:p>
        </p:txBody>
      </p:sp>
      <p:grpSp>
        <p:nvGrpSpPr>
          <p:cNvPr id="47" name="Group 32">
            <a:extLst>
              <a:ext uri="{FF2B5EF4-FFF2-40B4-BE49-F238E27FC236}">
                <a16:creationId xmlns:a16="http://schemas.microsoft.com/office/drawing/2014/main" id="{1154C391-0BEC-CF46-B9A6-6247606599C4}"/>
              </a:ext>
            </a:extLst>
          </p:cNvPr>
          <p:cNvGrpSpPr>
            <a:grpSpLocks/>
          </p:cNvGrpSpPr>
          <p:nvPr/>
        </p:nvGrpSpPr>
        <p:grpSpPr bwMode="auto">
          <a:xfrm>
            <a:off x="1277938" y="1019446"/>
            <a:ext cx="922338" cy="917575"/>
            <a:chOff x="1100" y="625"/>
            <a:chExt cx="581" cy="578"/>
          </a:xfrm>
        </p:grpSpPr>
        <p:sp>
          <p:nvSpPr>
            <p:cNvPr id="48" name="AutoShape 33">
              <a:extLst>
                <a:ext uri="{FF2B5EF4-FFF2-40B4-BE49-F238E27FC236}">
                  <a16:creationId xmlns:a16="http://schemas.microsoft.com/office/drawing/2014/main" id="{3FA78853-3C64-7340-8563-9A0285CFE5C0}"/>
                </a:ext>
              </a:extLst>
            </p:cNvPr>
            <p:cNvSpPr>
              <a:spLocks noChangeArrowheads="1"/>
            </p:cNvSpPr>
            <p:nvPr/>
          </p:nvSpPr>
          <p:spPr bwMode="auto">
            <a:xfrm>
              <a:off x="1105" y="625"/>
              <a:ext cx="576" cy="576"/>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14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108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 y="10799"/>
                  </a:moveTo>
                  <a:cubicBezTo>
                    <a:pt x="-1" y="4850"/>
                    <a:pt x="4812" y="21"/>
                    <a:pt x="10762" y="0"/>
                  </a:cubicBezTo>
                  <a:lnTo>
                    <a:pt x="10800" y="10800"/>
                  </a:lnTo>
                  <a:close/>
                </a:path>
                <a:path w="21600" h="21600" fill="none">
                  <a:moveTo>
                    <a:pt x="-1" y="10799"/>
                  </a:moveTo>
                  <a:cubicBezTo>
                    <a:pt x="-1" y="4850"/>
                    <a:pt x="4812" y="21"/>
                    <a:pt x="10762" y="0"/>
                  </a:cubicBezTo>
                </a:path>
              </a:pathLst>
            </a:custGeom>
            <a:solidFill>
              <a:srgbClr val="FFFFFF"/>
            </a:solidFill>
            <a:ln w="12600">
              <a:solidFill>
                <a:srgbClr val="000000"/>
              </a:solidFill>
              <a:miter lim="800000"/>
              <a:headEnd/>
              <a:tailEnd/>
            </a:ln>
          </p:spPr>
          <p:txBody>
            <a:bodyPr wrap="none" anchor="ctr">
              <a:prstTxWarp prst="textNoShape">
                <a:avLst/>
              </a:prstTxWarp>
            </a:bodyPr>
            <a:lstStyle/>
            <a:p>
              <a:endParaRPr lang="en-US"/>
            </a:p>
          </p:txBody>
        </p:sp>
        <p:sp>
          <p:nvSpPr>
            <p:cNvPr id="49" name="AutoShape 34">
              <a:extLst>
                <a:ext uri="{FF2B5EF4-FFF2-40B4-BE49-F238E27FC236}">
                  <a16:creationId xmlns:a16="http://schemas.microsoft.com/office/drawing/2014/main" id="{44276C9E-37A6-C947-8A11-DD01DE9AF5F8}"/>
                </a:ext>
              </a:extLst>
            </p:cNvPr>
            <p:cNvSpPr>
              <a:spLocks noChangeArrowheads="1"/>
            </p:cNvSpPr>
            <p:nvPr/>
          </p:nvSpPr>
          <p:spPr bwMode="auto">
            <a:xfrm>
              <a:off x="1100" y="627"/>
              <a:ext cx="576" cy="576"/>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14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0800 h 21600"/>
                <a:gd name="T20" fmla="*/ 108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800" y="21599"/>
                  </a:moveTo>
                  <a:cubicBezTo>
                    <a:pt x="4835" y="21599"/>
                    <a:pt x="-1" y="16764"/>
                    <a:pt x="-1" y="10799"/>
                  </a:cubicBezTo>
                  <a:lnTo>
                    <a:pt x="10800" y="10800"/>
                  </a:lnTo>
                  <a:close/>
                </a:path>
                <a:path w="21600" h="21600" fill="none">
                  <a:moveTo>
                    <a:pt x="10800" y="21599"/>
                  </a:moveTo>
                  <a:cubicBezTo>
                    <a:pt x="4835" y="21599"/>
                    <a:pt x="-1" y="16764"/>
                    <a:pt x="-1" y="10799"/>
                  </a:cubicBezTo>
                </a:path>
              </a:pathLst>
            </a:custGeom>
            <a:solidFill>
              <a:srgbClr val="FFFFFF"/>
            </a:solidFill>
            <a:ln w="12600">
              <a:solidFill>
                <a:srgbClr val="000000"/>
              </a:solidFill>
              <a:miter lim="800000"/>
              <a:headEnd/>
              <a:tailEnd/>
            </a:ln>
          </p:spPr>
          <p:txBody>
            <a:bodyPr wrap="none" anchor="ctr">
              <a:prstTxWarp prst="textNoShape">
                <a:avLst/>
              </a:prstTxWarp>
            </a:bodyPr>
            <a:lstStyle/>
            <a:p>
              <a:endParaRPr lang="en-US"/>
            </a:p>
          </p:txBody>
        </p:sp>
      </p:grpSp>
      <p:sp>
        <p:nvSpPr>
          <p:cNvPr id="50" name="AutoShape 36">
            <a:extLst>
              <a:ext uri="{FF2B5EF4-FFF2-40B4-BE49-F238E27FC236}">
                <a16:creationId xmlns:a16="http://schemas.microsoft.com/office/drawing/2014/main" id="{8ABEDA3F-DBB8-6749-829C-0ED89B387CEE}"/>
              </a:ext>
            </a:extLst>
          </p:cNvPr>
          <p:cNvSpPr>
            <a:spLocks noChangeArrowheads="1"/>
          </p:cNvSpPr>
          <p:nvPr/>
        </p:nvSpPr>
        <p:spPr bwMode="auto">
          <a:xfrm>
            <a:off x="827088" y="1017858"/>
            <a:ext cx="1828800" cy="1828801"/>
          </a:xfrm>
          <a:custGeom>
            <a:avLst/>
            <a:gdLst>
              <a:gd name="T0" fmla="*/ 0 w 21600"/>
              <a:gd name="T1" fmla="*/ 0 h 21600"/>
              <a:gd name="T2" fmla="*/ 0 w 21600"/>
              <a:gd name="T3" fmla="*/ 0 h 21600"/>
              <a:gd name="T4" fmla="*/ 0 w 21600"/>
              <a:gd name="T5" fmla="*/ 0 h 21600"/>
              <a:gd name="T6" fmla="*/ 21 w 21600"/>
              <a:gd name="T7" fmla="*/ 0 h 21600"/>
              <a:gd name="T8" fmla="*/ 0 w 21600"/>
              <a:gd name="T9" fmla="*/ -463 h 21600"/>
              <a:gd name="T10" fmla="*/ 0 w 21600"/>
              <a:gd name="T11" fmla="*/ -463 h 21600"/>
              <a:gd name="T12" fmla="*/ 0 60000 65536"/>
              <a:gd name="T13" fmla="*/ 0 60000 65536"/>
              <a:gd name="T14" fmla="*/ 0 60000 65536"/>
              <a:gd name="T15" fmla="*/ 0 60000 65536"/>
              <a:gd name="T16" fmla="*/ 0 60000 65536"/>
              <a:gd name="T17" fmla="*/ 0 60000 65536"/>
              <a:gd name="T18" fmla="*/ 10800 w 21600"/>
              <a:gd name="T19" fmla="*/ 1080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21600" y="10800"/>
                </a:moveTo>
                <a:cubicBezTo>
                  <a:pt x="21600" y="16764"/>
                  <a:pt x="16764" y="21599"/>
                  <a:pt x="10800" y="21599"/>
                </a:cubicBezTo>
                <a:lnTo>
                  <a:pt x="10800" y="10800"/>
                </a:lnTo>
                <a:close/>
              </a:path>
              <a:path w="21600" h="21600" fill="none">
                <a:moveTo>
                  <a:pt x="21600" y="10800"/>
                </a:moveTo>
                <a:cubicBezTo>
                  <a:pt x="21600" y="16764"/>
                  <a:pt x="16764" y="21599"/>
                  <a:pt x="10800" y="21599"/>
                </a:cubicBezTo>
              </a:path>
            </a:pathLst>
          </a:custGeom>
          <a:solidFill>
            <a:srgbClr val="FFFFFF"/>
          </a:solidFill>
          <a:ln w="12600">
            <a:solidFill>
              <a:srgbClr val="000000"/>
            </a:solidFill>
            <a:miter lim="800000"/>
            <a:headEnd/>
            <a:tailEnd/>
          </a:ln>
        </p:spPr>
        <p:txBody>
          <a:bodyPr wrap="none" anchor="ctr">
            <a:prstTxWarp prst="textNoShape">
              <a:avLst/>
            </a:prstTxWarp>
          </a:bodyPr>
          <a:lstStyle/>
          <a:p>
            <a:endParaRPr lang="en-US"/>
          </a:p>
        </p:txBody>
      </p:sp>
      <p:sp>
        <p:nvSpPr>
          <p:cNvPr id="51" name="AutoShape 38">
            <a:extLst>
              <a:ext uri="{FF2B5EF4-FFF2-40B4-BE49-F238E27FC236}">
                <a16:creationId xmlns:a16="http://schemas.microsoft.com/office/drawing/2014/main" id="{B14AAE7F-A513-904B-84B7-1BF9234350A2}"/>
              </a:ext>
            </a:extLst>
          </p:cNvPr>
          <p:cNvSpPr>
            <a:spLocks noChangeArrowheads="1"/>
          </p:cNvSpPr>
          <p:nvPr/>
        </p:nvSpPr>
        <p:spPr bwMode="auto">
          <a:xfrm>
            <a:off x="1284287" y="1932258"/>
            <a:ext cx="914400" cy="914400"/>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14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1080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21600" y="10800"/>
                </a:moveTo>
                <a:cubicBezTo>
                  <a:pt x="21600" y="16764"/>
                  <a:pt x="16764" y="21599"/>
                  <a:pt x="10800" y="21599"/>
                </a:cubicBezTo>
                <a:lnTo>
                  <a:pt x="10800" y="10800"/>
                </a:lnTo>
                <a:close/>
              </a:path>
              <a:path w="21600" h="21600" fill="none">
                <a:moveTo>
                  <a:pt x="21600" y="10800"/>
                </a:moveTo>
                <a:cubicBezTo>
                  <a:pt x="21600" y="16764"/>
                  <a:pt x="16764" y="21599"/>
                  <a:pt x="10800" y="21599"/>
                </a:cubicBezTo>
              </a:path>
            </a:pathLst>
          </a:custGeom>
          <a:pattFill prst="ltDnDiag">
            <a:fgClr>
              <a:schemeClr val="tx1"/>
            </a:fgClr>
            <a:bgClr>
              <a:schemeClr val="bg1"/>
            </a:bgClr>
          </a:pattFill>
          <a:ln w="12600">
            <a:solidFill>
              <a:srgbClr val="000000"/>
            </a:solidFill>
            <a:miter lim="800000"/>
            <a:headEnd/>
            <a:tailEnd/>
          </a:ln>
        </p:spPr>
        <p:txBody>
          <a:bodyPr wrap="none" anchor="ctr">
            <a:prstTxWarp prst="textNoShape">
              <a:avLst/>
            </a:prstTxWarp>
          </a:bodyPr>
          <a:lstStyle/>
          <a:p>
            <a:endParaRPr lang="en-US"/>
          </a:p>
        </p:txBody>
      </p:sp>
      <p:sp>
        <p:nvSpPr>
          <p:cNvPr id="52" name="AutoShape 34">
            <a:extLst>
              <a:ext uri="{FF2B5EF4-FFF2-40B4-BE49-F238E27FC236}">
                <a16:creationId xmlns:a16="http://schemas.microsoft.com/office/drawing/2014/main" id="{24DD5DAB-E7B9-AF4B-AAB6-50ACBA2C6615}"/>
              </a:ext>
            </a:extLst>
          </p:cNvPr>
          <p:cNvSpPr>
            <a:spLocks noChangeArrowheads="1"/>
          </p:cNvSpPr>
          <p:nvPr/>
        </p:nvSpPr>
        <p:spPr bwMode="auto">
          <a:xfrm rot="10800000">
            <a:off x="1284288" y="1941783"/>
            <a:ext cx="914400" cy="91440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14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0800 h 21600"/>
              <a:gd name="T20" fmla="*/ 108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800" y="21599"/>
                </a:moveTo>
                <a:cubicBezTo>
                  <a:pt x="4835" y="21599"/>
                  <a:pt x="-1" y="16764"/>
                  <a:pt x="-1" y="10799"/>
                </a:cubicBezTo>
                <a:lnTo>
                  <a:pt x="10800" y="10800"/>
                </a:lnTo>
                <a:close/>
              </a:path>
              <a:path w="21600" h="21600" fill="none">
                <a:moveTo>
                  <a:pt x="10800" y="21599"/>
                </a:moveTo>
                <a:cubicBezTo>
                  <a:pt x="4835" y="21599"/>
                  <a:pt x="-1" y="16764"/>
                  <a:pt x="-1" y="10799"/>
                </a:cubicBezTo>
              </a:path>
            </a:pathLst>
          </a:custGeom>
          <a:pattFill prst="ltDnDiag">
            <a:fgClr>
              <a:schemeClr val="tx1"/>
            </a:fgClr>
            <a:bgClr>
              <a:schemeClr val="bg1"/>
            </a:bgClr>
          </a:pattFill>
          <a:ln w="12600">
            <a:solidFill>
              <a:srgbClr val="000000"/>
            </a:solidFill>
            <a:miter lim="800000"/>
            <a:headEnd/>
            <a:tailEnd/>
          </a:ln>
        </p:spPr>
        <p:txBody>
          <a:bodyPr wrap="none" anchor="ctr">
            <a:prstTxWarp prst="textNoShape">
              <a:avLst/>
            </a:prstTxWarp>
          </a:bodyPr>
          <a:lstStyle/>
          <a:p>
            <a:endParaRPr lang="en-US"/>
          </a:p>
        </p:txBody>
      </p:sp>
      <p:sp>
        <p:nvSpPr>
          <p:cNvPr id="53" name="Rectangle 41">
            <a:extLst>
              <a:ext uri="{FF2B5EF4-FFF2-40B4-BE49-F238E27FC236}">
                <a16:creationId xmlns:a16="http://schemas.microsoft.com/office/drawing/2014/main" id="{16CA240F-592C-EF4B-B563-D58EB2CC0113}"/>
              </a:ext>
            </a:extLst>
          </p:cNvPr>
          <p:cNvSpPr>
            <a:spLocks noChangeArrowheads="1"/>
          </p:cNvSpPr>
          <p:nvPr/>
        </p:nvSpPr>
        <p:spPr bwMode="auto">
          <a:xfrm>
            <a:off x="889000" y="2024334"/>
            <a:ext cx="1120775" cy="363538"/>
          </a:xfrm>
          <a:prstGeom prst="rect">
            <a:avLst/>
          </a:prstGeom>
          <a:noFill/>
          <a:ln w="9525">
            <a:noFill/>
            <a:round/>
            <a:headEnd/>
            <a:tailEnd/>
          </a:ln>
        </p:spPr>
        <p:txBody>
          <a:bodyPr wrap="none" lIns="90360" tIns="44280" rIns="90360" bIns="44280">
            <a:prstTxWarp prst="textNoShape">
              <a:avLst/>
            </a:prstTxWarp>
            <a:spAutoFit/>
          </a:bodyPr>
          <a:lstStyle/>
          <a:p>
            <a:pPr>
              <a:lnSpc>
                <a:spcPct val="100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0000"/>
                </a:solidFill>
                <a:latin typeface="Arial" pitchFamily="-106" charset="-52"/>
              </a:rPr>
              <a:t>Analysis</a:t>
            </a:r>
          </a:p>
        </p:txBody>
      </p:sp>
      <p:sp>
        <p:nvSpPr>
          <p:cNvPr id="54" name="Pie 53">
            <a:extLst>
              <a:ext uri="{FF2B5EF4-FFF2-40B4-BE49-F238E27FC236}">
                <a16:creationId xmlns:a16="http://schemas.microsoft.com/office/drawing/2014/main" id="{4966F7F4-05AE-C44E-8644-1786EB2DD13A}"/>
              </a:ext>
            </a:extLst>
          </p:cNvPr>
          <p:cNvSpPr>
            <a:spLocks noChangeAspect="1"/>
          </p:cNvSpPr>
          <p:nvPr/>
        </p:nvSpPr>
        <p:spPr>
          <a:xfrm rot="5400000">
            <a:off x="766507" y="1014984"/>
            <a:ext cx="1886295" cy="1888745"/>
          </a:xfrm>
          <a:prstGeom prst="pie">
            <a:avLst>
              <a:gd name="adj1" fmla="val 10800000"/>
              <a:gd name="adj2" fmla="val 16200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5" name="Rectangle 40">
            <a:extLst>
              <a:ext uri="{FF2B5EF4-FFF2-40B4-BE49-F238E27FC236}">
                <a16:creationId xmlns:a16="http://schemas.microsoft.com/office/drawing/2014/main" id="{5CABB0B2-8762-B540-ADD7-C5EE18D34EF2}"/>
              </a:ext>
            </a:extLst>
          </p:cNvPr>
          <p:cNvSpPr>
            <a:spLocks noChangeArrowheads="1"/>
          </p:cNvSpPr>
          <p:nvPr/>
        </p:nvSpPr>
        <p:spPr bwMode="auto">
          <a:xfrm>
            <a:off x="1573213" y="1376633"/>
            <a:ext cx="942975" cy="363538"/>
          </a:xfrm>
          <a:prstGeom prst="rect">
            <a:avLst/>
          </a:prstGeom>
          <a:noFill/>
          <a:ln w="9525">
            <a:noFill/>
            <a:round/>
            <a:headEnd/>
            <a:tailEnd/>
          </a:ln>
        </p:spPr>
        <p:txBody>
          <a:bodyPr wrap="none" lIns="90360" tIns="44280" rIns="90360" bIns="44280">
            <a:prstTxWarp prst="textNoShape">
              <a:avLst/>
            </a:prstTxWarp>
            <a:spAutoFit/>
          </a:bodyPr>
          <a:lstStyle/>
          <a:p>
            <a:pPr>
              <a:lnSpc>
                <a:spcPct val="100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0000"/>
                </a:solidFill>
                <a:latin typeface="Arial" pitchFamily="-106" charset="-52"/>
              </a:rPr>
              <a:t>Design</a:t>
            </a:r>
          </a:p>
        </p:txBody>
      </p:sp>
    </p:spTree>
    <p:extLst>
      <p:ext uri="{BB962C8B-B14F-4D97-AF65-F5344CB8AC3E}">
        <p14:creationId xmlns:p14="http://schemas.microsoft.com/office/powerpoint/2010/main" val="53523884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Memory Unit</a:t>
            </a:r>
          </a:p>
        </p:txBody>
      </p:sp>
      <p:sp>
        <p:nvSpPr>
          <p:cNvPr id="3" name="Vertical Text Placeholder 2"/>
          <p:cNvSpPr>
            <a:spLocks noGrp="1"/>
          </p:cNvSpPr>
          <p:nvPr>
            <p:ph idx="1"/>
          </p:nvPr>
        </p:nvSpPr>
        <p:spPr/>
        <p:txBody>
          <a:bodyPr>
            <a:normAutofit fontScale="92500" lnSpcReduction="20000"/>
          </a:bodyPr>
          <a:lstStyle/>
          <a:p>
            <a:pPr>
              <a:buNone/>
            </a:pPr>
            <a:r>
              <a:rPr lang="en-CA" sz="3300" b="1" dirty="0"/>
              <a:t>ldst_unit</a:t>
            </a:r>
          </a:p>
          <a:p>
            <a:r>
              <a:rPr lang="en-CA" dirty="0"/>
              <a:t>Instantiates and operates on all in-core memories</a:t>
            </a:r>
          </a:p>
          <a:p>
            <a:pPr lvl="1"/>
            <a:r>
              <a:rPr lang="en-CA" dirty="0"/>
              <a:t>Texture cache: m_L1T</a:t>
            </a:r>
          </a:p>
          <a:p>
            <a:pPr lvl="1"/>
            <a:r>
              <a:rPr lang="en-CA" dirty="0"/>
              <a:t>Constant cache: m_L1C</a:t>
            </a:r>
          </a:p>
          <a:p>
            <a:pPr lvl="1"/>
            <a:r>
              <a:rPr lang="en-CA" dirty="0"/>
              <a:t>Data cache: m_L1D</a:t>
            </a:r>
          </a:p>
          <a:p>
            <a:pPr lvl="1"/>
            <a:r>
              <a:rPr lang="en-CA" dirty="0"/>
              <a:t>Shared memory: </a:t>
            </a:r>
            <a:r>
              <a:rPr lang="en-CA" dirty="0" err="1"/>
              <a:t>m_pipeline_reg</a:t>
            </a:r>
            <a:endParaRPr lang="en-CA" dirty="0"/>
          </a:p>
          <a:p>
            <a:r>
              <a:rPr lang="en-CA" dirty="0"/>
              <a:t>Off-core interface: </a:t>
            </a:r>
            <a:r>
              <a:rPr lang="en-CA" dirty="0" err="1"/>
              <a:t>m_icnt</a:t>
            </a:r>
            <a:endParaRPr lang="en-CA" dirty="0"/>
          </a:p>
          <a:p>
            <a:r>
              <a:rPr lang="en-CA" dirty="0" err="1"/>
              <a:t>Mem_fetch</a:t>
            </a:r>
            <a:r>
              <a:rPr lang="en-CA" dirty="0"/>
              <a:t> allocator: </a:t>
            </a:r>
            <a:r>
              <a:rPr lang="en-CA" dirty="0" err="1"/>
              <a:t>m_mf_allocator</a:t>
            </a:r>
            <a:endParaRPr lang="en-CA" dirty="0"/>
          </a:p>
          <a:p>
            <a:r>
              <a:rPr lang="en-CA" dirty="0"/>
              <a:t>Operates at a </a:t>
            </a:r>
            <a:r>
              <a:rPr lang="en-CA" dirty="0" err="1"/>
              <a:t>clock_multipler</a:t>
            </a:r>
            <a:r>
              <a:rPr lang="en-CA" dirty="0"/>
              <a:t>() rate </a:t>
            </a:r>
          </a:p>
          <a:p>
            <a:pPr lvl="1"/>
            <a:r>
              <a:rPr lang="en-CA" dirty="0"/>
              <a:t>Model half-warps</a:t>
            </a:r>
          </a:p>
          <a:p>
            <a:pPr lvl="1"/>
            <a:endParaRPr lang="en-CA" dirty="0"/>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80</a:t>
            </a:fld>
            <a:endParaRPr lang="en-US" dirty="0"/>
          </a:p>
        </p:txBody>
      </p:sp>
    </p:spTree>
    <p:extLst>
      <p:ext uri="{BB962C8B-B14F-4D97-AF65-F5344CB8AC3E}">
        <p14:creationId xmlns:p14="http://schemas.microsoft.com/office/powerpoint/2010/main" val="29969802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Memory Unit</a:t>
            </a:r>
          </a:p>
        </p:txBody>
      </p:sp>
      <p:sp>
        <p:nvSpPr>
          <p:cNvPr id="3" name="Vertical Text Placeholder 2"/>
          <p:cNvSpPr>
            <a:spLocks noGrp="1"/>
          </p:cNvSpPr>
          <p:nvPr>
            <p:ph idx="1"/>
          </p:nvPr>
        </p:nvSpPr>
        <p:spPr/>
        <p:txBody>
          <a:bodyPr>
            <a:normAutofit fontScale="62500" lnSpcReduction="20000"/>
          </a:bodyPr>
          <a:lstStyle/>
          <a:p>
            <a:pPr>
              <a:buNone/>
            </a:pPr>
            <a:r>
              <a:rPr lang="en-CA" b="1" dirty="0" err="1"/>
              <a:t>ldst_unit</a:t>
            </a:r>
            <a:r>
              <a:rPr lang="en-CA" b="1" dirty="0"/>
              <a:t>::cycle()</a:t>
            </a:r>
            <a:endParaRPr lang="en-CA" dirty="0"/>
          </a:p>
          <a:p>
            <a:r>
              <a:rPr lang="en-CA" dirty="0"/>
              <a:t>Process memory responses from </a:t>
            </a:r>
            <a:r>
              <a:rPr lang="en-CA" dirty="0" err="1"/>
              <a:t>m_response_fifo</a:t>
            </a:r>
            <a:endParaRPr lang="en-CA" dirty="0"/>
          </a:p>
          <a:p>
            <a:r>
              <a:rPr lang="en-CA" dirty="0"/>
              <a:t>Service instruction at </a:t>
            </a:r>
            <a:r>
              <a:rPr lang="en-CA" dirty="0" err="1"/>
              <a:t>m_dispatch_reg</a:t>
            </a:r>
            <a:endParaRPr lang="en-CA" dirty="0"/>
          </a:p>
          <a:p>
            <a:pPr lvl="1"/>
            <a:r>
              <a:rPr lang="en-CA" dirty="0"/>
              <a:t>One access (</a:t>
            </a:r>
            <a:r>
              <a:rPr lang="en-CA" dirty="0" err="1"/>
              <a:t>mem_access_t</a:t>
            </a:r>
            <a:r>
              <a:rPr lang="en-CA" dirty="0"/>
              <a:t>) / cycle</a:t>
            </a:r>
          </a:p>
          <a:p>
            <a:pPr lvl="1"/>
            <a:r>
              <a:rPr lang="en-CA" dirty="0"/>
              <a:t>Stall until every access in instruction’s </a:t>
            </a:r>
            <a:r>
              <a:rPr lang="en-CA" dirty="0" err="1"/>
              <a:t>m_access_q</a:t>
            </a:r>
            <a:r>
              <a:rPr lang="en-CA" dirty="0"/>
              <a:t> is processed</a:t>
            </a:r>
          </a:p>
          <a:p>
            <a:pPr lvl="1"/>
            <a:r>
              <a:rPr lang="en-CA" dirty="0" err="1"/>
              <a:t>shared_cycle</a:t>
            </a:r>
            <a:r>
              <a:rPr lang="en-CA" dirty="0"/>
              <a:t>()</a:t>
            </a:r>
          </a:p>
          <a:p>
            <a:pPr lvl="1"/>
            <a:r>
              <a:rPr lang="en-CA" dirty="0" err="1"/>
              <a:t>constant_cycle</a:t>
            </a:r>
            <a:r>
              <a:rPr lang="en-CA" dirty="0"/>
              <a:t>()</a:t>
            </a:r>
          </a:p>
          <a:p>
            <a:pPr lvl="1"/>
            <a:r>
              <a:rPr lang="en-CA" dirty="0" err="1"/>
              <a:t>texture_cycle</a:t>
            </a:r>
            <a:r>
              <a:rPr lang="en-CA" dirty="0"/>
              <a:t>()</a:t>
            </a:r>
          </a:p>
          <a:p>
            <a:pPr lvl="1"/>
            <a:r>
              <a:rPr lang="en-CA" dirty="0" err="1"/>
              <a:t>memory_cycle</a:t>
            </a:r>
            <a:r>
              <a:rPr lang="en-CA" dirty="0"/>
              <a:t>()</a:t>
            </a:r>
          </a:p>
          <a:p>
            <a:pPr>
              <a:buNone/>
            </a:pPr>
            <a:endParaRPr lang="en-CA" b="1" dirty="0"/>
          </a:p>
          <a:p>
            <a:pPr>
              <a:buNone/>
            </a:pPr>
            <a:r>
              <a:rPr lang="en-CA" b="1" dirty="0" err="1"/>
              <a:t>ldst_unit</a:t>
            </a:r>
            <a:r>
              <a:rPr lang="en-CA" b="1" dirty="0"/>
              <a:t>::</a:t>
            </a:r>
            <a:r>
              <a:rPr lang="en-CA" b="1" dirty="0" err="1"/>
              <a:t>writeback</a:t>
            </a:r>
            <a:r>
              <a:rPr lang="en-CA" b="1" dirty="0"/>
              <a:t>()</a:t>
            </a:r>
          </a:p>
          <a:p>
            <a:r>
              <a:rPr lang="en-CA" dirty="0" err="1"/>
              <a:t>Writeback</a:t>
            </a:r>
            <a:r>
              <a:rPr lang="en-CA" dirty="0"/>
              <a:t> for one of the component (client)</a:t>
            </a:r>
          </a:p>
          <a:p>
            <a:pPr lvl="1"/>
            <a:r>
              <a:rPr lang="en-CA" dirty="0"/>
              <a:t>Optional: Fill caches</a:t>
            </a:r>
          </a:p>
          <a:p>
            <a:pPr lvl="1"/>
            <a:r>
              <a:rPr lang="en-CA" dirty="0" err="1"/>
              <a:t>Writeback</a:t>
            </a:r>
            <a:r>
              <a:rPr lang="en-CA" dirty="0"/>
              <a:t> data to register via operand collector</a:t>
            </a:r>
          </a:p>
          <a:p>
            <a:pPr lvl="1"/>
            <a:r>
              <a:rPr lang="en-CA" dirty="0"/>
              <a:t>Signal scoreboard to unlock register(s)</a:t>
            </a:r>
          </a:p>
          <a:p>
            <a:endParaRPr lang="en-CA" dirty="0"/>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18" name="Slide Number Placeholder 17"/>
          <p:cNvSpPr>
            <a:spLocks noGrp="1"/>
          </p:cNvSpPr>
          <p:nvPr>
            <p:ph type="sldNum" sz="quarter" idx="12"/>
          </p:nvPr>
        </p:nvSpPr>
        <p:spPr/>
        <p:txBody>
          <a:bodyPr/>
          <a:lstStyle/>
          <a:p>
            <a:pPr>
              <a:defRPr/>
            </a:pPr>
            <a:r>
              <a:rPr lang="en-US"/>
              <a:t>5a &amp; b.</a:t>
            </a:r>
            <a:fld id="{FAEB207C-A15D-4741-A675-3E2F6474249C}" type="slidenum">
              <a:rPr lang="en-US" smtClean="0"/>
              <a:pPr>
                <a:defRPr/>
              </a:pPr>
              <a:t>81</a:t>
            </a:fld>
            <a:endParaRPr lang="en-US" dirty="0"/>
          </a:p>
        </p:txBody>
      </p:sp>
      <p:sp>
        <p:nvSpPr>
          <p:cNvPr id="7" name="TextBox 6"/>
          <p:cNvSpPr txBox="1"/>
          <p:nvPr/>
        </p:nvSpPr>
        <p:spPr>
          <a:xfrm>
            <a:off x="3657600" y="3733800"/>
            <a:ext cx="4116833" cy="707886"/>
          </a:xfrm>
          <a:prstGeom prst="rect">
            <a:avLst/>
          </a:prstGeom>
          <a:noFill/>
        </p:spPr>
        <p:txBody>
          <a:bodyPr wrap="none" rtlCol="0">
            <a:spAutoFit/>
          </a:bodyPr>
          <a:lstStyle/>
          <a:p>
            <a:r>
              <a:rPr lang="en-CA" sz="2000" dirty="0" err="1"/>
              <a:t>process_memory_access_queue</a:t>
            </a:r>
            <a:r>
              <a:rPr lang="en-CA" sz="2000" dirty="0"/>
              <a:t>()</a:t>
            </a:r>
          </a:p>
          <a:p>
            <a:pPr>
              <a:buFont typeface="Arial" pitchFamily="34" charset="0"/>
              <a:buChar char="•"/>
            </a:pPr>
            <a:r>
              <a:rPr lang="en-CA" sz="2000" dirty="0"/>
              <a:t> Access cache</a:t>
            </a:r>
          </a:p>
        </p:txBody>
      </p:sp>
      <p:cxnSp>
        <p:nvCxnSpPr>
          <p:cNvPr id="9" name="Straight Arrow Connector 8"/>
          <p:cNvCxnSpPr>
            <a:endCxn id="7" idx="1"/>
          </p:cNvCxnSpPr>
          <p:nvPr/>
        </p:nvCxnSpPr>
        <p:spPr>
          <a:xfrm>
            <a:off x="3200400" y="3657600"/>
            <a:ext cx="457200" cy="43014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7" idx="1"/>
          </p:cNvCxnSpPr>
          <p:nvPr/>
        </p:nvCxnSpPr>
        <p:spPr>
          <a:xfrm>
            <a:off x="3124200" y="3962400"/>
            <a:ext cx="533400" cy="12534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1"/>
          </p:cNvCxnSpPr>
          <p:nvPr/>
        </p:nvCxnSpPr>
        <p:spPr>
          <a:xfrm flipV="1">
            <a:off x="3200400" y="4087743"/>
            <a:ext cx="457200" cy="17945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858000" y="4191000"/>
            <a:ext cx="1905000" cy="1752600"/>
            <a:chOff x="6858000" y="4191000"/>
            <a:chExt cx="1905000" cy="1752600"/>
          </a:xfrm>
        </p:grpSpPr>
        <p:sp>
          <p:nvSpPr>
            <p:cNvPr id="15" name="Rectangle 14"/>
            <p:cNvSpPr/>
            <p:nvPr/>
          </p:nvSpPr>
          <p:spPr>
            <a:xfrm>
              <a:off x="6858000" y="4191000"/>
              <a:ext cx="1905000" cy="1752600"/>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a:defRPr/>
              </a:pPr>
              <a:r>
                <a:rPr lang="en-CA" sz="1600" b="1" dirty="0" err="1"/>
                <a:t>m_dispatch_reg</a:t>
              </a:r>
              <a:endParaRPr lang="en-CA" sz="1600" b="1" dirty="0"/>
            </a:p>
            <a:p>
              <a:pPr>
                <a:buFont typeface="Arial" pitchFamily="34" charset="0"/>
                <a:buChar char="•"/>
                <a:defRPr/>
              </a:pPr>
              <a:r>
                <a:rPr lang="en-CA" sz="1600" b="1" dirty="0"/>
                <a:t> </a:t>
              </a:r>
              <a:r>
                <a:rPr lang="en-CA" sz="1600" b="1" dirty="0" err="1"/>
                <a:t>m_access_q</a:t>
              </a:r>
              <a:r>
                <a:rPr lang="en-CA" sz="1600" b="1" dirty="0"/>
                <a:t>: </a:t>
              </a:r>
            </a:p>
          </p:txBody>
        </p:sp>
        <p:sp>
          <p:nvSpPr>
            <p:cNvPr id="16" name="Rectangle 15"/>
            <p:cNvSpPr/>
            <p:nvPr/>
          </p:nvSpPr>
          <p:spPr>
            <a:xfrm>
              <a:off x="7086600" y="4800600"/>
              <a:ext cx="1447800" cy="228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b="1" dirty="0"/>
                <a:t>mem_access_t</a:t>
              </a:r>
            </a:p>
          </p:txBody>
        </p:sp>
        <p:sp>
          <p:nvSpPr>
            <p:cNvPr id="20" name="Rectangle 19"/>
            <p:cNvSpPr/>
            <p:nvPr/>
          </p:nvSpPr>
          <p:spPr>
            <a:xfrm>
              <a:off x="7086600" y="5105400"/>
              <a:ext cx="1447800" cy="228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b="1" dirty="0"/>
                <a:t>mem_access_t</a:t>
              </a:r>
            </a:p>
          </p:txBody>
        </p:sp>
        <p:sp>
          <p:nvSpPr>
            <p:cNvPr id="21" name="Rectangle 20"/>
            <p:cNvSpPr/>
            <p:nvPr/>
          </p:nvSpPr>
          <p:spPr>
            <a:xfrm>
              <a:off x="7086600" y="5410200"/>
              <a:ext cx="1447800" cy="2286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sz="1400" b="1" dirty="0"/>
                <a:t>mem_access_t</a:t>
              </a:r>
            </a:p>
          </p:txBody>
        </p:sp>
        <p:cxnSp>
          <p:nvCxnSpPr>
            <p:cNvPr id="25" name="Straight Connector 24"/>
            <p:cNvCxnSpPr/>
            <p:nvPr/>
          </p:nvCxnSpPr>
          <p:spPr>
            <a:xfrm>
              <a:off x="7543800" y="5791200"/>
              <a:ext cx="609600" cy="0"/>
            </a:xfrm>
            <a:prstGeom prst="line">
              <a:avLst/>
            </a:prstGeom>
            <a:ln w="762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297480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Cache Models</a:t>
            </a:r>
          </a:p>
        </p:txBody>
      </p:sp>
      <p:sp>
        <p:nvSpPr>
          <p:cNvPr id="3" name="Vertical Text Placeholder 2"/>
          <p:cNvSpPr>
            <a:spLocks noGrp="1"/>
          </p:cNvSpPr>
          <p:nvPr>
            <p:ph idx="1"/>
          </p:nvPr>
        </p:nvSpPr>
        <p:spPr>
          <a:xfrm>
            <a:off x="685800" y="1752600"/>
            <a:ext cx="8229600" cy="4525963"/>
          </a:xfrm>
        </p:spPr>
        <p:txBody>
          <a:bodyPr>
            <a:normAutofit fontScale="92500" lnSpcReduction="20000"/>
          </a:bodyPr>
          <a:lstStyle/>
          <a:p>
            <a:pPr>
              <a:buNone/>
            </a:pPr>
            <a:r>
              <a:rPr lang="en-CA" sz="2000" dirty="0"/>
              <a:t>See </a:t>
            </a:r>
            <a:r>
              <a:rPr lang="en-CA" sz="2000" dirty="0" err="1">
                <a:solidFill>
                  <a:srgbClr val="0070C0"/>
                </a:solidFill>
              </a:rPr>
              <a:t>gpgpu-sim</a:t>
            </a:r>
            <a:r>
              <a:rPr lang="en-CA" sz="2000" dirty="0">
                <a:solidFill>
                  <a:srgbClr val="0070C0"/>
                </a:solidFill>
              </a:rPr>
              <a:t>/</a:t>
            </a:r>
            <a:r>
              <a:rPr lang="en-CA" sz="2000" dirty="0" err="1">
                <a:solidFill>
                  <a:srgbClr val="0070C0"/>
                </a:solidFill>
              </a:rPr>
              <a:t>gpu</a:t>
            </a:r>
            <a:r>
              <a:rPr lang="en-CA" sz="2000" dirty="0">
                <a:solidFill>
                  <a:srgbClr val="0070C0"/>
                </a:solidFill>
              </a:rPr>
              <a:t>-cache.[</a:t>
            </a:r>
            <a:r>
              <a:rPr lang="en-CA" sz="2000" dirty="0" err="1">
                <a:solidFill>
                  <a:srgbClr val="0070C0"/>
                </a:solidFill>
              </a:rPr>
              <a:t>h,cc</a:t>
            </a:r>
            <a:r>
              <a:rPr lang="en-CA" sz="2000" dirty="0">
                <a:solidFill>
                  <a:srgbClr val="0070C0"/>
                </a:solidFill>
              </a:rPr>
              <a:t>]</a:t>
            </a:r>
          </a:p>
          <a:p>
            <a:pPr>
              <a:buNone/>
            </a:pPr>
            <a:endParaRPr lang="en-CA" sz="2000" dirty="0">
              <a:solidFill>
                <a:srgbClr val="0070C0"/>
              </a:solidFill>
            </a:endParaRPr>
          </a:p>
          <a:p>
            <a:pPr>
              <a:buNone/>
            </a:pPr>
            <a:r>
              <a:rPr lang="en-CA" sz="2000" b="1" dirty="0"/>
              <a:t>Common Components:</a:t>
            </a:r>
          </a:p>
          <a:p>
            <a:pPr>
              <a:buNone/>
            </a:pPr>
            <a:r>
              <a:rPr lang="en-CA" sz="2000" dirty="0" err="1">
                <a:solidFill>
                  <a:srgbClr val="0070C0"/>
                </a:solidFill>
              </a:rPr>
              <a:t>tag_array</a:t>
            </a:r>
            <a:r>
              <a:rPr lang="en-CA" sz="2000" dirty="0">
                <a:solidFill>
                  <a:srgbClr val="0070C0"/>
                </a:solidFill>
              </a:rPr>
              <a:t>: </a:t>
            </a:r>
            <a:r>
              <a:rPr lang="en-CA" sz="2000" dirty="0"/>
              <a:t>Cache Line States, Replacement</a:t>
            </a:r>
          </a:p>
          <a:p>
            <a:pPr>
              <a:buNone/>
            </a:pPr>
            <a:r>
              <a:rPr lang="en-CA" sz="2000" dirty="0" err="1">
                <a:solidFill>
                  <a:srgbClr val="0070C0"/>
                </a:solidFill>
              </a:rPr>
              <a:t>mshr_table</a:t>
            </a:r>
            <a:r>
              <a:rPr lang="en-CA" sz="2000" dirty="0">
                <a:solidFill>
                  <a:srgbClr val="0070C0"/>
                </a:solidFill>
              </a:rPr>
              <a:t>: </a:t>
            </a:r>
            <a:r>
              <a:rPr lang="en-CA" sz="2000" dirty="0"/>
              <a:t>Queues of Pending Requests</a:t>
            </a:r>
          </a:p>
          <a:p>
            <a:pPr>
              <a:buNone/>
            </a:pPr>
            <a:r>
              <a:rPr lang="en-CA" sz="2000" dirty="0"/>
              <a:t>No data array – Data is stored in functional simulator</a:t>
            </a:r>
          </a:p>
          <a:p>
            <a:pPr>
              <a:buNone/>
            </a:pPr>
            <a:endParaRPr lang="en-CA" sz="2000" dirty="0"/>
          </a:p>
          <a:p>
            <a:pPr>
              <a:buNone/>
            </a:pPr>
            <a:r>
              <a:rPr lang="en-CA" sz="2000" b="1" dirty="0"/>
              <a:t>Hierarchy of Models: </a:t>
            </a:r>
          </a:p>
          <a:p>
            <a:pPr>
              <a:buNone/>
            </a:pPr>
            <a:r>
              <a:rPr lang="en-CA" sz="2000" dirty="0" err="1">
                <a:solidFill>
                  <a:srgbClr val="0070C0"/>
                </a:solidFill>
              </a:rPr>
              <a:t>cache_t</a:t>
            </a:r>
            <a:r>
              <a:rPr lang="en-CA" sz="2000" dirty="0">
                <a:solidFill>
                  <a:srgbClr val="0070C0"/>
                </a:solidFill>
              </a:rPr>
              <a:t>:</a:t>
            </a:r>
            <a:r>
              <a:rPr lang="en-CA" sz="2000" dirty="0"/>
              <a:t> General Interface</a:t>
            </a:r>
          </a:p>
          <a:p>
            <a:pPr>
              <a:buNone/>
            </a:pPr>
            <a:r>
              <a:rPr lang="en-CA" sz="2000" dirty="0">
                <a:solidFill>
                  <a:srgbClr val="0070C0"/>
                </a:solidFill>
              </a:rPr>
              <a:t>     </a:t>
            </a:r>
            <a:r>
              <a:rPr lang="en-CA" sz="2000" dirty="0" err="1">
                <a:solidFill>
                  <a:srgbClr val="0070C0"/>
                </a:solidFill>
              </a:rPr>
              <a:t>baseline_cache</a:t>
            </a:r>
            <a:r>
              <a:rPr lang="en-CA" sz="2000" dirty="0"/>
              <a:t>: Non-blocking cache with request served out-of-order</a:t>
            </a:r>
          </a:p>
          <a:p>
            <a:pPr>
              <a:buNone/>
            </a:pPr>
            <a:r>
              <a:rPr lang="en-CA" sz="2000" dirty="0">
                <a:solidFill>
                  <a:srgbClr val="0070C0"/>
                </a:solidFill>
              </a:rPr>
              <a:t>          </a:t>
            </a:r>
            <a:r>
              <a:rPr lang="en-CA" sz="2000" dirty="0" err="1">
                <a:solidFill>
                  <a:srgbClr val="0070C0"/>
                </a:solidFill>
              </a:rPr>
              <a:t>read_only_cache</a:t>
            </a:r>
            <a:r>
              <a:rPr lang="en-CA" sz="2000" dirty="0">
                <a:solidFill>
                  <a:srgbClr val="0070C0"/>
                </a:solidFill>
              </a:rPr>
              <a:t>: </a:t>
            </a:r>
            <a:r>
              <a:rPr lang="en-CA" sz="2000" dirty="0"/>
              <a:t>Read accesses only</a:t>
            </a:r>
          </a:p>
          <a:p>
            <a:pPr>
              <a:buNone/>
            </a:pPr>
            <a:r>
              <a:rPr lang="en-CA" sz="2000" dirty="0">
                <a:solidFill>
                  <a:srgbClr val="0070C0"/>
                </a:solidFill>
              </a:rPr>
              <a:t>          </a:t>
            </a:r>
            <a:r>
              <a:rPr lang="en-CA" sz="2000" dirty="0" err="1">
                <a:solidFill>
                  <a:srgbClr val="0070C0"/>
                </a:solidFill>
              </a:rPr>
              <a:t>data_cache</a:t>
            </a:r>
            <a:r>
              <a:rPr lang="en-CA" sz="2000" dirty="0">
                <a:solidFill>
                  <a:srgbClr val="0070C0"/>
                </a:solidFill>
              </a:rPr>
              <a:t>: </a:t>
            </a:r>
            <a:r>
              <a:rPr lang="en-CA" sz="2000" dirty="0"/>
              <a:t>Allow read and write accesses</a:t>
            </a:r>
          </a:p>
          <a:p>
            <a:pPr>
              <a:buNone/>
            </a:pPr>
            <a:r>
              <a:rPr lang="en-CA" sz="2000" dirty="0"/>
              <a:t>               </a:t>
            </a:r>
            <a:r>
              <a:rPr lang="en-CA" sz="2000" dirty="0">
                <a:solidFill>
                  <a:srgbClr val="0070C0"/>
                </a:solidFill>
              </a:rPr>
              <a:t>l1_cache </a:t>
            </a:r>
            <a:r>
              <a:rPr lang="en-CA" sz="2000" dirty="0"/>
              <a:t>and</a:t>
            </a:r>
            <a:r>
              <a:rPr lang="en-CA" sz="2000" dirty="0">
                <a:solidFill>
                  <a:srgbClr val="0070C0"/>
                </a:solidFill>
              </a:rPr>
              <a:t> l2_cache: </a:t>
            </a:r>
            <a:r>
              <a:rPr lang="en-CA" sz="2000" dirty="0"/>
              <a:t>Different Policies</a:t>
            </a:r>
          </a:p>
          <a:p>
            <a:pPr>
              <a:buNone/>
            </a:pPr>
            <a:r>
              <a:rPr lang="en-CA" sz="2000" dirty="0">
                <a:solidFill>
                  <a:srgbClr val="0070C0"/>
                </a:solidFill>
              </a:rPr>
              <a:t>     </a:t>
            </a:r>
            <a:r>
              <a:rPr lang="en-CA" sz="2000" dirty="0" err="1">
                <a:solidFill>
                  <a:srgbClr val="0070C0"/>
                </a:solidFill>
              </a:rPr>
              <a:t>texture_cache</a:t>
            </a:r>
            <a:r>
              <a:rPr lang="en-CA" sz="2000" dirty="0">
                <a:solidFill>
                  <a:srgbClr val="0070C0"/>
                </a:solidFill>
              </a:rPr>
              <a:t>: </a:t>
            </a:r>
            <a:r>
              <a:rPr lang="en-CA" sz="2000" dirty="0"/>
              <a:t>Read accesses in FIFO</a:t>
            </a:r>
          </a:p>
          <a:p>
            <a:r>
              <a:rPr lang="en-CA" sz="1600" dirty="0"/>
              <a:t>Each instance has a reference to a memory interface (</a:t>
            </a:r>
            <a:r>
              <a:rPr lang="en-CA" sz="1600" dirty="0" err="1"/>
              <a:t>m_memport</a:t>
            </a:r>
            <a:r>
              <a:rPr lang="en-CA" sz="1600" dirty="0"/>
              <a:t>) for cache requests/</a:t>
            </a:r>
            <a:r>
              <a:rPr lang="en-CA" sz="1600" dirty="0" err="1"/>
              <a:t>writebacks</a:t>
            </a:r>
            <a:endParaRPr lang="en-CA" sz="1600" dirty="0"/>
          </a:p>
        </p:txBody>
      </p:sp>
      <p:sp>
        <p:nvSpPr>
          <p:cNvPr id="4" name="Date Placeholder 3"/>
          <p:cNvSpPr>
            <a:spLocks noGrp="1"/>
          </p:cNvSpPr>
          <p:nvPr>
            <p:ph type="dt" sz="half" idx="10"/>
          </p:nvPr>
        </p:nvSpPr>
        <p:spPr/>
        <p:txBody>
          <a:bodyPr/>
          <a:lstStyle/>
          <a:p>
            <a:pPr>
              <a:defRPr/>
            </a:pPr>
            <a:r>
              <a:rPr lang="en-US"/>
              <a:t>December 2012</a:t>
            </a:r>
            <a:endParaRPr lang="en-US" dirty="0"/>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82</a:t>
            </a:fld>
            <a:endParaRPr lang="en-US" dirty="0"/>
          </a:p>
        </p:txBody>
      </p:sp>
      <p:grpSp>
        <p:nvGrpSpPr>
          <p:cNvPr id="22" name="Group 21"/>
          <p:cNvGrpSpPr/>
          <p:nvPr/>
        </p:nvGrpSpPr>
        <p:grpSpPr>
          <a:xfrm>
            <a:off x="685800" y="4343400"/>
            <a:ext cx="838200" cy="1371600"/>
            <a:chOff x="609600" y="4343400"/>
            <a:chExt cx="838200" cy="1371600"/>
          </a:xfrm>
        </p:grpSpPr>
        <p:cxnSp>
          <p:nvCxnSpPr>
            <p:cNvPr id="9" name="Straight Connector 8"/>
            <p:cNvCxnSpPr/>
            <p:nvPr/>
          </p:nvCxnSpPr>
          <p:spPr>
            <a:xfrm>
              <a:off x="990600" y="464820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90600" y="51054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48006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295400" y="5257800"/>
              <a:ext cx="0"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95400" y="54102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9600" y="4343400"/>
              <a:ext cx="0" cy="1371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 y="57150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9600" y="4495800"/>
              <a:ext cx="152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7941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Cache Models</a:t>
            </a:r>
          </a:p>
        </p:txBody>
      </p:sp>
      <p:sp>
        <p:nvSpPr>
          <p:cNvPr id="3" name="Vertical Text Placeholder 2"/>
          <p:cNvSpPr>
            <a:spLocks noGrp="1"/>
          </p:cNvSpPr>
          <p:nvPr>
            <p:ph idx="1"/>
          </p:nvPr>
        </p:nvSpPr>
        <p:spPr/>
        <p:txBody>
          <a:bodyPr>
            <a:normAutofit fontScale="77500" lnSpcReduction="20000"/>
          </a:bodyPr>
          <a:lstStyle/>
          <a:p>
            <a:pPr>
              <a:buNone/>
            </a:pPr>
            <a:r>
              <a:rPr lang="en-CA" b="1" dirty="0"/>
              <a:t>Common interface:</a:t>
            </a:r>
          </a:p>
          <a:p>
            <a:r>
              <a:rPr lang="en-CA" dirty="0">
                <a:solidFill>
                  <a:srgbClr val="0070C0"/>
                </a:solidFill>
              </a:rPr>
              <a:t>access(</a:t>
            </a:r>
            <a:r>
              <a:rPr lang="en-CA" dirty="0" err="1">
                <a:solidFill>
                  <a:srgbClr val="0070C0"/>
                </a:solidFill>
              </a:rPr>
              <a:t>mem_fetch</a:t>
            </a:r>
            <a:r>
              <a:rPr lang="en-CA" dirty="0">
                <a:solidFill>
                  <a:srgbClr val="0070C0"/>
                </a:solidFill>
              </a:rPr>
              <a:t> *mf)</a:t>
            </a:r>
            <a:r>
              <a:rPr lang="en-CA" dirty="0"/>
              <a:t> </a:t>
            </a:r>
          </a:p>
          <a:p>
            <a:pPr lvl="1"/>
            <a:r>
              <a:rPr lang="en-CA" dirty="0"/>
              <a:t>Probe the </a:t>
            </a:r>
            <a:r>
              <a:rPr lang="en-CA" dirty="0" err="1"/>
              <a:t>tag_array</a:t>
            </a:r>
            <a:r>
              <a:rPr lang="en-CA" dirty="0"/>
              <a:t> (no state change)</a:t>
            </a:r>
          </a:p>
          <a:p>
            <a:pPr lvl="1"/>
            <a:r>
              <a:rPr lang="en-CA" b="1" u="sng" dirty="0"/>
              <a:t>New:</a:t>
            </a:r>
            <a:r>
              <a:rPr lang="en-CA" dirty="0"/>
              <a:t> Call event handler according to policy</a:t>
            </a:r>
          </a:p>
          <a:p>
            <a:pPr lvl="2"/>
            <a:r>
              <a:rPr lang="en-CA" dirty="0"/>
              <a:t>Read Hit</a:t>
            </a:r>
          </a:p>
          <a:p>
            <a:pPr lvl="2"/>
            <a:r>
              <a:rPr lang="en-CA" dirty="0"/>
              <a:t>Read Miss</a:t>
            </a:r>
          </a:p>
          <a:p>
            <a:pPr lvl="2"/>
            <a:r>
              <a:rPr lang="en-CA" dirty="0"/>
              <a:t>Write Hit</a:t>
            </a:r>
          </a:p>
          <a:p>
            <a:pPr lvl="2"/>
            <a:r>
              <a:rPr lang="en-CA" dirty="0"/>
              <a:t>Write Miss</a:t>
            </a:r>
          </a:p>
          <a:p>
            <a:r>
              <a:rPr lang="en-CA" dirty="0">
                <a:solidFill>
                  <a:srgbClr val="0070C0"/>
                </a:solidFill>
              </a:rPr>
              <a:t>cycle()</a:t>
            </a:r>
          </a:p>
          <a:p>
            <a:pPr lvl="1"/>
            <a:r>
              <a:rPr lang="en-CA" dirty="0"/>
              <a:t>Move </a:t>
            </a:r>
            <a:r>
              <a:rPr lang="en-CA" dirty="0" err="1"/>
              <a:t>mem_fetch</a:t>
            </a:r>
            <a:r>
              <a:rPr lang="en-CA" dirty="0"/>
              <a:t> from </a:t>
            </a:r>
            <a:r>
              <a:rPr lang="en-CA" dirty="0" err="1"/>
              <a:t>m_miss_queue</a:t>
            </a:r>
            <a:r>
              <a:rPr lang="en-CA" dirty="0"/>
              <a:t> to </a:t>
            </a:r>
            <a:r>
              <a:rPr lang="en-CA" dirty="0" err="1"/>
              <a:t>m_memport</a:t>
            </a:r>
            <a:endParaRPr lang="en-CA" dirty="0"/>
          </a:p>
          <a:p>
            <a:r>
              <a:rPr lang="en-CA" dirty="0">
                <a:solidFill>
                  <a:srgbClr val="0070C0"/>
                </a:solidFill>
              </a:rPr>
              <a:t>fill()</a:t>
            </a:r>
          </a:p>
          <a:p>
            <a:pPr lvl="1"/>
            <a:r>
              <a:rPr lang="en-CA" dirty="0"/>
              <a:t>Update cache block status</a:t>
            </a:r>
          </a:p>
          <a:p>
            <a:pPr lvl="1"/>
            <a:r>
              <a:rPr lang="en-CA" dirty="0"/>
              <a:t>Mark entry in </a:t>
            </a:r>
            <a:r>
              <a:rPr lang="en-CA" dirty="0" err="1"/>
              <a:t>mshr_table</a:t>
            </a:r>
            <a:r>
              <a:rPr lang="en-CA" dirty="0"/>
              <a:t> as ready</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83</a:t>
            </a:fld>
            <a:endParaRPr lang="en-US" dirty="0"/>
          </a:p>
        </p:txBody>
      </p:sp>
    </p:spTree>
    <p:extLst>
      <p:ext uri="{BB962C8B-B14F-4D97-AF65-F5344CB8AC3E}">
        <p14:creationId xmlns:p14="http://schemas.microsoft.com/office/powerpoint/2010/main" val="21108953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Cache Models</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84</a:t>
            </a:fld>
            <a:endParaRPr lang="en-US" dirty="0"/>
          </a:p>
        </p:txBody>
      </p:sp>
      <p:graphicFrame>
        <p:nvGraphicFramePr>
          <p:cNvPr id="10" name="Table 9"/>
          <p:cNvGraphicFramePr>
            <a:graphicFrameLocks noGrp="1"/>
          </p:cNvGraphicFramePr>
          <p:nvPr/>
        </p:nvGraphicFramePr>
        <p:xfrm>
          <a:off x="457200" y="1447800"/>
          <a:ext cx="8305800" cy="4994226"/>
        </p:xfrm>
        <a:graphic>
          <a:graphicData uri="http://schemas.openxmlformats.org/drawingml/2006/table">
            <a:tbl>
              <a:tblPr firstRow="1" bandRow="1">
                <a:tableStyleId>{21E4AEA4-8DFA-4A89-87EB-49C32662AFE0}</a:tableStyleId>
              </a:tblPr>
              <a:tblGrid>
                <a:gridCol w="2173480">
                  <a:extLst>
                    <a:ext uri="{9D8B030D-6E8A-4147-A177-3AD203B41FA5}">
                      <a16:colId xmlns:a16="http://schemas.microsoft.com/office/drawing/2014/main" val="20000"/>
                    </a:ext>
                  </a:extLst>
                </a:gridCol>
                <a:gridCol w="6132320">
                  <a:extLst>
                    <a:ext uri="{9D8B030D-6E8A-4147-A177-3AD203B41FA5}">
                      <a16:colId xmlns:a16="http://schemas.microsoft.com/office/drawing/2014/main" val="20001"/>
                    </a:ext>
                  </a:extLst>
                </a:gridCol>
              </a:tblGrid>
              <a:tr h="410291">
                <a:tc>
                  <a:txBody>
                    <a:bodyPr/>
                    <a:lstStyle/>
                    <a:p>
                      <a:r>
                        <a:rPr lang="en-CA" sz="2000" dirty="0"/>
                        <a:t>Handler</a:t>
                      </a:r>
                    </a:p>
                  </a:txBody>
                  <a:tcPr/>
                </a:tc>
                <a:tc>
                  <a:txBody>
                    <a:bodyPr/>
                    <a:lstStyle/>
                    <a:p>
                      <a:r>
                        <a:rPr lang="en-CA" sz="2000" dirty="0"/>
                        <a:t>Action</a:t>
                      </a:r>
                    </a:p>
                  </a:txBody>
                  <a:tcPr/>
                </a:tc>
                <a:extLst>
                  <a:ext uri="{0D108BD9-81ED-4DB2-BD59-A6C34878D82A}">
                    <a16:rowId xmlns:a16="http://schemas.microsoft.com/office/drawing/2014/main" val="10000"/>
                  </a:ext>
                </a:extLst>
              </a:tr>
              <a:tr h="199309">
                <a:tc>
                  <a:txBody>
                    <a:bodyPr/>
                    <a:lstStyle/>
                    <a:p>
                      <a:r>
                        <a:rPr lang="en-CA" sz="2000" dirty="0" err="1"/>
                        <a:t>rd_hit_base</a:t>
                      </a:r>
                      <a:endParaRPr lang="en-CA" sz="2000" dirty="0"/>
                    </a:p>
                  </a:txBody>
                  <a:tcPr marT="36000" marB="36000"/>
                </a:tc>
                <a:tc>
                  <a:txBody>
                    <a:bodyPr/>
                    <a:lstStyle/>
                    <a:p>
                      <a:r>
                        <a:rPr lang="en-CA" sz="2000" dirty="0"/>
                        <a:t>Access the </a:t>
                      </a:r>
                      <a:r>
                        <a:rPr lang="en-CA" sz="2000" dirty="0" err="1"/>
                        <a:t>tag_array</a:t>
                      </a:r>
                      <a:r>
                        <a:rPr lang="en-CA" sz="2000" dirty="0"/>
                        <a:t> (Update LRU stack, line state)</a:t>
                      </a:r>
                    </a:p>
                  </a:txBody>
                  <a:tcPr marT="36000" marB="36000"/>
                </a:tc>
                <a:extLst>
                  <a:ext uri="{0D108BD9-81ED-4DB2-BD59-A6C34878D82A}">
                    <a16:rowId xmlns:a16="http://schemas.microsoft.com/office/drawing/2014/main" val="10001"/>
                  </a:ext>
                </a:extLst>
              </a:tr>
              <a:tr h="336469">
                <a:tc>
                  <a:txBody>
                    <a:bodyPr/>
                    <a:lstStyle/>
                    <a:p>
                      <a:r>
                        <a:rPr lang="en-CA" sz="2000" dirty="0" err="1"/>
                        <a:t>rd_miss_base</a:t>
                      </a:r>
                      <a:endParaRPr lang="en-CA" sz="2000" dirty="0"/>
                    </a:p>
                  </a:txBody>
                  <a:tcPr marT="36000" marB="36000"/>
                </a:tc>
                <a:tc>
                  <a:txBody>
                    <a:bodyPr/>
                    <a:lstStyle/>
                    <a:p>
                      <a:pPr lvl="0"/>
                      <a:r>
                        <a:rPr lang="en-CA" sz="2000" dirty="0"/>
                        <a:t>Try to allocate resource to handle miss</a:t>
                      </a:r>
                    </a:p>
                    <a:p>
                      <a:pPr lvl="0">
                        <a:buFont typeface="Arial" pitchFamily="34" charset="0"/>
                        <a:buChar char="•"/>
                      </a:pPr>
                      <a:r>
                        <a:rPr lang="en-CA" dirty="0"/>
                        <a:t> A cache line for replacement</a:t>
                      </a:r>
                    </a:p>
                    <a:p>
                      <a:pPr lvl="0">
                        <a:buFont typeface="Arial" pitchFamily="34" charset="0"/>
                        <a:buChar char="•"/>
                      </a:pPr>
                      <a:r>
                        <a:rPr lang="en-CA" dirty="0"/>
                        <a:t> Entry in </a:t>
                      </a:r>
                      <a:r>
                        <a:rPr lang="en-CA" dirty="0" err="1"/>
                        <a:t>mshr_table</a:t>
                      </a:r>
                      <a:endParaRPr lang="en-CA" dirty="0"/>
                    </a:p>
                    <a:p>
                      <a:pPr lvl="0">
                        <a:buFont typeface="Arial" pitchFamily="34" charset="0"/>
                        <a:buChar char="•"/>
                      </a:pPr>
                      <a:r>
                        <a:rPr lang="en-CA" dirty="0"/>
                        <a:t> Entry in </a:t>
                      </a:r>
                      <a:r>
                        <a:rPr lang="en-CA" dirty="0" err="1"/>
                        <a:t>m_miss_queue</a:t>
                      </a:r>
                      <a:endParaRPr lang="en-CA" dirty="0"/>
                    </a:p>
                    <a:p>
                      <a:pPr lvl="0">
                        <a:buFont typeface="Arial" pitchFamily="34" charset="0"/>
                        <a:buNone/>
                      </a:pPr>
                      <a:r>
                        <a:rPr lang="en-CA" dirty="0"/>
                        <a:t>Fail to allocate </a:t>
                      </a:r>
                      <a:r>
                        <a:rPr lang="en-CA" dirty="0">
                          <a:sym typeface="Wingdings" pitchFamily="2" charset="2"/>
                        </a:rPr>
                        <a:t> Return </a:t>
                      </a:r>
                      <a:r>
                        <a:rPr lang="en-CA" u="sng" dirty="0">
                          <a:sym typeface="Wingdings" pitchFamily="2" charset="2"/>
                        </a:rPr>
                        <a:t>Resource Failure</a:t>
                      </a:r>
                      <a:endParaRPr lang="en-CA" u="sng" dirty="0"/>
                    </a:p>
                  </a:txBody>
                  <a:tcPr marT="36000" marB="36000"/>
                </a:tc>
                <a:extLst>
                  <a:ext uri="{0D108BD9-81ED-4DB2-BD59-A6C34878D82A}">
                    <a16:rowId xmlns:a16="http://schemas.microsoft.com/office/drawing/2014/main" val="10002"/>
                  </a:ext>
                </a:extLst>
              </a:tr>
              <a:tr h="410291">
                <a:tc>
                  <a:txBody>
                    <a:bodyPr/>
                    <a:lstStyle/>
                    <a:p>
                      <a:r>
                        <a:rPr lang="en-CA" sz="2000" dirty="0" err="1"/>
                        <a:t>wr_hit_wb</a:t>
                      </a:r>
                      <a:endParaRPr lang="en-CA" sz="2000" dirty="0"/>
                    </a:p>
                  </a:txBody>
                  <a:tcPr marT="36000" marB="36000"/>
                </a:tc>
                <a:tc>
                  <a:txBody>
                    <a:bodyPr/>
                    <a:lstStyle/>
                    <a:p>
                      <a:r>
                        <a:rPr lang="en-CA" sz="2000" dirty="0"/>
                        <a:t>Mark line as modified</a:t>
                      </a:r>
                    </a:p>
                  </a:txBody>
                  <a:tcPr marT="36000" marB="36000"/>
                </a:tc>
                <a:extLst>
                  <a:ext uri="{0D108BD9-81ED-4DB2-BD59-A6C34878D82A}">
                    <a16:rowId xmlns:a16="http://schemas.microsoft.com/office/drawing/2014/main" val="10003"/>
                  </a:ext>
                </a:extLst>
              </a:tr>
              <a:tr h="410291">
                <a:tc>
                  <a:txBody>
                    <a:bodyPr/>
                    <a:lstStyle/>
                    <a:p>
                      <a:r>
                        <a:rPr lang="en-CA" sz="2000" dirty="0" err="1"/>
                        <a:t>wr_hit_wt</a:t>
                      </a:r>
                      <a:endParaRPr lang="en-CA" sz="2000" dirty="0"/>
                    </a:p>
                  </a:txBody>
                  <a:tcPr marT="36000" marB="36000"/>
                </a:tc>
                <a:tc>
                  <a:txBody>
                    <a:bodyPr/>
                    <a:lstStyle/>
                    <a:p>
                      <a:r>
                        <a:rPr lang="en-CA" sz="2000" dirty="0"/>
                        <a:t>Mark line as modified + Send</a:t>
                      </a:r>
                      <a:r>
                        <a:rPr lang="en-CA" sz="2000" baseline="0" dirty="0"/>
                        <a:t> write request</a:t>
                      </a:r>
                      <a:endParaRPr lang="en-CA" sz="2000" dirty="0"/>
                    </a:p>
                  </a:txBody>
                  <a:tcPr marT="36000" marB="36000"/>
                </a:tc>
                <a:extLst>
                  <a:ext uri="{0D108BD9-81ED-4DB2-BD59-A6C34878D82A}">
                    <a16:rowId xmlns:a16="http://schemas.microsoft.com/office/drawing/2014/main" val="10004"/>
                  </a:ext>
                </a:extLst>
              </a:tr>
              <a:tr h="410291">
                <a:tc>
                  <a:txBody>
                    <a:bodyPr/>
                    <a:lstStyle/>
                    <a:p>
                      <a:r>
                        <a:rPr lang="en-CA" sz="2000" dirty="0" err="1"/>
                        <a:t>wr_hit_we</a:t>
                      </a:r>
                      <a:endParaRPr lang="en-CA" sz="2000" dirty="0"/>
                    </a:p>
                  </a:txBody>
                  <a:tcPr marT="36000" marB="36000"/>
                </a:tc>
                <a:tc>
                  <a:txBody>
                    <a:bodyPr/>
                    <a:lstStyle/>
                    <a:p>
                      <a:r>
                        <a:rPr lang="en-CA" sz="2000" dirty="0"/>
                        <a:t>Evict line + Send</a:t>
                      </a:r>
                      <a:r>
                        <a:rPr lang="en-CA" sz="2000" baseline="0" dirty="0"/>
                        <a:t> </a:t>
                      </a:r>
                      <a:r>
                        <a:rPr lang="en-CA" sz="2000" baseline="0" dirty="0" err="1"/>
                        <a:t>write_request</a:t>
                      </a:r>
                      <a:endParaRPr lang="en-CA" sz="2000" dirty="0"/>
                    </a:p>
                  </a:txBody>
                  <a:tcPr marT="36000" marB="36000"/>
                </a:tc>
                <a:extLst>
                  <a:ext uri="{0D108BD9-81ED-4DB2-BD59-A6C34878D82A}">
                    <a16:rowId xmlns:a16="http://schemas.microsoft.com/office/drawing/2014/main" val="10005"/>
                  </a:ext>
                </a:extLst>
              </a:tr>
              <a:tr h="410291">
                <a:tc>
                  <a:txBody>
                    <a:bodyPr/>
                    <a:lstStyle/>
                    <a:p>
                      <a:r>
                        <a:rPr lang="en-CA" sz="2000" dirty="0" err="1"/>
                        <a:t>wr_hit_global_we_local_wb</a:t>
                      </a:r>
                      <a:endParaRPr lang="en-CA" sz="2000" dirty="0"/>
                    </a:p>
                  </a:txBody>
                  <a:tcPr marT="36000" marB="36000"/>
                </a:tc>
                <a:tc>
                  <a:txBody>
                    <a:bodyPr/>
                    <a:lstStyle/>
                    <a:p>
                      <a:r>
                        <a:rPr lang="en-CA" sz="2000" dirty="0"/>
                        <a:t>Global Memory Space: </a:t>
                      </a:r>
                      <a:r>
                        <a:rPr lang="en-CA" sz="2000" dirty="0" err="1"/>
                        <a:t>wr_hit_we</a:t>
                      </a:r>
                      <a:endParaRPr lang="en-CA" sz="2000" dirty="0"/>
                    </a:p>
                    <a:p>
                      <a:r>
                        <a:rPr lang="en-CA" sz="2000" dirty="0"/>
                        <a:t>Local</a:t>
                      </a:r>
                      <a:r>
                        <a:rPr lang="en-CA" sz="2000" baseline="0" dirty="0"/>
                        <a:t> Memory Space: </a:t>
                      </a:r>
                      <a:r>
                        <a:rPr lang="en-CA" sz="2000" baseline="0" dirty="0" err="1"/>
                        <a:t>wr_hit_wb</a:t>
                      </a:r>
                      <a:endParaRPr lang="en-CA" sz="2000" dirty="0"/>
                    </a:p>
                  </a:txBody>
                  <a:tcPr marT="36000" marB="36000"/>
                </a:tc>
                <a:extLst>
                  <a:ext uri="{0D108BD9-81ED-4DB2-BD59-A6C34878D82A}">
                    <a16:rowId xmlns:a16="http://schemas.microsoft.com/office/drawing/2014/main" val="10006"/>
                  </a:ext>
                </a:extLst>
              </a:tr>
              <a:tr h="410291">
                <a:tc>
                  <a:txBody>
                    <a:bodyPr/>
                    <a:lstStyle/>
                    <a:p>
                      <a:r>
                        <a:rPr lang="en-CA" sz="2000" dirty="0" err="1"/>
                        <a:t>wr_miss_wa</a:t>
                      </a:r>
                      <a:endParaRPr lang="en-CA" sz="2000" dirty="0"/>
                    </a:p>
                  </a:txBody>
                  <a:tcPr marT="36000" marB="36000"/>
                </a:tc>
                <a:tc>
                  <a:txBody>
                    <a:bodyPr/>
                    <a:lstStyle/>
                    <a:p>
                      <a:r>
                        <a:rPr lang="en-CA" sz="2000" dirty="0"/>
                        <a:t>Read</a:t>
                      </a:r>
                      <a:r>
                        <a:rPr lang="en-CA" sz="2000" baseline="0" dirty="0"/>
                        <a:t> missed line into cache + Mark line as modified</a:t>
                      </a:r>
                      <a:endParaRPr lang="en-CA" sz="2000" dirty="0"/>
                    </a:p>
                  </a:txBody>
                  <a:tcPr marT="36000" marB="36000"/>
                </a:tc>
                <a:extLst>
                  <a:ext uri="{0D108BD9-81ED-4DB2-BD59-A6C34878D82A}">
                    <a16:rowId xmlns:a16="http://schemas.microsoft.com/office/drawing/2014/main" val="10007"/>
                  </a:ext>
                </a:extLst>
              </a:tr>
              <a:tr h="410291">
                <a:tc>
                  <a:txBody>
                    <a:bodyPr/>
                    <a:lstStyle/>
                    <a:p>
                      <a:r>
                        <a:rPr lang="en-CA" sz="2000" dirty="0" err="1"/>
                        <a:t>wr_miss_nowa</a:t>
                      </a:r>
                      <a:endParaRPr lang="en-CA" sz="2000" dirty="0"/>
                    </a:p>
                  </a:txBody>
                  <a:tcPr marT="36000" marB="36000"/>
                </a:tc>
                <a:tc>
                  <a:txBody>
                    <a:bodyPr/>
                    <a:lstStyle/>
                    <a:p>
                      <a:r>
                        <a:rPr lang="en-CA" sz="2000" dirty="0"/>
                        <a:t>No Write-Allocate:</a:t>
                      </a:r>
                      <a:r>
                        <a:rPr lang="en-CA" sz="2000" baseline="0" dirty="0"/>
                        <a:t> </a:t>
                      </a:r>
                      <a:r>
                        <a:rPr lang="en-CA" sz="2000" dirty="0"/>
                        <a:t>Send write</a:t>
                      </a:r>
                      <a:r>
                        <a:rPr lang="en-CA" sz="2000" baseline="0" dirty="0"/>
                        <a:t> request</a:t>
                      </a:r>
                      <a:endParaRPr lang="en-CA" sz="2000" dirty="0"/>
                    </a:p>
                  </a:txBody>
                  <a:tcPr marT="36000" marB="3600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854454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CA" dirty="0"/>
              <a:t>Timing Model:</a:t>
            </a:r>
            <a:br>
              <a:rPr lang="en-CA" dirty="0"/>
            </a:br>
            <a:r>
              <a:rPr lang="en-CA" dirty="0"/>
              <a:t>Interfaces</a:t>
            </a:r>
          </a:p>
        </p:txBody>
      </p:sp>
      <p:sp>
        <p:nvSpPr>
          <p:cNvPr id="8" name="Vertical Text Placeholder 7"/>
          <p:cNvSpPr>
            <a:spLocks noGrp="1"/>
          </p:cNvSpPr>
          <p:nvPr>
            <p:ph idx="1"/>
          </p:nvPr>
        </p:nvSpPr>
        <p:spPr/>
        <p:txBody>
          <a:bodyPr/>
          <a:lstStyle/>
          <a:p>
            <a:r>
              <a:rPr lang="en-CA" b="1" dirty="0"/>
              <a:t>SIMT Core</a:t>
            </a:r>
          </a:p>
          <a:p>
            <a:pPr lvl="1"/>
            <a:r>
              <a:rPr lang="en-CA" b="1" dirty="0" err="1"/>
              <a:t>mem_fetch_interface</a:t>
            </a:r>
            <a:r>
              <a:rPr lang="en-CA" dirty="0"/>
              <a:t>: </a:t>
            </a:r>
            <a:br>
              <a:rPr lang="en-CA" dirty="0"/>
            </a:br>
            <a:r>
              <a:rPr lang="en-CA" dirty="0"/>
              <a:t>Generic interface used by cache models</a:t>
            </a:r>
          </a:p>
          <a:p>
            <a:pPr lvl="2"/>
            <a:r>
              <a:rPr lang="en-CA" dirty="0"/>
              <a:t>full(unsigned </a:t>
            </a:r>
            <a:r>
              <a:rPr lang="en-CA" dirty="0" err="1"/>
              <a:t>int</a:t>
            </a:r>
            <a:r>
              <a:rPr lang="en-CA" dirty="0"/>
              <a:t> size, </a:t>
            </a:r>
            <a:r>
              <a:rPr lang="en-CA" dirty="0" err="1"/>
              <a:t>bool</a:t>
            </a:r>
            <a:r>
              <a:rPr lang="en-CA" dirty="0"/>
              <a:t> write)</a:t>
            </a:r>
          </a:p>
          <a:p>
            <a:pPr lvl="2"/>
            <a:r>
              <a:rPr lang="en-CA" dirty="0"/>
              <a:t>push(</a:t>
            </a:r>
            <a:r>
              <a:rPr lang="en-CA" dirty="0" err="1"/>
              <a:t>mem_fetch</a:t>
            </a:r>
            <a:r>
              <a:rPr lang="en-CA" dirty="0"/>
              <a:t> *mf)</a:t>
            </a:r>
          </a:p>
          <a:p>
            <a:pPr lvl="1"/>
            <a:r>
              <a:rPr lang="en-CA" b="1" dirty="0" err="1"/>
              <a:t>shader_memory_interface</a:t>
            </a:r>
            <a:r>
              <a:rPr lang="en-CA" dirty="0"/>
              <a:t>: To SIMT Core Cluster/Interconnection Network</a:t>
            </a:r>
          </a:p>
          <a:p>
            <a:pPr lvl="1"/>
            <a:r>
              <a:rPr lang="en-CA" b="1" dirty="0" err="1"/>
              <a:t>perfect_memory_interface</a:t>
            </a:r>
            <a:r>
              <a:rPr lang="en-CA" dirty="0"/>
              <a:t>: Direct loop back to model zero latency + infinite bandwidth</a:t>
            </a:r>
          </a:p>
          <a:p>
            <a:endParaRPr lang="en-CA" dirty="0"/>
          </a:p>
          <a:p>
            <a:endParaRPr lang="en-CA" dirty="0"/>
          </a:p>
        </p:txBody>
      </p:sp>
      <p:sp>
        <p:nvSpPr>
          <p:cNvPr id="40962" name="Date Placeholder 1"/>
          <p:cNvSpPr>
            <a:spLocks noGrp="1"/>
          </p:cNvSpPr>
          <p:nvPr>
            <p:ph type="dt" sz="half" idx="10"/>
          </p:nvPr>
        </p:nvSpPr>
        <p:spPr>
          <a:noFill/>
        </p:spPr>
        <p:txBody>
          <a:bodyPr/>
          <a:lstStyle/>
          <a:p>
            <a:r>
              <a:rPr lang="en-US"/>
              <a:t>December 2012</a:t>
            </a:r>
            <a:endParaRPr lang="en-US" dirty="0"/>
          </a:p>
        </p:txBody>
      </p:sp>
      <p:sp>
        <p:nvSpPr>
          <p:cNvPr id="40963" name="Footer Placeholder 2"/>
          <p:cNvSpPr>
            <a:spLocks noGrp="1"/>
          </p:cNvSpPr>
          <p:nvPr>
            <p:ph type="ftr" sz="quarter" idx="11"/>
          </p:nvPr>
        </p:nvSpPr>
        <p:spPr>
          <a:noFill/>
        </p:spPr>
        <p:txBody>
          <a:bodyPr/>
          <a:lstStyle/>
          <a:p>
            <a:r>
              <a:rPr lang="pt-BR"/>
              <a:t>GPGPU-Sim Tutorial (MICRO 2012)  5: Software Organization</a:t>
            </a:r>
            <a:endParaRPr lang="en-US"/>
          </a:p>
        </p:txBody>
      </p:sp>
      <p:sp>
        <p:nvSpPr>
          <p:cNvPr id="10" name="Slide Number Placeholder 9"/>
          <p:cNvSpPr>
            <a:spLocks noGrp="1"/>
          </p:cNvSpPr>
          <p:nvPr>
            <p:ph type="sldNum" sz="quarter" idx="12"/>
          </p:nvPr>
        </p:nvSpPr>
        <p:spPr/>
        <p:txBody>
          <a:bodyPr/>
          <a:lstStyle/>
          <a:p>
            <a:pPr>
              <a:defRPr/>
            </a:pPr>
            <a:r>
              <a:rPr lang="en-US"/>
              <a:t>5a &amp; b.</a:t>
            </a:r>
            <a:fld id="{FAEB207C-A15D-4741-A675-3E2F6474249C}" type="slidenum">
              <a:rPr lang="en-US" smtClean="0"/>
              <a:pPr>
                <a:defRPr/>
              </a:pPr>
              <a:t>85</a:t>
            </a:fld>
            <a:endParaRPr lang="en-US" dirty="0"/>
          </a:p>
        </p:txBody>
      </p:sp>
    </p:spTree>
    <p:extLst>
      <p:ext uri="{BB962C8B-B14F-4D97-AF65-F5344CB8AC3E}">
        <p14:creationId xmlns:p14="http://schemas.microsoft.com/office/powerpoint/2010/main" val="16217718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December 2012</a:t>
            </a:r>
          </a:p>
        </p:txBody>
      </p:sp>
      <p:sp>
        <p:nvSpPr>
          <p:cNvPr id="5" name="Footer Placeholder 2"/>
          <p:cNvSpPr>
            <a:spLocks noGrp="1"/>
          </p:cNvSpPr>
          <p:nvPr>
            <p:ph type="ftr" sz="quarter" idx="11"/>
          </p:nvPr>
        </p:nvSpPr>
        <p:spPr/>
        <p:txBody>
          <a:bodyPr/>
          <a:lstStyle/>
          <a:p>
            <a:r>
              <a:rPr lang="pt-BR"/>
              <a:t>GPGPU-Sim Tutorial (MICRO 2012) 4: Microarchitecture Model</a:t>
            </a:r>
            <a:endParaRPr lang="en-US"/>
          </a:p>
        </p:txBody>
      </p:sp>
      <p:sp>
        <p:nvSpPr>
          <p:cNvPr id="66562" name="Title 1"/>
          <p:cNvSpPr>
            <a:spLocks noGrp="1"/>
          </p:cNvSpPr>
          <p:nvPr>
            <p:ph type="title" idx="4294967295"/>
          </p:nvPr>
        </p:nvSpPr>
        <p:spPr/>
        <p:txBody>
          <a:bodyPr/>
          <a:lstStyle/>
          <a:p>
            <a:r>
              <a:rPr lang="en-CA" b="0"/>
              <a:t>Interconnection Network Model</a:t>
            </a:r>
            <a:endParaRPr lang="en-CA" b="0">
              <a:latin typeface="Times New Roman" pitchFamily="18" charset="0"/>
            </a:endParaRPr>
          </a:p>
        </p:txBody>
      </p:sp>
      <p:sp>
        <p:nvSpPr>
          <p:cNvPr id="66563" name="Text Placeholder 2"/>
          <p:cNvSpPr>
            <a:spLocks noGrp="1"/>
          </p:cNvSpPr>
          <p:nvPr>
            <p:ph type="body" idx="4294967295"/>
          </p:nvPr>
        </p:nvSpPr>
        <p:spPr/>
        <p:txBody>
          <a:bodyPr>
            <a:normAutofit lnSpcReduction="10000"/>
          </a:bodyPr>
          <a:lstStyle/>
          <a:p>
            <a:r>
              <a:rPr lang="en-CA"/>
              <a:t>Intersim (Booksim) a flit level simulator </a:t>
            </a:r>
          </a:p>
          <a:p>
            <a:pPr lvl="1"/>
            <a:r>
              <a:rPr lang="en-CA"/>
              <a:t>Topologies (Mesh, Torus, Butterfly, …)</a:t>
            </a:r>
          </a:p>
          <a:p>
            <a:pPr lvl="1"/>
            <a:r>
              <a:rPr lang="en-CA"/>
              <a:t>Routing (Dimension Order, Adaptive, etc. )</a:t>
            </a:r>
          </a:p>
          <a:p>
            <a:pPr lvl="1"/>
            <a:r>
              <a:rPr lang="en-CA"/>
              <a:t>Flow Control (Virtual Channels, Credits)</a:t>
            </a:r>
          </a:p>
          <a:p>
            <a:r>
              <a:rPr lang="en-CA"/>
              <a:t>We simulate two separate networks</a:t>
            </a:r>
          </a:p>
          <a:p>
            <a:pPr lvl="1"/>
            <a:r>
              <a:rPr lang="en-CA"/>
              <a:t>From SIMT cores to memory partitions</a:t>
            </a:r>
          </a:p>
          <a:p>
            <a:pPr lvl="2"/>
            <a:r>
              <a:rPr lang="en-CA"/>
              <a:t>Read Requests, Write Requests</a:t>
            </a:r>
          </a:p>
          <a:p>
            <a:pPr lvl="1"/>
            <a:r>
              <a:rPr lang="en-CA"/>
              <a:t>From memory partitions to SIMT cores</a:t>
            </a:r>
          </a:p>
          <a:p>
            <a:pPr lvl="2"/>
            <a:r>
              <a:rPr lang="en-CA"/>
              <a:t>Read Replies, Write Acks</a:t>
            </a:r>
          </a:p>
          <a:p>
            <a:pPr lvl="1">
              <a:buFontTx/>
              <a:buNone/>
            </a:pPr>
            <a:endParaRPr lang="en-CA"/>
          </a:p>
        </p:txBody>
      </p:sp>
      <p:sp>
        <p:nvSpPr>
          <p:cNvPr id="7" name="Slide Number Placeholder 6"/>
          <p:cNvSpPr>
            <a:spLocks noGrp="1"/>
          </p:cNvSpPr>
          <p:nvPr>
            <p:ph type="sldNum" sz="quarter" idx="12"/>
          </p:nvPr>
        </p:nvSpPr>
        <p:spPr/>
        <p:txBody>
          <a:bodyPr/>
          <a:lstStyle/>
          <a:p>
            <a:r>
              <a:rPr lang="en-US"/>
              <a:t>4.</a:t>
            </a:r>
            <a:fld id="{CE9389D8-C30F-41E3-96A4-213488363530}" type="slidenum">
              <a:rPr lang="en-US" smtClean="0"/>
              <a:pPr/>
              <a:t>86</a:t>
            </a:fld>
            <a:endParaRPr lang="en-US" dirty="0"/>
          </a:p>
        </p:txBody>
      </p:sp>
    </p:spTree>
    <p:extLst>
      <p:ext uri="{BB962C8B-B14F-4D97-AF65-F5344CB8AC3E}">
        <p14:creationId xmlns:p14="http://schemas.microsoft.com/office/powerpoint/2010/main" val="3994608603"/>
      </p:ext>
    </p:extLst>
  </p:cSld>
  <p:clrMapOvr>
    <a:masterClrMapping/>
  </p:clrMapOvr>
  <p:transition advTm="10855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December 2012</a:t>
            </a:r>
          </a:p>
        </p:txBody>
      </p:sp>
      <p:sp>
        <p:nvSpPr>
          <p:cNvPr id="5" name="Footer Placeholder 2"/>
          <p:cNvSpPr>
            <a:spLocks noGrp="1"/>
          </p:cNvSpPr>
          <p:nvPr>
            <p:ph type="ftr" sz="quarter" idx="11"/>
          </p:nvPr>
        </p:nvSpPr>
        <p:spPr/>
        <p:txBody>
          <a:bodyPr/>
          <a:lstStyle/>
          <a:p>
            <a:r>
              <a:rPr lang="pt-BR"/>
              <a:t>GPGPU-Sim Tutorial (MICRO 2012) 4: Microarchitecture Model</a:t>
            </a:r>
            <a:endParaRPr lang="en-US"/>
          </a:p>
        </p:txBody>
      </p:sp>
      <p:sp>
        <p:nvSpPr>
          <p:cNvPr id="23555" name="Rectangle 2"/>
          <p:cNvSpPr>
            <a:spLocks noChangeArrowheads="1"/>
          </p:cNvSpPr>
          <p:nvPr/>
        </p:nvSpPr>
        <p:spPr bwMode="auto">
          <a:xfrm>
            <a:off x="152400" y="304800"/>
            <a:ext cx="8763000" cy="1371600"/>
          </a:xfrm>
          <a:prstGeom prst="rect">
            <a:avLst/>
          </a:prstGeom>
          <a:noFill/>
          <a:ln w="9525">
            <a:noFill/>
            <a:miter lim="800000"/>
            <a:headEnd/>
            <a:tailEnd/>
          </a:ln>
        </p:spPr>
        <p:txBody>
          <a:bodyPr anchor="ctr"/>
          <a:lstStyle/>
          <a:p>
            <a:pPr algn="ctr">
              <a:defRPr/>
            </a:pPr>
            <a:r>
              <a:rPr lang="en-US" altLang="zh-CN" sz="4000" b="1" dirty="0">
                <a:latin typeface="+mj-lt"/>
              </a:rPr>
              <a:t>Topology Examples</a:t>
            </a:r>
          </a:p>
        </p:txBody>
      </p:sp>
      <p:pic>
        <p:nvPicPr>
          <p:cNvPr id="68611" name="Picture 9"/>
          <p:cNvPicPr>
            <a:picLocks noChangeAspect="1" noChangeArrowheads="1"/>
          </p:cNvPicPr>
          <p:nvPr/>
        </p:nvPicPr>
        <p:blipFill>
          <a:blip r:embed="rId3" cstate="print"/>
          <a:srcRect/>
          <a:stretch>
            <a:fillRect/>
          </a:stretch>
        </p:blipFill>
        <p:spPr bwMode="auto">
          <a:xfrm>
            <a:off x="457200" y="2590800"/>
            <a:ext cx="8199438" cy="2643188"/>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r>
              <a:rPr lang="en-US"/>
              <a:t>4.</a:t>
            </a:r>
            <a:fld id="{CE9389D8-C30F-41E3-96A4-213488363530}" type="slidenum">
              <a:rPr lang="en-US" smtClean="0"/>
              <a:pPr/>
              <a:t>87</a:t>
            </a:fld>
            <a:endParaRPr lang="en-US" dirty="0"/>
          </a:p>
        </p:txBody>
      </p:sp>
    </p:spTree>
    <p:extLst>
      <p:ext uri="{BB962C8B-B14F-4D97-AF65-F5344CB8AC3E}">
        <p14:creationId xmlns:p14="http://schemas.microsoft.com/office/powerpoint/2010/main" val="2151631138"/>
      </p:ext>
    </p:extLst>
  </p:cSld>
  <p:clrMapOvr>
    <a:masterClrMapping/>
  </p:clrMapOvr>
  <p:transition advTm="5045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US"/>
              <a:t>December 2012</a:t>
            </a:r>
          </a:p>
        </p:txBody>
      </p:sp>
      <p:sp>
        <p:nvSpPr>
          <p:cNvPr id="5" name="Footer Placeholder 2"/>
          <p:cNvSpPr>
            <a:spLocks noGrp="1"/>
          </p:cNvSpPr>
          <p:nvPr>
            <p:ph type="ftr" sz="quarter" idx="11"/>
          </p:nvPr>
        </p:nvSpPr>
        <p:spPr/>
        <p:txBody>
          <a:bodyPr/>
          <a:lstStyle/>
          <a:p>
            <a:r>
              <a:rPr lang="pt-BR"/>
              <a:t>GPGPU-Sim Tutorial (MICRO 2012) 4: Microarchitecture Model</a:t>
            </a:r>
            <a:endParaRPr lang="en-US"/>
          </a:p>
        </p:txBody>
      </p:sp>
      <p:sp>
        <p:nvSpPr>
          <p:cNvPr id="70658" name="Title 1"/>
          <p:cNvSpPr>
            <a:spLocks noGrp="1"/>
          </p:cNvSpPr>
          <p:nvPr>
            <p:ph type="title" idx="4294967295"/>
          </p:nvPr>
        </p:nvSpPr>
        <p:spPr/>
        <p:txBody>
          <a:bodyPr/>
          <a:lstStyle/>
          <a:p>
            <a:r>
              <a:rPr lang="en-CA" b="0" dirty="0"/>
              <a:t>Interconnection Network </a:t>
            </a:r>
            <a:r>
              <a:rPr lang="en-CA" b="0" dirty="0" err="1"/>
              <a:t>Config</a:t>
            </a:r>
            <a:endParaRPr lang="en-CA" b="0" dirty="0">
              <a:latin typeface="Times New Roman" pitchFamily="18" charset="0"/>
            </a:endParaRPr>
          </a:p>
        </p:txBody>
      </p:sp>
      <p:sp>
        <p:nvSpPr>
          <p:cNvPr id="3" name="Text Placeholder 2"/>
          <p:cNvSpPr>
            <a:spLocks noGrp="1"/>
          </p:cNvSpPr>
          <p:nvPr>
            <p:ph type="body" idx="4294967295"/>
          </p:nvPr>
        </p:nvSpPr>
        <p:spPr/>
        <p:txBody>
          <a:bodyPr>
            <a:normAutofit/>
          </a:bodyPr>
          <a:lstStyle/>
          <a:p>
            <a:pPr>
              <a:lnSpc>
                <a:spcPct val="90000"/>
              </a:lnSpc>
            </a:pPr>
            <a:r>
              <a:rPr lang="en-CA" sz="3000"/>
              <a:t>Booksim has its own config file</a:t>
            </a:r>
          </a:p>
          <a:p>
            <a:pPr lvl="1">
              <a:lnSpc>
                <a:spcPct val="90000"/>
              </a:lnSpc>
            </a:pPr>
            <a:r>
              <a:rPr lang="en-CA" sz="2600"/>
              <a:t>Topology (topology, k ,n )</a:t>
            </a:r>
          </a:p>
          <a:p>
            <a:pPr lvl="1">
              <a:lnSpc>
                <a:spcPct val="90000"/>
              </a:lnSpc>
            </a:pPr>
            <a:r>
              <a:rPr lang="en-CA" sz="2600"/>
              <a:t>Virtual channels (num_vcs)</a:t>
            </a:r>
          </a:p>
          <a:p>
            <a:pPr lvl="1">
              <a:lnSpc>
                <a:spcPct val="90000"/>
              </a:lnSpc>
            </a:pPr>
            <a:r>
              <a:rPr lang="en-CA" sz="2600"/>
              <a:t>Buffers per VC (vc_buf_size)</a:t>
            </a:r>
          </a:p>
          <a:p>
            <a:pPr lvl="1">
              <a:lnSpc>
                <a:spcPct val="90000"/>
              </a:lnSpc>
            </a:pPr>
            <a:r>
              <a:rPr lang="en-CA" sz="2600"/>
              <a:t>Routing (routing _function)</a:t>
            </a:r>
          </a:p>
          <a:p>
            <a:pPr lvl="1">
              <a:lnSpc>
                <a:spcPct val="90000"/>
              </a:lnSpc>
            </a:pPr>
            <a:r>
              <a:rPr lang="en-CA" sz="2600"/>
              <a:t>Speedups (input_speedup, internal_speedup)</a:t>
            </a:r>
          </a:p>
          <a:p>
            <a:pPr lvl="1">
              <a:lnSpc>
                <a:spcPct val="90000"/>
              </a:lnSpc>
            </a:pPr>
            <a:r>
              <a:rPr lang="en-CA" sz="2600"/>
              <a:t>Allocators (vc_allocator, sw_allocator)</a:t>
            </a:r>
          </a:p>
          <a:p>
            <a:pPr>
              <a:lnSpc>
                <a:spcPct val="90000"/>
              </a:lnSpc>
            </a:pPr>
            <a:r>
              <a:rPr lang="en-CA" sz="3000"/>
              <a:t>Specific to GPGPU-sim</a:t>
            </a:r>
          </a:p>
          <a:p>
            <a:pPr lvl="1">
              <a:lnSpc>
                <a:spcPct val="90000"/>
              </a:lnSpc>
            </a:pPr>
            <a:r>
              <a:rPr lang="en-CA" sz="2600"/>
              <a:t>Channel Width (flit_size)</a:t>
            </a:r>
          </a:p>
          <a:p>
            <a:pPr lvl="1">
              <a:lnSpc>
                <a:spcPct val="90000"/>
              </a:lnSpc>
            </a:pPr>
            <a:r>
              <a:rPr lang="en-CA" sz="2600"/>
              <a:t>Setting memory partition locations (use_map)</a:t>
            </a:r>
          </a:p>
        </p:txBody>
      </p:sp>
      <p:sp>
        <p:nvSpPr>
          <p:cNvPr id="7" name="Slide Number Placeholder 6"/>
          <p:cNvSpPr>
            <a:spLocks noGrp="1"/>
          </p:cNvSpPr>
          <p:nvPr>
            <p:ph type="sldNum" sz="quarter" idx="12"/>
          </p:nvPr>
        </p:nvSpPr>
        <p:spPr/>
        <p:txBody>
          <a:bodyPr/>
          <a:lstStyle/>
          <a:p>
            <a:r>
              <a:rPr lang="en-US"/>
              <a:t>4.</a:t>
            </a:r>
            <a:fld id="{CE9389D8-C30F-41E3-96A4-213488363530}" type="slidenum">
              <a:rPr lang="en-US" smtClean="0"/>
              <a:pPr/>
              <a:t>88</a:t>
            </a:fld>
            <a:endParaRPr lang="en-US" dirty="0"/>
          </a:p>
        </p:txBody>
      </p:sp>
    </p:spTree>
    <p:extLst>
      <p:ext uri="{BB962C8B-B14F-4D97-AF65-F5344CB8AC3E}">
        <p14:creationId xmlns:p14="http://schemas.microsoft.com/office/powerpoint/2010/main" val="2832270298"/>
      </p:ext>
    </p:extLst>
  </p:cSld>
  <p:clrMapOvr>
    <a:masterClrMapping/>
  </p:clrMapOvr>
  <p:transition advTm="433"/>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r>
              <a:rPr lang="en-US"/>
              <a:t>December 2012</a:t>
            </a:r>
          </a:p>
        </p:txBody>
      </p:sp>
      <p:sp>
        <p:nvSpPr>
          <p:cNvPr id="20" name="Footer Placeholder 2"/>
          <p:cNvSpPr>
            <a:spLocks noGrp="1"/>
          </p:cNvSpPr>
          <p:nvPr>
            <p:ph type="ftr" sz="quarter" idx="11"/>
          </p:nvPr>
        </p:nvSpPr>
        <p:spPr/>
        <p:txBody>
          <a:bodyPr/>
          <a:lstStyle/>
          <a:p>
            <a:r>
              <a:rPr lang="pt-BR"/>
              <a:t>GPGPU-Sim Tutorial (MICRO 2012) 4: Microarchitecture Model</a:t>
            </a:r>
            <a:endParaRPr lang="en-US"/>
          </a:p>
        </p:txBody>
      </p:sp>
      <p:sp>
        <p:nvSpPr>
          <p:cNvPr id="72706" name="Title 1"/>
          <p:cNvSpPr>
            <a:spLocks noGrp="1"/>
          </p:cNvSpPr>
          <p:nvPr>
            <p:ph type="title" idx="4294967295"/>
          </p:nvPr>
        </p:nvSpPr>
        <p:spPr/>
        <p:txBody>
          <a:bodyPr/>
          <a:lstStyle/>
          <a:p>
            <a:r>
              <a:rPr lang="en-US" sz="4000" b="0" dirty="0"/>
              <a:t>Interconnect Injection Interfaces</a:t>
            </a:r>
          </a:p>
        </p:txBody>
      </p:sp>
      <p:sp>
        <p:nvSpPr>
          <p:cNvPr id="72707" name="Text Placeholder 2"/>
          <p:cNvSpPr>
            <a:spLocks noGrp="1"/>
          </p:cNvSpPr>
          <p:nvPr>
            <p:ph type="body" idx="4294967295"/>
          </p:nvPr>
        </p:nvSpPr>
        <p:spPr>
          <a:xfrm>
            <a:off x="457200" y="1295400"/>
            <a:ext cx="8034338" cy="863600"/>
          </a:xfrm>
        </p:spPr>
        <p:txBody>
          <a:bodyPr/>
          <a:lstStyle/>
          <a:p>
            <a:pPr>
              <a:buFontTx/>
              <a:buNone/>
            </a:pPr>
            <a:endParaRPr lang="en-US" sz="2400"/>
          </a:p>
        </p:txBody>
      </p:sp>
      <p:sp>
        <p:nvSpPr>
          <p:cNvPr id="72708" name="TextBox 78"/>
          <p:cNvSpPr txBox="1">
            <a:spLocks noChangeArrowheads="1"/>
          </p:cNvSpPr>
          <p:nvPr/>
        </p:nvSpPr>
        <p:spPr bwMode="auto">
          <a:xfrm>
            <a:off x="4267200" y="5943600"/>
            <a:ext cx="2133600" cy="369888"/>
          </a:xfrm>
          <a:prstGeom prst="rect">
            <a:avLst/>
          </a:prstGeom>
          <a:noFill/>
          <a:ln w="9525">
            <a:noFill/>
            <a:miter lim="800000"/>
            <a:headEnd/>
            <a:tailEnd/>
          </a:ln>
        </p:spPr>
        <p:txBody>
          <a:bodyPr>
            <a:spAutoFit/>
          </a:bodyPr>
          <a:lstStyle/>
          <a:p>
            <a:r>
              <a:rPr lang="en-CA"/>
              <a:t>Clock Boundary</a:t>
            </a:r>
          </a:p>
        </p:txBody>
      </p:sp>
      <p:sp>
        <p:nvSpPr>
          <p:cNvPr id="4" name="Rectangle 3"/>
          <p:cNvSpPr/>
          <p:nvPr/>
        </p:nvSpPr>
        <p:spPr>
          <a:xfrm>
            <a:off x="1981200" y="3048000"/>
            <a:ext cx="1008063"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CA">
                <a:solidFill>
                  <a:srgbClr val="FFFFFF"/>
                </a:solidFill>
                <a:latin typeface="Calibri" pitchFamily="34" charset="0"/>
              </a:rPr>
              <a:t>SIMT Core </a:t>
            </a:r>
          </a:p>
        </p:txBody>
      </p:sp>
      <p:grpSp>
        <p:nvGrpSpPr>
          <p:cNvPr id="72710" name="Group 19"/>
          <p:cNvGrpSpPr>
            <a:grpSpLocks/>
          </p:cNvGrpSpPr>
          <p:nvPr/>
        </p:nvGrpSpPr>
        <p:grpSpPr bwMode="auto">
          <a:xfrm>
            <a:off x="4648200" y="3733800"/>
            <a:ext cx="863600" cy="215900"/>
            <a:chOff x="3779912" y="1988840"/>
            <a:chExt cx="864096" cy="216024"/>
          </a:xfrm>
          <a:gradFill>
            <a:gsLst>
              <a:gs pos="0">
                <a:srgbClr val="2C5D98"/>
              </a:gs>
              <a:gs pos="80000">
                <a:srgbClr val="3C7BC7"/>
              </a:gs>
              <a:gs pos="100000">
                <a:srgbClr val="3A7CCB"/>
              </a:gs>
            </a:gsLst>
            <a:lin ang="16200000" scaled="0"/>
          </a:gradFill>
        </p:grpSpPr>
        <p:sp>
          <p:nvSpPr>
            <p:cNvPr id="21" name="Rectangle 20"/>
            <p:cNvSpPr/>
            <p:nvPr/>
          </p:nvSpPr>
          <p:spPr>
            <a:xfrm>
              <a:off x="3779912"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2" name="Rectangle 21"/>
            <p:cNvSpPr/>
            <p:nvPr/>
          </p:nvSpPr>
          <p:spPr>
            <a:xfrm>
              <a:off x="3995936"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3" name="Rectangle 22"/>
            <p:cNvSpPr/>
            <p:nvPr/>
          </p:nvSpPr>
          <p:spPr>
            <a:xfrm>
              <a:off x="4211960"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4" name="Rectangle 23"/>
            <p:cNvSpPr/>
            <p:nvPr/>
          </p:nvSpPr>
          <p:spPr>
            <a:xfrm>
              <a:off x="4427984"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cxnSp>
        <p:nvCxnSpPr>
          <p:cNvPr id="40" name="Straight Arrow Connector 39"/>
          <p:cNvCxnSpPr>
            <a:stCxn id="4" idx="3"/>
            <a:endCxn id="21" idx="1"/>
          </p:cNvCxnSpPr>
          <p:nvPr/>
        </p:nvCxnSpPr>
        <p:spPr>
          <a:xfrm>
            <a:off x="2989263" y="3840163"/>
            <a:ext cx="1658937" cy="1587"/>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24" idx="3"/>
            <a:endCxn id="75" idx="1"/>
          </p:cNvCxnSpPr>
          <p:nvPr/>
        </p:nvCxnSpPr>
        <p:spPr>
          <a:xfrm flipV="1">
            <a:off x="5511800" y="3840163"/>
            <a:ext cx="1803400" cy="1587"/>
          </a:xfrm>
          <a:prstGeom prst="bentConnector3">
            <a:avLst>
              <a:gd name="adj1" fmla="val 50000"/>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315200" y="3048000"/>
            <a:ext cx="1079500"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Router</a:t>
            </a:r>
          </a:p>
        </p:txBody>
      </p:sp>
      <p:cxnSp>
        <p:nvCxnSpPr>
          <p:cNvPr id="77" name="Straight Connector 76"/>
          <p:cNvCxnSpPr/>
          <p:nvPr/>
        </p:nvCxnSpPr>
        <p:spPr>
          <a:xfrm>
            <a:off x="5029200" y="2362200"/>
            <a:ext cx="0" cy="3581400"/>
          </a:xfrm>
          <a:prstGeom prst="line">
            <a:avLst/>
          </a:prstGeom>
          <a:ln>
            <a:solidFill>
              <a:srgbClr val="CC0000"/>
            </a:solidFill>
            <a:prstDash val="dash"/>
          </a:ln>
        </p:spPr>
        <p:style>
          <a:lnRef idx="2">
            <a:schemeClr val="accent1"/>
          </a:lnRef>
          <a:fillRef idx="0">
            <a:schemeClr val="accent1"/>
          </a:fillRef>
          <a:effectRef idx="1">
            <a:schemeClr val="accent1"/>
          </a:effectRef>
          <a:fontRef idx="minor">
            <a:schemeClr val="tx1"/>
          </a:fontRef>
        </p:style>
      </p:cxnSp>
      <p:sp>
        <p:nvSpPr>
          <p:cNvPr id="72719" name="TextBox 79"/>
          <p:cNvSpPr txBox="1">
            <a:spLocks noChangeArrowheads="1"/>
          </p:cNvSpPr>
          <p:nvPr/>
        </p:nvSpPr>
        <p:spPr bwMode="auto">
          <a:xfrm>
            <a:off x="3048000" y="4876800"/>
            <a:ext cx="1368425" cy="646113"/>
          </a:xfrm>
          <a:prstGeom prst="rect">
            <a:avLst/>
          </a:prstGeom>
          <a:noFill/>
          <a:ln w="9525">
            <a:noFill/>
            <a:miter lim="800000"/>
            <a:headEnd/>
            <a:tailEnd/>
          </a:ln>
        </p:spPr>
        <p:txBody>
          <a:bodyPr>
            <a:spAutoFit/>
          </a:bodyPr>
          <a:lstStyle/>
          <a:p>
            <a:r>
              <a:rPr lang="en-CA"/>
              <a:t>Core Clock Domain</a:t>
            </a:r>
          </a:p>
        </p:txBody>
      </p:sp>
      <p:sp>
        <p:nvSpPr>
          <p:cNvPr id="72720" name="TextBox 80"/>
          <p:cNvSpPr txBox="1">
            <a:spLocks noChangeArrowheads="1"/>
          </p:cNvSpPr>
          <p:nvPr/>
        </p:nvSpPr>
        <p:spPr bwMode="auto">
          <a:xfrm>
            <a:off x="5410200" y="4876800"/>
            <a:ext cx="2844800" cy="646113"/>
          </a:xfrm>
          <a:prstGeom prst="rect">
            <a:avLst/>
          </a:prstGeom>
          <a:noFill/>
          <a:ln w="9525">
            <a:noFill/>
            <a:miter lim="800000"/>
            <a:headEnd/>
            <a:tailEnd/>
          </a:ln>
        </p:spPr>
        <p:txBody>
          <a:bodyPr>
            <a:spAutoFit/>
          </a:bodyPr>
          <a:lstStyle/>
          <a:p>
            <a:r>
              <a:rPr lang="en-CA"/>
              <a:t>Interconnect Clock Domain</a:t>
            </a:r>
          </a:p>
        </p:txBody>
      </p:sp>
      <p:sp>
        <p:nvSpPr>
          <p:cNvPr id="72721" name="TextBox 87"/>
          <p:cNvSpPr txBox="1">
            <a:spLocks noChangeArrowheads="1"/>
          </p:cNvSpPr>
          <p:nvPr/>
        </p:nvSpPr>
        <p:spPr bwMode="auto">
          <a:xfrm>
            <a:off x="5638800" y="3429000"/>
            <a:ext cx="2159000" cy="307975"/>
          </a:xfrm>
          <a:prstGeom prst="rect">
            <a:avLst/>
          </a:prstGeom>
          <a:noFill/>
          <a:ln w="9525">
            <a:noFill/>
            <a:miter lim="800000"/>
            <a:headEnd/>
            <a:tailEnd/>
          </a:ln>
        </p:spPr>
        <p:txBody>
          <a:bodyPr>
            <a:spAutoFit/>
          </a:bodyPr>
          <a:lstStyle/>
          <a:p>
            <a:r>
              <a:rPr lang="en-CA" sz="1400"/>
              <a:t>1 Flit / Cycle</a:t>
            </a:r>
          </a:p>
        </p:txBody>
      </p:sp>
      <p:sp>
        <p:nvSpPr>
          <p:cNvPr id="72722" name="TextBox 89"/>
          <p:cNvSpPr txBox="1">
            <a:spLocks noChangeArrowheads="1"/>
          </p:cNvSpPr>
          <p:nvPr/>
        </p:nvSpPr>
        <p:spPr bwMode="auto">
          <a:xfrm>
            <a:off x="2971800" y="3505200"/>
            <a:ext cx="2159000" cy="307975"/>
          </a:xfrm>
          <a:prstGeom prst="rect">
            <a:avLst/>
          </a:prstGeom>
          <a:noFill/>
          <a:ln w="9525">
            <a:noFill/>
            <a:miter lim="800000"/>
            <a:headEnd/>
            <a:tailEnd/>
          </a:ln>
        </p:spPr>
        <p:txBody>
          <a:bodyPr>
            <a:spAutoFit/>
          </a:bodyPr>
          <a:lstStyle/>
          <a:p>
            <a:r>
              <a:rPr lang="en-CA" sz="1400"/>
              <a:t>1 Packet / Cycle</a:t>
            </a:r>
          </a:p>
        </p:txBody>
      </p:sp>
      <p:sp>
        <p:nvSpPr>
          <p:cNvPr id="25" name="Slide Number Placeholder 24"/>
          <p:cNvSpPr>
            <a:spLocks noGrp="1"/>
          </p:cNvSpPr>
          <p:nvPr>
            <p:ph type="sldNum" sz="quarter" idx="12"/>
          </p:nvPr>
        </p:nvSpPr>
        <p:spPr/>
        <p:txBody>
          <a:bodyPr/>
          <a:lstStyle/>
          <a:p>
            <a:r>
              <a:rPr lang="en-US"/>
              <a:t>4.</a:t>
            </a:r>
            <a:fld id="{CE9389D8-C30F-41E3-96A4-213488363530}" type="slidenum">
              <a:rPr lang="en-US" smtClean="0"/>
              <a:pPr/>
              <a:t>89</a:t>
            </a:fld>
            <a:endParaRPr lang="en-US" dirty="0"/>
          </a:p>
        </p:txBody>
      </p:sp>
    </p:spTree>
    <p:extLst>
      <p:ext uri="{BB962C8B-B14F-4D97-AF65-F5344CB8AC3E}">
        <p14:creationId xmlns:p14="http://schemas.microsoft.com/office/powerpoint/2010/main" val="3312781785"/>
      </p:ext>
    </p:extLst>
  </p:cSld>
  <p:clrMapOvr>
    <a:masterClrMapping/>
  </p:clrMapOvr>
  <p:transition advTm="46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9ED893D-02C1-F94D-8F50-3AEF935B25A5}"/>
              </a:ext>
            </a:extLst>
          </p:cNvPr>
          <p:cNvSpPr>
            <a:spLocks noGrp="1"/>
          </p:cNvSpPr>
          <p:nvPr>
            <p:ph type="title"/>
          </p:nvPr>
        </p:nvSpPr>
        <p:spPr>
          <a:xfrm>
            <a:off x="457200" y="34926"/>
            <a:ext cx="8229600" cy="1143000"/>
          </a:xfrm>
        </p:spPr>
        <p:txBody>
          <a:bodyPr/>
          <a:lstStyle/>
          <a:p>
            <a:r>
              <a:rPr lang="en-CA" altLang="en-US" dirty="0"/>
              <a:t>Performance Simulation</a:t>
            </a:r>
          </a:p>
        </p:txBody>
      </p:sp>
      <p:sp>
        <p:nvSpPr>
          <p:cNvPr id="5123" name="Content Placeholder 2">
            <a:extLst>
              <a:ext uri="{FF2B5EF4-FFF2-40B4-BE49-F238E27FC236}">
                <a16:creationId xmlns:a16="http://schemas.microsoft.com/office/drawing/2014/main" id="{247D1A75-2B98-994D-9BB4-5A7F93B473FF}"/>
              </a:ext>
            </a:extLst>
          </p:cNvPr>
          <p:cNvSpPr>
            <a:spLocks noGrp="1"/>
          </p:cNvSpPr>
          <p:nvPr>
            <p:ph idx="1"/>
          </p:nvPr>
        </p:nvSpPr>
        <p:spPr>
          <a:xfrm>
            <a:off x="304800" y="1185864"/>
            <a:ext cx="8153400" cy="4724400"/>
          </a:xfrm>
        </p:spPr>
        <p:txBody>
          <a:bodyPr/>
          <a:lstStyle/>
          <a:p>
            <a:r>
              <a:rPr lang="en-CA" altLang="en-US" sz="2000" dirty="0"/>
              <a:t>Architects in industry and academia model their ideas using C/C++ simulators that model the timing of instruction execution.  These are called </a:t>
            </a:r>
            <a:r>
              <a:rPr lang="en-CA" altLang="en-US" sz="2000" b="1" dirty="0"/>
              <a:t>performance simulators</a:t>
            </a:r>
            <a:r>
              <a:rPr lang="en-CA" altLang="en-US" sz="2000" dirty="0"/>
              <a:t>.</a:t>
            </a:r>
          </a:p>
          <a:p>
            <a:endParaRPr lang="en-CA" altLang="en-US" sz="2000" dirty="0"/>
          </a:p>
          <a:p>
            <a:r>
              <a:rPr lang="en-CA" altLang="en-US" sz="2000" dirty="0"/>
              <a:t>Purpose of simulator is to weed out </a:t>
            </a:r>
            <a:r>
              <a:rPr lang="en-CA" altLang="en-US" sz="2000" b="1" dirty="0"/>
              <a:t>bad</a:t>
            </a:r>
            <a:r>
              <a:rPr lang="en-CA" altLang="en-US" sz="2000" dirty="0"/>
              <a:t> </a:t>
            </a:r>
            <a:r>
              <a:rPr lang="en-CA" altLang="en-US" sz="2000" b="1" dirty="0"/>
              <a:t>ideas</a:t>
            </a:r>
            <a:r>
              <a:rPr lang="en-CA" altLang="en-US" sz="2000" dirty="0"/>
              <a:t> and refine </a:t>
            </a:r>
            <a:r>
              <a:rPr lang="en-CA" altLang="en-US" sz="2000" b="1" dirty="0"/>
              <a:t>good ideas </a:t>
            </a:r>
            <a:r>
              <a:rPr lang="en-CA" altLang="en-US" sz="2000" dirty="0"/>
              <a:t>before committing to design at the circuit level.   </a:t>
            </a:r>
          </a:p>
          <a:p>
            <a:endParaRPr lang="en-CA" altLang="en-US" sz="2000" dirty="0"/>
          </a:p>
          <a:p>
            <a:r>
              <a:rPr lang="en-CA" altLang="en-US" sz="2000" dirty="0"/>
              <a:t>A performance simulator does NOT simulate every detail of the hardware.  Only consider details that affect number of clock cycles.  Even then, might use simpler models to reduce complexity of simulator (i.e., lines of code).</a:t>
            </a:r>
          </a:p>
          <a:p>
            <a:endParaRPr lang="en-CA" altLang="en-US" sz="2000" dirty="0"/>
          </a:p>
          <a:p>
            <a:endParaRPr lang="en-CA" altLang="en-US" sz="2000" dirty="0"/>
          </a:p>
        </p:txBody>
      </p:sp>
      <p:sp>
        <p:nvSpPr>
          <p:cNvPr id="6" name="Oval 31">
            <a:extLst>
              <a:ext uri="{FF2B5EF4-FFF2-40B4-BE49-F238E27FC236}">
                <a16:creationId xmlns:a16="http://schemas.microsoft.com/office/drawing/2014/main" id="{F0B0E8E8-B272-4040-946A-5BE1278773EF}"/>
              </a:ext>
            </a:extLst>
          </p:cNvPr>
          <p:cNvSpPr>
            <a:spLocks noChangeArrowheads="1"/>
          </p:cNvSpPr>
          <p:nvPr/>
        </p:nvSpPr>
        <p:spPr bwMode="auto">
          <a:xfrm>
            <a:off x="6321427" y="4892040"/>
            <a:ext cx="1816100" cy="1816101"/>
          </a:xfrm>
          <a:prstGeom prst="ellipse">
            <a:avLst/>
          </a:prstGeom>
          <a:pattFill prst="ltDnDiag">
            <a:fgClr>
              <a:schemeClr val="tx1"/>
            </a:fgClr>
            <a:bgClr>
              <a:schemeClr val="bg1"/>
            </a:bgClr>
          </a:pattFill>
          <a:ln w="12600">
            <a:solidFill>
              <a:srgbClr val="000000"/>
            </a:solidFill>
            <a:miter lim="800000"/>
            <a:headEnd/>
            <a:tailEnd/>
          </a:ln>
        </p:spPr>
        <p:txBody>
          <a:bodyPr wrap="none" anchor="ctr">
            <a:prstTxWarp prst="textNoShape">
              <a:avLst/>
            </a:prstTxWarp>
          </a:bodyPr>
          <a:lstStyle/>
          <a:p>
            <a:endParaRPr lang="en-US"/>
          </a:p>
        </p:txBody>
      </p:sp>
      <p:grpSp>
        <p:nvGrpSpPr>
          <p:cNvPr id="7" name="Group 32">
            <a:extLst>
              <a:ext uri="{FF2B5EF4-FFF2-40B4-BE49-F238E27FC236}">
                <a16:creationId xmlns:a16="http://schemas.microsoft.com/office/drawing/2014/main" id="{070CFCC0-BD94-AB4A-90D9-72B50F1D7843}"/>
              </a:ext>
            </a:extLst>
          </p:cNvPr>
          <p:cNvGrpSpPr>
            <a:grpSpLocks/>
          </p:cNvGrpSpPr>
          <p:nvPr/>
        </p:nvGrpSpPr>
        <p:grpSpPr bwMode="auto">
          <a:xfrm>
            <a:off x="6765927" y="4894262"/>
            <a:ext cx="922338" cy="917575"/>
            <a:chOff x="1100" y="625"/>
            <a:chExt cx="581" cy="578"/>
          </a:xfrm>
        </p:grpSpPr>
        <p:sp>
          <p:nvSpPr>
            <p:cNvPr id="15" name="AutoShape 33">
              <a:extLst>
                <a:ext uri="{FF2B5EF4-FFF2-40B4-BE49-F238E27FC236}">
                  <a16:creationId xmlns:a16="http://schemas.microsoft.com/office/drawing/2014/main" id="{4679DEF6-DD0F-0646-B909-2B8522C6A228}"/>
                </a:ext>
              </a:extLst>
            </p:cNvPr>
            <p:cNvSpPr>
              <a:spLocks noChangeArrowheads="1"/>
            </p:cNvSpPr>
            <p:nvPr/>
          </p:nvSpPr>
          <p:spPr bwMode="auto">
            <a:xfrm>
              <a:off x="1105" y="625"/>
              <a:ext cx="576" cy="576"/>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14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10800 w 21600"/>
                <a:gd name="T21" fmla="*/ 108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 y="10799"/>
                  </a:moveTo>
                  <a:cubicBezTo>
                    <a:pt x="-1" y="4850"/>
                    <a:pt x="4812" y="21"/>
                    <a:pt x="10762" y="0"/>
                  </a:cubicBezTo>
                  <a:lnTo>
                    <a:pt x="10800" y="10800"/>
                  </a:lnTo>
                  <a:close/>
                </a:path>
                <a:path w="21600" h="21600" fill="none">
                  <a:moveTo>
                    <a:pt x="-1" y="10799"/>
                  </a:moveTo>
                  <a:cubicBezTo>
                    <a:pt x="-1" y="4850"/>
                    <a:pt x="4812" y="21"/>
                    <a:pt x="10762" y="0"/>
                  </a:cubicBezTo>
                </a:path>
              </a:pathLst>
            </a:custGeom>
            <a:solidFill>
              <a:srgbClr val="FFFFFF"/>
            </a:solidFill>
            <a:ln w="12600">
              <a:solidFill>
                <a:srgbClr val="000000"/>
              </a:solidFill>
              <a:miter lim="800000"/>
              <a:headEnd/>
              <a:tailEnd/>
            </a:ln>
          </p:spPr>
          <p:txBody>
            <a:bodyPr wrap="none" anchor="ctr">
              <a:prstTxWarp prst="textNoShape">
                <a:avLst/>
              </a:prstTxWarp>
            </a:bodyPr>
            <a:lstStyle/>
            <a:p>
              <a:endParaRPr lang="en-US"/>
            </a:p>
          </p:txBody>
        </p:sp>
        <p:sp>
          <p:nvSpPr>
            <p:cNvPr id="16" name="AutoShape 34">
              <a:extLst>
                <a:ext uri="{FF2B5EF4-FFF2-40B4-BE49-F238E27FC236}">
                  <a16:creationId xmlns:a16="http://schemas.microsoft.com/office/drawing/2014/main" id="{A4E0F318-D399-BF4F-BE60-024F4D4203D6}"/>
                </a:ext>
              </a:extLst>
            </p:cNvPr>
            <p:cNvSpPr>
              <a:spLocks noChangeArrowheads="1"/>
            </p:cNvSpPr>
            <p:nvPr/>
          </p:nvSpPr>
          <p:spPr bwMode="auto">
            <a:xfrm>
              <a:off x="1100" y="627"/>
              <a:ext cx="576" cy="576"/>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14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0800 h 21600"/>
                <a:gd name="T20" fmla="*/ 108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800" y="21599"/>
                  </a:moveTo>
                  <a:cubicBezTo>
                    <a:pt x="4835" y="21599"/>
                    <a:pt x="-1" y="16764"/>
                    <a:pt x="-1" y="10799"/>
                  </a:cubicBezTo>
                  <a:lnTo>
                    <a:pt x="10800" y="10800"/>
                  </a:lnTo>
                  <a:close/>
                </a:path>
                <a:path w="21600" h="21600" fill="none">
                  <a:moveTo>
                    <a:pt x="10800" y="21599"/>
                  </a:moveTo>
                  <a:cubicBezTo>
                    <a:pt x="4835" y="21599"/>
                    <a:pt x="-1" y="16764"/>
                    <a:pt x="-1" y="10799"/>
                  </a:cubicBezTo>
                </a:path>
              </a:pathLst>
            </a:custGeom>
            <a:solidFill>
              <a:srgbClr val="FFFFFF"/>
            </a:solidFill>
            <a:ln w="12600">
              <a:solidFill>
                <a:srgbClr val="000000"/>
              </a:solidFill>
              <a:miter lim="800000"/>
              <a:headEnd/>
              <a:tailEnd/>
            </a:ln>
          </p:spPr>
          <p:txBody>
            <a:bodyPr wrap="none" anchor="ctr">
              <a:prstTxWarp prst="textNoShape">
                <a:avLst/>
              </a:prstTxWarp>
            </a:bodyPr>
            <a:lstStyle/>
            <a:p>
              <a:endParaRPr lang="en-US"/>
            </a:p>
          </p:txBody>
        </p:sp>
      </p:grpSp>
      <p:sp>
        <p:nvSpPr>
          <p:cNvPr id="9" name="AutoShape 36">
            <a:extLst>
              <a:ext uri="{FF2B5EF4-FFF2-40B4-BE49-F238E27FC236}">
                <a16:creationId xmlns:a16="http://schemas.microsoft.com/office/drawing/2014/main" id="{4E6A892A-ED4A-714D-A136-CF976049CE84}"/>
              </a:ext>
            </a:extLst>
          </p:cNvPr>
          <p:cNvSpPr>
            <a:spLocks noChangeArrowheads="1"/>
          </p:cNvSpPr>
          <p:nvPr/>
        </p:nvSpPr>
        <p:spPr bwMode="auto">
          <a:xfrm>
            <a:off x="6315077" y="4892674"/>
            <a:ext cx="1828800" cy="1828801"/>
          </a:xfrm>
          <a:custGeom>
            <a:avLst/>
            <a:gdLst>
              <a:gd name="T0" fmla="*/ 0 w 21600"/>
              <a:gd name="T1" fmla="*/ 0 h 21600"/>
              <a:gd name="T2" fmla="*/ 0 w 21600"/>
              <a:gd name="T3" fmla="*/ 0 h 21600"/>
              <a:gd name="T4" fmla="*/ 0 w 21600"/>
              <a:gd name="T5" fmla="*/ 0 h 21600"/>
              <a:gd name="T6" fmla="*/ 21 w 21600"/>
              <a:gd name="T7" fmla="*/ 0 h 21600"/>
              <a:gd name="T8" fmla="*/ 0 w 21600"/>
              <a:gd name="T9" fmla="*/ -463 h 21600"/>
              <a:gd name="T10" fmla="*/ 0 w 21600"/>
              <a:gd name="T11" fmla="*/ -463 h 21600"/>
              <a:gd name="T12" fmla="*/ 0 60000 65536"/>
              <a:gd name="T13" fmla="*/ 0 60000 65536"/>
              <a:gd name="T14" fmla="*/ 0 60000 65536"/>
              <a:gd name="T15" fmla="*/ 0 60000 65536"/>
              <a:gd name="T16" fmla="*/ 0 60000 65536"/>
              <a:gd name="T17" fmla="*/ 0 60000 65536"/>
              <a:gd name="T18" fmla="*/ 10800 w 21600"/>
              <a:gd name="T19" fmla="*/ 1080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21600" y="10800"/>
                </a:moveTo>
                <a:cubicBezTo>
                  <a:pt x="21600" y="16764"/>
                  <a:pt x="16764" y="21599"/>
                  <a:pt x="10800" y="21599"/>
                </a:cubicBezTo>
                <a:lnTo>
                  <a:pt x="10800" y="10800"/>
                </a:lnTo>
                <a:close/>
              </a:path>
              <a:path w="21600" h="21600" fill="none">
                <a:moveTo>
                  <a:pt x="21600" y="10800"/>
                </a:moveTo>
                <a:cubicBezTo>
                  <a:pt x="21600" y="16764"/>
                  <a:pt x="16764" y="21599"/>
                  <a:pt x="10800" y="21599"/>
                </a:cubicBezTo>
              </a:path>
            </a:pathLst>
          </a:custGeom>
          <a:solidFill>
            <a:srgbClr val="FFFFFF"/>
          </a:solidFill>
          <a:ln w="12600">
            <a:solidFill>
              <a:srgbClr val="000000"/>
            </a:solidFill>
            <a:miter lim="800000"/>
            <a:headEnd/>
            <a:tailEnd/>
          </a:ln>
        </p:spPr>
        <p:txBody>
          <a:bodyPr wrap="none" anchor="ctr">
            <a:prstTxWarp prst="textNoShape">
              <a:avLst/>
            </a:prstTxWarp>
          </a:bodyPr>
          <a:lstStyle/>
          <a:p>
            <a:endParaRPr lang="en-US"/>
          </a:p>
        </p:txBody>
      </p:sp>
      <p:sp>
        <p:nvSpPr>
          <p:cNvPr id="13" name="AutoShape 38">
            <a:extLst>
              <a:ext uri="{FF2B5EF4-FFF2-40B4-BE49-F238E27FC236}">
                <a16:creationId xmlns:a16="http://schemas.microsoft.com/office/drawing/2014/main" id="{C5644CBF-7D62-E846-BF98-15FC29EBD255}"/>
              </a:ext>
            </a:extLst>
          </p:cNvPr>
          <p:cNvSpPr>
            <a:spLocks noChangeArrowheads="1"/>
          </p:cNvSpPr>
          <p:nvPr/>
        </p:nvSpPr>
        <p:spPr bwMode="auto">
          <a:xfrm>
            <a:off x="6772276" y="5807074"/>
            <a:ext cx="914400" cy="914400"/>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14 h 21600"/>
              <a:gd name="T10" fmla="*/ 0 w 21600"/>
              <a:gd name="T11" fmla="*/ 0 h 21600"/>
              <a:gd name="T12" fmla="*/ 0 60000 65536"/>
              <a:gd name="T13" fmla="*/ 0 60000 65536"/>
              <a:gd name="T14" fmla="*/ 0 60000 65536"/>
              <a:gd name="T15" fmla="*/ 0 60000 65536"/>
              <a:gd name="T16" fmla="*/ 0 60000 65536"/>
              <a:gd name="T17" fmla="*/ 0 60000 65536"/>
              <a:gd name="T18" fmla="*/ 10800 w 21600"/>
              <a:gd name="T19" fmla="*/ 1080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21600" y="10800"/>
                </a:moveTo>
                <a:cubicBezTo>
                  <a:pt x="21600" y="16764"/>
                  <a:pt x="16764" y="21599"/>
                  <a:pt x="10800" y="21599"/>
                </a:cubicBezTo>
                <a:lnTo>
                  <a:pt x="10800" y="10800"/>
                </a:lnTo>
                <a:close/>
              </a:path>
              <a:path w="21600" h="21600" fill="none">
                <a:moveTo>
                  <a:pt x="21600" y="10800"/>
                </a:moveTo>
                <a:cubicBezTo>
                  <a:pt x="21600" y="16764"/>
                  <a:pt x="16764" y="21599"/>
                  <a:pt x="10800" y="21599"/>
                </a:cubicBezTo>
              </a:path>
            </a:pathLst>
          </a:custGeom>
          <a:pattFill prst="ltDnDiag">
            <a:fgClr>
              <a:schemeClr val="tx1"/>
            </a:fgClr>
            <a:bgClr>
              <a:schemeClr val="bg1"/>
            </a:bgClr>
          </a:pattFill>
          <a:ln w="12600">
            <a:solidFill>
              <a:srgbClr val="000000"/>
            </a:solidFill>
            <a:miter lim="800000"/>
            <a:headEnd/>
            <a:tailEnd/>
          </a:ln>
        </p:spPr>
        <p:txBody>
          <a:bodyPr wrap="none" anchor="ctr">
            <a:prstTxWarp prst="textNoShape">
              <a:avLst/>
            </a:prstTxWarp>
          </a:bodyPr>
          <a:lstStyle/>
          <a:p>
            <a:endParaRPr lang="en-US"/>
          </a:p>
        </p:txBody>
      </p:sp>
      <p:sp>
        <p:nvSpPr>
          <p:cNvPr id="5124" name="Slide Number Placeholder 3">
            <a:extLst>
              <a:ext uri="{FF2B5EF4-FFF2-40B4-BE49-F238E27FC236}">
                <a16:creationId xmlns:a16="http://schemas.microsoft.com/office/drawing/2014/main" id="{7E742A81-10F6-2546-A472-C0CEBA88B5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6CFB56-391F-6445-A3BE-8E44ED7309B6}" type="slidenum">
              <a:rPr lang="en-US" altLang="en-US" sz="1400"/>
              <a:pPr/>
              <a:t>9</a:t>
            </a:fld>
            <a:r>
              <a:rPr lang="en-US" altLang="en-US" sz="1400" dirty="0"/>
              <a:t> </a:t>
            </a:r>
          </a:p>
        </p:txBody>
      </p:sp>
      <p:sp>
        <p:nvSpPr>
          <p:cNvPr id="19" name="AutoShape 34">
            <a:extLst>
              <a:ext uri="{FF2B5EF4-FFF2-40B4-BE49-F238E27FC236}">
                <a16:creationId xmlns:a16="http://schemas.microsoft.com/office/drawing/2014/main" id="{EE95068B-7537-A442-85DA-8C0A4A9B48EA}"/>
              </a:ext>
            </a:extLst>
          </p:cNvPr>
          <p:cNvSpPr>
            <a:spLocks noChangeArrowheads="1"/>
          </p:cNvSpPr>
          <p:nvPr/>
        </p:nvSpPr>
        <p:spPr bwMode="auto">
          <a:xfrm rot="10800000">
            <a:off x="6772277" y="5816599"/>
            <a:ext cx="914400" cy="914401"/>
          </a:xfrm>
          <a:custGeom>
            <a:avLst/>
            <a:gdLst>
              <a:gd name="T0" fmla="*/ 0 w 21600"/>
              <a:gd name="T1" fmla="*/ 0 h 21600"/>
              <a:gd name="T2" fmla="*/ 0 w 21600"/>
              <a:gd name="T3" fmla="*/ 0 h 21600"/>
              <a:gd name="T4" fmla="*/ 0 w 21600"/>
              <a:gd name="T5" fmla="*/ 0 h 21600"/>
              <a:gd name="T6" fmla="*/ 1 w 21600"/>
              <a:gd name="T7" fmla="*/ 0 h 21600"/>
              <a:gd name="T8" fmla="*/ 0 w 21600"/>
              <a:gd name="T9" fmla="*/ -14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10800 h 21600"/>
              <a:gd name="T20" fmla="*/ 108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stroke="0">
                <a:moveTo>
                  <a:pt x="10800" y="21599"/>
                </a:moveTo>
                <a:cubicBezTo>
                  <a:pt x="4835" y="21599"/>
                  <a:pt x="-1" y="16764"/>
                  <a:pt x="-1" y="10799"/>
                </a:cubicBezTo>
                <a:lnTo>
                  <a:pt x="10800" y="10800"/>
                </a:lnTo>
                <a:close/>
              </a:path>
              <a:path w="21600" h="21600" fill="none">
                <a:moveTo>
                  <a:pt x="10800" y="21599"/>
                </a:moveTo>
                <a:cubicBezTo>
                  <a:pt x="4835" y="21599"/>
                  <a:pt x="-1" y="16764"/>
                  <a:pt x="-1" y="10799"/>
                </a:cubicBezTo>
              </a:path>
            </a:pathLst>
          </a:custGeom>
          <a:pattFill prst="ltDnDiag">
            <a:fgClr>
              <a:schemeClr val="tx1"/>
            </a:fgClr>
            <a:bgClr>
              <a:schemeClr val="bg1"/>
            </a:bgClr>
          </a:pattFill>
          <a:ln w="12600">
            <a:solidFill>
              <a:srgbClr val="000000"/>
            </a:solidFill>
            <a:miter lim="800000"/>
            <a:headEnd/>
            <a:tailEnd/>
          </a:ln>
        </p:spPr>
        <p:txBody>
          <a:bodyPr wrap="none" anchor="ctr">
            <a:prstTxWarp prst="textNoShape">
              <a:avLst/>
            </a:prstTxWarp>
          </a:bodyPr>
          <a:lstStyle/>
          <a:p>
            <a:endParaRPr lang="en-US"/>
          </a:p>
        </p:txBody>
      </p:sp>
      <p:sp>
        <p:nvSpPr>
          <p:cNvPr id="12" name="Rectangle 41">
            <a:extLst>
              <a:ext uri="{FF2B5EF4-FFF2-40B4-BE49-F238E27FC236}">
                <a16:creationId xmlns:a16="http://schemas.microsoft.com/office/drawing/2014/main" id="{F9BEB8BF-7A25-C847-AEC1-4BA5311032BF}"/>
              </a:ext>
            </a:extLst>
          </p:cNvPr>
          <p:cNvSpPr>
            <a:spLocks noChangeArrowheads="1"/>
          </p:cNvSpPr>
          <p:nvPr/>
        </p:nvSpPr>
        <p:spPr bwMode="auto">
          <a:xfrm>
            <a:off x="6376989" y="5899150"/>
            <a:ext cx="1120775" cy="363538"/>
          </a:xfrm>
          <a:prstGeom prst="rect">
            <a:avLst/>
          </a:prstGeom>
          <a:noFill/>
          <a:ln w="9525">
            <a:noFill/>
            <a:round/>
            <a:headEnd/>
            <a:tailEnd/>
          </a:ln>
        </p:spPr>
        <p:txBody>
          <a:bodyPr wrap="none" lIns="90360" tIns="44280" rIns="90360" bIns="44280">
            <a:prstTxWarp prst="textNoShape">
              <a:avLst/>
            </a:prstTxWarp>
            <a:spAutoFit/>
          </a:bodyPr>
          <a:lstStyle/>
          <a:p>
            <a:pPr>
              <a:lnSpc>
                <a:spcPct val="100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0000"/>
                </a:solidFill>
                <a:latin typeface="Arial" pitchFamily="-106" charset="-52"/>
              </a:rPr>
              <a:t>Analysis</a:t>
            </a:r>
          </a:p>
        </p:txBody>
      </p:sp>
      <p:sp>
        <p:nvSpPr>
          <p:cNvPr id="2" name="Pie 1">
            <a:extLst>
              <a:ext uri="{FF2B5EF4-FFF2-40B4-BE49-F238E27FC236}">
                <a16:creationId xmlns:a16="http://schemas.microsoft.com/office/drawing/2014/main" id="{AAFD7A7F-2F28-F24D-A818-41F2C5DCB866}"/>
              </a:ext>
            </a:extLst>
          </p:cNvPr>
          <p:cNvSpPr>
            <a:spLocks noChangeAspect="1"/>
          </p:cNvSpPr>
          <p:nvPr/>
        </p:nvSpPr>
        <p:spPr>
          <a:xfrm rot="5400000">
            <a:off x="6254496" y="4882896"/>
            <a:ext cx="1886295" cy="1888745"/>
          </a:xfrm>
          <a:prstGeom prst="pie">
            <a:avLst>
              <a:gd name="adj1" fmla="val 10800000"/>
              <a:gd name="adj2" fmla="val 1620000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Rectangle 40">
            <a:extLst>
              <a:ext uri="{FF2B5EF4-FFF2-40B4-BE49-F238E27FC236}">
                <a16:creationId xmlns:a16="http://schemas.microsoft.com/office/drawing/2014/main" id="{A21EA696-010E-4943-ACC8-2BFA8B5F6B3F}"/>
              </a:ext>
            </a:extLst>
          </p:cNvPr>
          <p:cNvSpPr>
            <a:spLocks noChangeArrowheads="1"/>
          </p:cNvSpPr>
          <p:nvPr/>
        </p:nvSpPr>
        <p:spPr bwMode="auto">
          <a:xfrm>
            <a:off x="7061202" y="5251449"/>
            <a:ext cx="942975" cy="363538"/>
          </a:xfrm>
          <a:prstGeom prst="rect">
            <a:avLst/>
          </a:prstGeom>
          <a:noFill/>
          <a:ln w="9525">
            <a:noFill/>
            <a:round/>
            <a:headEnd/>
            <a:tailEnd/>
          </a:ln>
        </p:spPr>
        <p:txBody>
          <a:bodyPr wrap="none" lIns="90360" tIns="44280" rIns="90360" bIns="44280">
            <a:prstTxWarp prst="textNoShape">
              <a:avLst/>
            </a:prstTxWarp>
            <a:spAutoFit/>
          </a:bodyPr>
          <a:lstStyle/>
          <a:p>
            <a:pPr>
              <a:lnSpc>
                <a:spcPct val="100000"/>
              </a:lnSpc>
              <a:buFont typeface="Arial" pitchFamily="-106" charset="-5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solidFill>
                  <a:srgbClr val="000000"/>
                </a:solidFill>
                <a:latin typeface="Arial" pitchFamily="-106" charset="-52"/>
              </a:rPr>
              <a:t>Design</a:t>
            </a:r>
          </a:p>
        </p:txBody>
      </p:sp>
    </p:spTree>
    <p:extLst>
      <p:ext uri="{BB962C8B-B14F-4D97-AF65-F5344CB8AC3E}">
        <p14:creationId xmlns:p14="http://schemas.microsoft.com/office/powerpoint/2010/main" val="31620482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r>
              <a:rPr lang="en-US"/>
              <a:t>December 2012</a:t>
            </a:r>
          </a:p>
        </p:txBody>
      </p:sp>
      <p:sp>
        <p:nvSpPr>
          <p:cNvPr id="20" name="Footer Placeholder 2"/>
          <p:cNvSpPr>
            <a:spLocks noGrp="1"/>
          </p:cNvSpPr>
          <p:nvPr>
            <p:ph type="ftr" sz="quarter" idx="11"/>
          </p:nvPr>
        </p:nvSpPr>
        <p:spPr/>
        <p:txBody>
          <a:bodyPr/>
          <a:lstStyle/>
          <a:p>
            <a:r>
              <a:rPr lang="pt-BR"/>
              <a:t>GPGPU-Sim Tutorial (MICRO 2012) 4: Microarchitecture Model</a:t>
            </a:r>
            <a:endParaRPr lang="en-US"/>
          </a:p>
        </p:txBody>
      </p:sp>
      <p:sp>
        <p:nvSpPr>
          <p:cNvPr id="73730" name="Title 1"/>
          <p:cNvSpPr>
            <a:spLocks noGrp="1"/>
          </p:cNvSpPr>
          <p:nvPr>
            <p:ph type="title" idx="4294967295"/>
          </p:nvPr>
        </p:nvSpPr>
        <p:spPr/>
        <p:txBody>
          <a:bodyPr/>
          <a:lstStyle/>
          <a:p>
            <a:r>
              <a:rPr lang="en-US" sz="4000" b="0" dirty="0"/>
              <a:t>Interconnect Injection Interfaces</a:t>
            </a:r>
          </a:p>
        </p:txBody>
      </p:sp>
      <p:sp>
        <p:nvSpPr>
          <p:cNvPr id="73731" name="Text Placeholder 2"/>
          <p:cNvSpPr>
            <a:spLocks noGrp="1"/>
          </p:cNvSpPr>
          <p:nvPr>
            <p:ph type="body" idx="4294967295"/>
          </p:nvPr>
        </p:nvSpPr>
        <p:spPr>
          <a:xfrm>
            <a:off x="457200" y="1295400"/>
            <a:ext cx="8034338" cy="863600"/>
          </a:xfrm>
        </p:spPr>
        <p:txBody>
          <a:bodyPr/>
          <a:lstStyle/>
          <a:p>
            <a:pPr>
              <a:buFontTx/>
              <a:buNone/>
            </a:pPr>
            <a:endParaRPr lang="en-US" sz="2400"/>
          </a:p>
          <a:p>
            <a:pPr>
              <a:buFontTx/>
              <a:buNone/>
            </a:pPr>
            <a:endParaRPr lang="en-US" sz="2400"/>
          </a:p>
        </p:txBody>
      </p:sp>
      <p:sp>
        <p:nvSpPr>
          <p:cNvPr id="73732" name="TextBox 78"/>
          <p:cNvSpPr txBox="1">
            <a:spLocks noChangeArrowheads="1"/>
          </p:cNvSpPr>
          <p:nvPr/>
        </p:nvSpPr>
        <p:spPr bwMode="auto">
          <a:xfrm>
            <a:off x="4267200" y="5943600"/>
            <a:ext cx="2133600" cy="369888"/>
          </a:xfrm>
          <a:prstGeom prst="rect">
            <a:avLst/>
          </a:prstGeom>
          <a:noFill/>
          <a:ln w="9525">
            <a:noFill/>
            <a:miter lim="800000"/>
            <a:headEnd/>
            <a:tailEnd/>
          </a:ln>
        </p:spPr>
        <p:txBody>
          <a:bodyPr>
            <a:spAutoFit/>
          </a:bodyPr>
          <a:lstStyle/>
          <a:p>
            <a:r>
              <a:rPr lang="en-CA"/>
              <a:t>Clock Boundary</a:t>
            </a:r>
          </a:p>
        </p:txBody>
      </p:sp>
      <p:sp>
        <p:nvSpPr>
          <p:cNvPr id="4" name="Rectangle 3"/>
          <p:cNvSpPr/>
          <p:nvPr/>
        </p:nvSpPr>
        <p:spPr>
          <a:xfrm>
            <a:off x="1752600" y="3048000"/>
            <a:ext cx="1236663"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CA">
                <a:solidFill>
                  <a:srgbClr val="FFFFFF"/>
                </a:solidFill>
                <a:latin typeface="Calibri" pitchFamily="34" charset="0"/>
              </a:rPr>
              <a:t>Memory Partition </a:t>
            </a:r>
          </a:p>
        </p:txBody>
      </p:sp>
      <p:grpSp>
        <p:nvGrpSpPr>
          <p:cNvPr id="73734" name="Group 19"/>
          <p:cNvGrpSpPr>
            <a:grpSpLocks/>
          </p:cNvGrpSpPr>
          <p:nvPr/>
        </p:nvGrpSpPr>
        <p:grpSpPr bwMode="auto">
          <a:xfrm>
            <a:off x="4648200" y="3733800"/>
            <a:ext cx="863600" cy="215900"/>
            <a:chOff x="3779912" y="1988840"/>
            <a:chExt cx="864096" cy="216024"/>
          </a:xfrm>
          <a:gradFill>
            <a:gsLst>
              <a:gs pos="0">
                <a:srgbClr val="2C5D98"/>
              </a:gs>
              <a:gs pos="80000">
                <a:srgbClr val="3C7BC7"/>
              </a:gs>
              <a:gs pos="100000">
                <a:srgbClr val="3A7CCB"/>
              </a:gs>
            </a:gsLst>
            <a:lin ang="16200000" scaled="0"/>
          </a:gradFill>
        </p:grpSpPr>
        <p:sp>
          <p:nvSpPr>
            <p:cNvPr id="21" name="Rectangle 20"/>
            <p:cNvSpPr/>
            <p:nvPr/>
          </p:nvSpPr>
          <p:spPr>
            <a:xfrm>
              <a:off x="3779912"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2" name="Rectangle 21"/>
            <p:cNvSpPr/>
            <p:nvPr/>
          </p:nvSpPr>
          <p:spPr>
            <a:xfrm>
              <a:off x="3995936"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3" name="Rectangle 22"/>
            <p:cNvSpPr/>
            <p:nvPr/>
          </p:nvSpPr>
          <p:spPr>
            <a:xfrm>
              <a:off x="4211960"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4" name="Rectangle 23"/>
            <p:cNvSpPr/>
            <p:nvPr/>
          </p:nvSpPr>
          <p:spPr>
            <a:xfrm>
              <a:off x="4427984"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cxnSp>
        <p:nvCxnSpPr>
          <p:cNvPr id="40" name="Straight Arrow Connector 39"/>
          <p:cNvCxnSpPr>
            <a:stCxn id="4" idx="3"/>
            <a:endCxn id="21" idx="1"/>
          </p:cNvCxnSpPr>
          <p:nvPr/>
        </p:nvCxnSpPr>
        <p:spPr>
          <a:xfrm>
            <a:off x="2989263" y="3840163"/>
            <a:ext cx="1658937" cy="1587"/>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24" idx="3"/>
            <a:endCxn id="75" idx="1"/>
          </p:cNvCxnSpPr>
          <p:nvPr/>
        </p:nvCxnSpPr>
        <p:spPr>
          <a:xfrm flipV="1">
            <a:off x="5511800" y="3840163"/>
            <a:ext cx="1803400" cy="1587"/>
          </a:xfrm>
          <a:prstGeom prst="bentConnector3">
            <a:avLst>
              <a:gd name="adj1" fmla="val 50000"/>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315200" y="3048000"/>
            <a:ext cx="1079500"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Router</a:t>
            </a:r>
          </a:p>
        </p:txBody>
      </p:sp>
      <p:cxnSp>
        <p:nvCxnSpPr>
          <p:cNvPr id="77" name="Straight Connector 76"/>
          <p:cNvCxnSpPr/>
          <p:nvPr/>
        </p:nvCxnSpPr>
        <p:spPr>
          <a:xfrm>
            <a:off x="5029200" y="2362200"/>
            <a:ext cx="0" cy="3581400"/>
          </a:xfrm>
          <a:prstGeom prst="line">
            <a:avLst/>
          </a:prstGeom>
          <a:ln>
            <a:solidFill>
              <a:srgbClr val="CC0000"/>
            </a:solidFill>
            <a:prstDash val="dash"/>
          </a:ln>
        </p:spPr>
        <p:style>
          <a:lnRef idx="2">
            <a:schemeClr val="accent1"/>
          </a:lnRef>
          <a:fillRef idx="0">
            <a:schemeClr val="accent1"/>
          </a:fillRef>
          <a:effectRef idx="1">
            <a:schemeClr val="accent1"/>
          </a:effectRef>
          <a:fontRef idx="minor">
            <a:schemeClr val="tx1"/>
          </a:fontRef>
        </p:style>
      </p:cxnSp>
      <p:sp>
        <p:nvSpPr>
          <p:cNvPr id="73743" name="TextBox 79"/>
          <p:cNvSpPr txBox="1">
            <a:spLocks noChangeArrowheads="1"/>
          </p:cNvSpPr>
          <p:nvPr/>
        </p:nvSpPr>
        <p:spPr bwMode="auto">
          <a:xfrm>
            <a:off x="3048000" y="4876800"/>
            <a:ext cx="1368425" cy="923925"/>
          </a:xfrm>
          <a:prstGeom prst="rect">
            <a:avLst/>
          </a:prstGeom>
          <a:noFill/>
          <a:ln w="9525">
            <a:noFill/>
            <a:miter lim="800000"/>
            <a:headEnd/>
            <a:tailEnd/>
          </a:ln>
        </p:spPr>
        <p:txBody>
          <a:bodyPr>
            <a:spAutoFit/>
          </a:bodyPr>
          <a:lstStyle/>
          <a:p>
            <a:r>
              <a:rPr lang="en-CA"/>
              <a:t>DRAM Clock Domain</a:t>
            </a:r>
          </a:p>
        </p:txBody>
      </p:sp>
      <p:sp>
        <p:nvSpPr>
          <p:cNvPr id="73744" name="TextBox 80"/>
          <p:cNvSpPr txBox="1">
            <a:spLocks noChangeArrowheads="1"/>
          </p:cNvSpPr>
          <p:nvPr/>
        </p:nvSpPr>
        <p:spPr bwMode="auto">
          <a:xfrm>
            <a:off x="5410200" y="4876800"/>
            <a:ext cx="2844800" cy="646113"/>
          </a:xfrm>
          <a:prstGeom prst="rect">
            <a:avLst/>
          </a:prstGeom>
          <a:noFill/>
          <a:ln w="9525">
            <a:noFill/>
            <a:miter lim="800000"/>
            <a:headEnd/>
            <a:tailEnd/>
          </a:ln>
        </p:spPr>
        <p:txBody>
          <a:bodyPr>
            <a:spAutoFit/>
          </a:bodyPr>
          <a:lstStyle/>
          <a:p>
            <a:r>
              <a:rPr lang="en-CA"/>
              <a:t>Interconnect Clock Domain</a:t>
            </a:r>
          </a:p>
        </p:txBody>
      </p:sp>
      <p:sp>
        <p:nvSpPr>
          <p:cNvPr id="73745" name="TextBox 87"/>
          <p:cNvSpPr txBox="1">
            <a:spLocks noChangeArrowheads="1"/>
          </p:cNvSpPr>
          <p:nvPr/>
        </p:nvSpPr>
        <p:spPr bwMode="auto">
          <a:xfrm>
            <a:off x="5638800" y="3429000"/>
            <a:ext cx="2159000" cy="307975"/>
          </a:xfrm>
          <a:prstGeom prst="rect">
            <a:avLst/>
          </a:prstGeom>
          <a:noFill/>
          <a:ln w="9525">
            <a:noFill/>
            <a:miter lim="800000"/>
            <a:headEnd/>
            <a:tailEnd/>
          </a:ln>
        </p:spPr>
        <p:txBody>
          <a:bodyPr>
            <a:spAutoFit/>
          </a:bodyPr>
          <a:lstStyle/>
          <a:p>
            <a:r>
              <a:rPr lang="en-CA" sz="1400"/>
              <a:t>1 Flit / Cycle</a:t>
            </a:r>
          </a:p>
        </p:txBody>
      </p:sp>
      <p:sp>
        <p:nvSpPr>
          <p:cNvPr id="73746" name="TextBox 89"/>
          <p:cNvSpPr txBox="1">
            <a:spLocks noChangeArrowheads="1"/>
          </p:cNvSpPr>
          <p:nvPr/>
        </p:nvSpPr>
        <p:spPr bwMode="auto">
          <a:xfrm>
            <a:off x="2971800" y="3505200"/>
            <a:ext cx="2159000" cy="307975"/>
          </a:xfrm>
          <a:prstGeom prst="rect">
            <a:avLst/>
          </a:prstGeom>
          <a:noFill/>
          <a:ln w="9525">
            <a:noFill/>
            <a:miter lim="800000"/>
            <a:headEnd/>
            <a:tailEnd/>
          </a:ln>
        </p:spPr>
        <p:txBody>
          <a:bodyPr>
            <a:spAutoFit/>
          </a:bodyPr>
          <a:lstStyle/>
          <a:p>
            <a:r>
              <a:rPr lang="en-CA" sz="1400"/>
              <a:t>1 Packet / Cycle</a:t>
            </a:r>
          </a:p>
        </p:txBody>
      </p:sp>
      <p:sp>
        <p:nvSpPr>
          <p:cNvPr id="25" name="Slide Number Placeholder 24"/>
          <p:cNvSpPr>
            <a:spLocks noGrp="1"/>
          </p:cNvSpPr>
          <p:nvPr>
            <p:ph type="sldNum" sz="quarter" idx="12"/>
          </p:nvPr>
        </p:nvSpPr>
        <p:spPr/>
        <p:txBody>
          <a:bodyPr/>
          <a:lstStyle/>
          <a:p>
            <a:r>
              <a:rPr lang="en-US"/>
              <a:t>4.</a:t>
            </a:r>
            <a:fld id="{CE9389D8-C30F-41E3-96A4-213488363530}" type="slidenum">
              <a:rPr lang="en-US" smtClean="0"/>
              <a:pPr/>
              <a:t>90</a:t>
            </a:fld>
            <a:endParaRPr lang="en-US" dirty="0"/>
          </a:p>
        </p:txBody>
      </p:sp>
    </p:spTree>
    <p:extLst>
      <p:ext uri="{BB962C8B-B14F-4D97-AF65-F5344CB8AC3E}">
        <p14:creationId xmlns:p14="http://schemas.microsoft.com/office/powerpoint/2010/main" val="3861761747"/>
      </p:ext>
    </p:extLst>
  </p:cSld>
  <p:clrMapOvr>
    <a:masterClrMapping/>
  </p:clrMapOvr>
  <p:transition advTm="699"/>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r>
              <a:rPr lang="en-US"/>
              <a:t>December 2012</a:t>
            </a:r>
          </a:p>
        </p:txBody>
      </p:sp>
      <p:sp>
        <p:nvSpPr>
          <p:cNvPr id="20" name="Footer Placeholder 2"/>
          <p:cNvSpPr>
            <a:spLocks noGrp="1"/>
          </p:cNvSpPr>
          <p:nvPr>
            <p:ph type="ftr" sz="quarter" idx="11"/>
          </p:nvPr>
        </p:nvSpPr>
        <p:spPr/>
        <p:txBody>
          <a:bodyPr/>
          <a:lstStyle/>
          <a:p>
            <a:r>
              <a:rPr lang="pt-BR"/>
              <a:t>GPGPU-Sim Tutorial (MICRO 2012) 4: Microarchitecture Model</a:t>
            </a:r>
            <a:endParaRPr lang="en-US"/>
          </a:p>
        </p:txBody>
      </p:sp>
      <p:sp>
        <p:nvSpPr>
          <p:cNvPr id="74754" name="Title 1"/>
          <p:cNvSpPr>
            <a:spLocks noGrp="1"/>
          </p:cNvSpPr>
          <p:nvPr>
            <p:ph type="title" idx="4294967295"/>
          </p:nvPr>
        </p:nvSpPr>
        <p:spPr/>
        <p:txBody>
          <a:bodyPr/>
          <a:lstStyle/>
          <a:p>
            <a:r>
              <a:rPr lang="en-US" sz="4000" b="0" dirty="0"/>
              <a:t>Interconnect Injection Interfaces</a:t>
            </a:r>
          </a:p>
        </p:txBody>
      </p:sp>
      <p:sp>
        <p:nvSpPr>
          <p:cNvPr id="74755" name="Text Placeholder 2"/>
          <p:cNvSpPr>
            <a:spLocks noGrp="1"/>
          </p:cNvSpPr>
          <p:nvPr>
            <p:ph type="body" idx="4294967295"/>
          </p:nvPr>
        </p:nvSpPr>
        <p:spPr>
          <a:xfrm>
            <a:off x="457200" y="1295400"/>
            <a:ext cx="8034338" cy="863600"/>
          </a:xfrm>
        </p:spPr>
        <p:txBody>
          <a:bodyPr/>
          <a:lstStyle/>
          <a:p>
            <a:pPr>
              <a:buFontTx/>
              <a:buNone/>
            </a:pPr>
            <a:endParaRPr lang="en-US" sz="2400"/>
          </a:p>
        </p:txBody>
      </p:sp>
      <p:sp>
        <p:nvSpPr>
          <p:cNvPr id="74756" name="TextBox 78"/>
          <p:cNvSpPr txBox="1">
            <a:spLocks noChangeArrowheads="1"/>
          </p:cNvSpPr>
          <p:nvPr/>
        </p:nvSpPr>
        <p:spPr bwMode="auto">
          <a:xfrm>
            <a:off x="4267200" y="5943600"/>
            <a:ext cx="2133600" cy="369888"/>
          </a:xfrm>
          <a:prstGeom prst="rect">
            <a:avLst/>
          </a:prstGeom>
          <a:noFill/>
          <a:ln w="9525">
            <a:noFill/>
            <a:miter lim="800000"/>
            <a:headEnd/>
            <a:tailEnd/>
          </a:ln>
        </p:spPr>
        <p:txBody>
          <a:bodyPr>
            <a:spAutoFit/>
          </a:bodyPr>
          <a:lstStyle/>
          <a:p>
            <a:r>
              <a:rPr lang="en-CA"/>
              <a:t>Clock Boundary</a:t>
            </a:r>
          </a:p>
        </p:txBody>
      </p:sp>
      <p:sp>
        <p:nvSpPr>
          <p:cNvPr id="4" name="Rectangle 3"/>
          <p:cNvSpPr/>
          <p:nvPr/>
        </p:nvSpPr>
        <p:spPr>
          <a:xfrm>
            <a:off x="1981200" y="3048000"/>
            <a:ext cx="1008063"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L2 Cache </a:t>
            </a:r>
          </a:p>
        </p:txBody>
      </p:sp>
      <p:grpSp>
        <p:nvGrpSpPr>
          <p:cNvPr id="74758" name="Group 19"/>
          <p:cNvGrpSpPr>
            <a:grpSpLocks/>
          </p:cNvGrpSpPr>
          <p:nvPr/>
        </p:nvGrpSpPr>
        <p:grpSpPr bwMode="auto">
          <a:xfrm>
            <a:off x="4648200" y="3733800"/>
            <a:ext cx="863600" cy="215900"/>
            <a:chOff x="3779912" y="1988840"/>
            <a:chExt cx="864096" cy="216024"/>
          </a:xfrm>
          <a:gradFill>
            <a:gsLst>
              <a:gs pos="0">
                <a:srgbClr val="2C5D98"/>
              </a:gs>
              <a:gs pos="80000">
                <a:srgbClr val="3C7BC7"/>
              </a:gs>
              <a:gs pos="100000">
                <a:srgbClr val="3A7CCB"/>
              </a:gs>
            </a:gsLst>
            <a:lin ang="16200000" scaled="0"/>
          </a:gradFill>
        </p:grpSpPr>
        <p:sp>
          <p:nvSpPr>
            <p:cNvPr id="21" name="Rectangle 20"/>
            <p:cNvSpPr/>
            <p:nvPr/>
          </p:nvSpPr>
          <p:spPr>
            <a:xfrm>
              <a:off x="3779912"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2" name="Rectangle 21"/>
            <p:cNvSpPr/>
            <p:nvPr/>
          </p:nvSpPr>
          <p:spPr>
            <a:xfrm>
              <a:off x="3995936"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3" name="Rectangle 22"/>
            <p:cNvSpPr/>
            <p:nvPr/>
          </p:nvSpPr>
          <p:spPr>
            <a:xfrm>
              <a:off x="4211960"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4" name="Rectangle 23"/>
            <p:cNvSpPr/>
            <p:nvPr/>
          </p:nvSpPr>
          <p:spPr>
            <a:xfrm>
              <a:off x="4427984" y="1988840"/>
              <a:ext cx="216024" cy="216024"/>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cxnSp>
        <p:nvCxnSpPr>
          <p:cNvPr id="40" name="Straight Arrow Connector 39"/>
          <p:cNvCxnSpPr>
            <a:stCxn id="4" idx="3"/>
            <a:endCxn id="21" idx="1"/>
          </p:cNvCxnSpPr>
          <p:nvPr/>
        </p:nvCxnSpPr>
        <p:spPr>
          <a:xfrm>
            <a:off x="2989263" y="3840163"/>
            <a:ext cx="1658937" cy="1587"/>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a:stCxn id="24" idx="3"/>
            <a:endCxn id="75" idx="1"/>
          </p:cNvCxnSpPr>
          <p:nvPr/>
        </p:nvCxnSpPr>
        <p:spPr>
          <a:xfrm flipV="1">
            <a:off x="5511800" y="3840163"/>
            <a:ext cx="1803400" cy="1587"/>
          </a:xfrm>
          <a:prstGeom prst="bentConnector3">
            <a:avLst>
              <a:gd name="adj1" fmla="val 50000"/>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315200" y="3048000"/>
            <a:ext cx="1079500"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Router</a:t>
            </a:r>
          </a:p>
        </p:txBody>
      </p:sp>
      <p:cxnSp>
        <p:nvCxnSpPr>
          <p:cNvPr id="77" name="Straight Connector 76"/>
          <p:cNvCxnSpPr/>
          <p:nvPr/>
        </p:nvCxnSpPr>
        <p:spPr>
          <a:xfrm>
            <a:off x="5029200" y="2362200"/>
            <a:ext cx="0" cy="3581400"/>
          </a:xfrm>
          <a:prstGeom prst="line">
            <a:avLst/>
          </a:prstGeom>
          <a:ln>
            <a:solidFill>
              <a:srgbClr val="CC0000"/>
            </a:solidFill>
            <a:prstDash val="dash"/>
          </a:ln>
        </p:spPr>
        <p:style>
          <a:lnRef idx="2">
            <a:schemeClr val="accent1"/>
          </a:lnRef>
          <a:fillRef idx="0">
            <a:schemeClr val="accent1"/>
          </a:fillRef>
          <a:effectRef idx="1">
            <a:schemeClr val="accent1"/>
          </a:effectRef>
          <a:fontRef idx="minor">
            <a:schemeClr val="tx1"/>
          </a:fontRef>
        </p:style>
      </p:cxnSp>
      <p:sp>
        <p:nvSpPr>
          <p:cNvPr id="74767" name="TextBox 79"/>
          <p:cNvSpPr txBox="1">
            <a:spLocks noChangeArrowheads="1"/>
          </p:cNvSpPr>
          <p:nvPr/>
        </p:nvSpPr>
        <p:spPr bwMode="auto">
          <a:xfrm>
            <a:off x="3048000" y="4876800"/>
            <a:ext cx="1368425" cy="646113"/>
          </a:xfrm>
          <a:prstGeom prst="rect">
            <a:avLst/>
          </a:prstGeom>
          <a:noFill/>
          <a:ln w="9525">
            <a:noFill/>
            <a:miter lim="800000"/>
            <a:headEnd/>
            <a:tailEnd/>
          </a:ln>
        </p:spPr>
        <p:txBody>
          <a:bodyPr>
            <a:spAutoFit/>
          </a:bodyPr>
          <a:lstStyle/>
          <a:p>
            <a:r>
              <a:rPr lang="en-CA"/>
              <a:t>L2 Clock Domain</a:t>
            </a:r>
          </a:p>
        </p:txBody>
      </p:sp>
      <p:sp>
        <p:nvSpPr>
          <p:cNvPr id="74768" name="TextBox 80"/>
          <p:cNvSpPr txBox="1">
            <a:spLocks noChangeArrowheads="1"/>
          </p:cNvSpPr>
          <p:nvPr/>
        </p:nvSpPr>
        <p:spPr bwMode="auto">
          <a:xfrm>
            <a:off x="5410200" y="4876800"/>
            <a:ext cx="2844800" cy="646113"/>
          </a:xfrm>
          <a:prstGeom prst="rect">
            <a:avLst/>
          </a:prstGeom>
          <a:noFill/>
          <a:ln w="9525">
            <a:noFill/>
            <a:miter lim="800000"/>
            <a:headEnd/>
            <a:tailEnd/>
          </a:ln>
        </p:spPr>
        <p:txBody>
          <a:bodyPr>
            <a:spAutoFit/>
          </a:bodyPr>
          <a:lstStyle/>
          <a:p>
            <a:r>
              <a:rPr lang="en-CA"/>
              <a:t>Interconnect Clock Domain</a:t>
            </a:r>
          </a:p>
        </p:txBody>
      </p:sp>
      <p:sp>
        <p:nvSpPr>
          <p:cNvPr id="74769" name="TextBox 87"/>
          <p:cNvSpPr txBox="1">
            <a:spLocks noChangeArrowheads="1"/>
          </p:cNvSpPr>
          <p:nvPr/>
        </p:nvSpPr>
        <p:spPr bwMode="auto">
          <a:xfrm>
            <a:off x="5638800" y="3429000"/>
            <a:ext cx="2159000" cy="307975"/>
          </a:xfrm>
          <a:prstGeom prst="rect">
            <a:avLst/>
          </a:prstGeom>
          <a:noFill/>
          <a:ln w="9525">
            <a:noFill/>
            <a:miter lim="800000"/>
            <a:headEnd/>
            <a:tailEnd/>
          </a:ln>
        </p:spPr>
        <p:txBody>
          <a:bodyPr>
            <a:spAutoFit/>
          </a:bodyPr>
          <a:lstStyle/>
          <a:p>
            <a:r>
              <a:rPr lang="en-CA" sz="1400"/>
              <a:t>1 Flit / Cycle</a:t>
            </a:r>
          </a:p>
        </p:txBody>
      </p:sp>
      <p:sp>
        <p:nvSpPr>
          <p:cNvPr id="74770" name="TextBox 89"/>
          <p:cNvSpPr txBox="1">
            <a:spLocks noChangeArrowheads="1"/>
          </p:cNvSpPr>
          <p:nvPr/>
        </p:nvSpPr>
        <p:spPr bwMode="auto">
          <a:xfrm>
            <a:off x="2971800" y="3505200"/>
            <a:ext cx="2159000" cy="307975"/>
          </a:xfrm>
          <a:prstGeom prst="rect">
            <a:avLst/>
          </a:prstGeom>
          <a:noFill/>
          <a:ln w="9525">
            <a:noFill/>
            <a:miter lim="800000"/>
            <a:headEnd/>
            <a:tailEnd/>
          </a:ln>
        </p:spPr>
        <p:txBody>
          <a:bodyPr>
            <a:spAutoFit/>
          </a:bodyPr>
          <a:lstStyle/>
          <a:p>
            <a:r>
              <a:rPr lang="en-CA" sz="1400"/>
              <a:t>1 Packet / Cycle</a:t>
            </a:r>
          </a:p>
        </p:txBody>
      </p:sp>
      <p:sp>
        <p:nvSpPr>
          <p:cNvPr id="25" name="Slide Number Placeholder 24"/>
          <p:cNvSpPr>
            <a:spLocks noGrp="1"/>
          </p:cNvSpPr>
          <p:nvPr>
            <p:ph type="sldNum" sz="quarter" idx="12"/>
          </p:nvPr>
        </p:nvSpPr>
        <p:spPr/>
        <p:txBody>
          <a:bodyPr/>
          <a:lstStyle/>
          <a:p>
            <a:r>
              <a:rPr lang="en-US"/>
              <a:t>4.</a:t>
            </a:r>
            <a:fld id="{CE9389D8-C30F-41E3-96A4-213488363530}" type="slidenum">
              <a:rPr lang="en-US" smtClean="0"/>
              <a:pPr/>
              <a:t>91</a:t>
            </a:fld>
            <a:endParaRPr lang="en-US" dirty="0"/>
          </a:p>
        </p:txBody>
      </p:sp>
    </p:spTree>
    <p:extLst>
      <p:ext uri="{BB962C8B-B14F-4D97-AF65-F5344CB8AC3E}">
        <p14:creationId xmlns:p14="http://schemas.microsoft.com/office/powerpoint/2010/main" val="14518571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Date Placeholder 1"/>
          <p:cNvSpPr>
            <a:spLocks noGrp="1"/>
          </p:cNvSpPr>
          <p:nvPr>
            <p:ph type="dt" sz="half" idx="10"/>
          </p:nvPr>
        </p:nvSpPr>
        <p:spPr/>
        <p:txBody>
          <a:bodyPr/>
          <a:lstStyle/>
          <a:p>
            <a:r>
              <a:rPr lang="en-US"/>
              <a:t>December 2012</a:t>
            </a:r>
          </a:p>
        </p:txBody>
      </p:sp>
      <p:sp>
        <p:nvSpPr>
          <p:cNvPr id="63" name="Footer Placeholder 2"/>
          <p:cNvSpPr>
            <a:spLocks noGrp="1"/>
          </p:cNvSpPr>
          <p:nvPr>
            <p:ph type="ftr" sz="quarter" idx="11"/>
          </p:nvPr>
        </p:nvSpPr>
        <p:spPr/>
        <p:txBody>
          <a:bodyPr/>
          <a:lstStyle/>
          <a:p>
            <a:r>
              <a:rPr lang="pt-BR"/>
              <a:t>GPGPU-Sim Tutorial (MICRO 2012) 4: Microarchitecture Model</a:t>
            </a:r>
            <a:endParaRPr lang="en-US"/>
          </a:p>
        </p:txBody>
      </p:sp>
      <p:sp>
        <p:nvSpPr>
          <p:cNvPr id="75778" name="Title 1"/>
          <p:cNvSpPr>
            <a:spLocks noGrp="1"/>
          </p:cNvSpPr>
          <p:nvPr>
            <p:ph type="title" idx="4294967295"/>
          </p:nvPr>
        </p:nvSpPr>
        <p:spPr/>
        <p:txBody>
          <a:bodyPr/>
          <a:lstStyle/>
          <a:p>
            <a:r>
              <a:rPr lang="en-US" sz="4000" b="0"/>
              <a:t>Interconnect Ejection Interfaces</a:t>
            </a:r>
          </a:p>
        </p:txBody>
      </p:sp>
      <p:sp>
        <p:nvSpPr>
          <p:cNvPr id="3" name="Text Placeholder 2"/>
          <p:cNvSpPr>
            <a:spLocks noGrp="1"/>
          </p:cNvSpPr>
          <p:nvPr>
            <p:ph type="body" idx="4294967295"/>
          </p:nvPr>
        </p:nvSpPr>
        <p:spPr>
          <a:xfrm>
            <a:off x="474663" y="1268413"/>
            <a:ext cx="8034337" cy="865187"/>
          </a:xfrm>
        </p:spPr>
        <p:txBody>
          <a:bodyPr>
            <a:normAutofit/>
          </a:bodyPr>
          <a:lstStyle/>
          <a:p>
            <a:pPr>
              <a:lnSpc>
                <a:spcPct val="80000"/>
              </a:lnSpc>
            </a:pPr>
            <a:r>
              <a:rPr lang="en-US" sz="1900"/>
              <a:t>1 Ejection/boundary buffer per VC (1 flit / cycle)</a:t>
            </a:r>
          </a:p>
          <a:p>
            <a:pPr>
              <a:lnSpc>
                <a:spcPct val="80000"/>
              </a:lnSpc>
            </a:pPr>
            <a:r>
              <a:rPr lang="en-US" sz="1900"/>
              <a:t>A credit is sent back to router as a flit goes from ejection to boundary buffer </a:t>
            </a:r>
            <a:endParaRPr lang="en-US" sz="2500"/>
          </a:p>
          <a:p>
            <a:pPr>
              <a:lnSpc>
                <a:spcPct val="80000"/>
              </a:lnSpc>
            </a:pPr>
            <a:endParaRPr lang="en-US" sz="1900"/>
          </a:p>
        </p:txBody>
      </p:sp>
      <p:sp>
        <p:nvSpPr>
          <p:cNvPr id="75780" name="TextBox 78"/>
          <p:cNvSpPr txBox="1">
            <a:spLocks noChangeArrowheads="1"/>
          </p:cNvSpPr>
          <p:nvPr/>
        </p:nvSpPr>
        <p:spPr bwMode="auto">
          <a:xfrm>
            <a:off x="5562600" y="5715000"/>
            <a:ext cx="1368425" cy="646112"/>
          </a:xfrm>
          <a:prstGeom prst="rect">
            <a:avLst/>
          </a:prstGeom>
          <a:noFill/>
          <a:ln w="9525">
            <a:noFill/>
            <a:miter lim="800000"/>
            <a:headEnd/>
            <a:tailEnd/>
          </a:ln>
        </p:spPr>
        <p:txBody>
          <a:bodyPr>
            <a:spAutoFit/>
          </a:bodyPr>
          <a:lstStyle/>
          <a:p>
            <a:r>
              <a:rPr lang="en-CA" dirty="0"/>
              <a:t>Clock Boundary</a:t>
            </a:r>
          </a:p>
        </p:txBody>
      </p:sp>
      <p:grpSp>
        <p:nvGrpSpPr>
          <p:cNvPr id="65" name="Group 64"/>
          <p:cNvGrpSpPr/>
          <p:nvPr/>
        </p:nvGrpSpPr>
        <p:grpSpPr>
          <a:xfrm>
            <a:off x="1835150" y="2425700"/>
            <a:ext cx="6851650" cy="3402043"/>
            <a:chOff x="1835150" y="2425700"/>
            <a:chExt cx="6851650" cy="3402043"/>
          </a:xfrm>
        </p:grpSpPr>
        <p:sp>
          <p:nvSpPr>
            <p:cNvPr id="4" name="Rectangle 3"/>
            <p:cNvSpPr/>
            <p:nvPr/>
          </p:nvSpPr>
          <p:spPr bwMode="auto">
            <a:xfrm>
              <a:off x="1835150" y="3041650"/>
              <a:ext cx="1008063" cy="1582738"/>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Router</a:t>
              </a:r>
            </a:p>
          </p:txBody>
        </p:sp>
        <p:grpSp>
          <p:nvGrpSpPr>
            <p:cNvPr id="75783" name="Group 8"/>
            <p:cNvGrpSpPr>
              <a:grpSpLocks/>
            </p:cNvGrpSpPr>
            <p:nvPr/>
          </p:nvGrpSpPr>
          <p:grpSpPr bwMode="auto">
            <a:xfrm>
              <a:off x="3563480" y="3520022"/>
              <a:ext cx="864165" cy="215961"/>
              <a:chOff x="3779912" y="1988840"/>
              <a:chExt cx="864096" cy="216024"/>
            </a:xfrm>
            <a:gradFill>
              <a:gsLst>
                <a:gs pos="0">
                  <a:srgbClr val="2C5D98"/>
                </a:gs>
                <a:gs pos="80000">
                  <a:srgbClr val="3C7BC7"/>
                </a:gs>
                <a:gs pos="100000">
                  <a:srgbClr val="3A7CCB"/>
                </a:gs>
              </a:gsLst>
              <a:lin ang="16200000" scaled="0"/>
            </a:gradFill>
          </p:grpSpPr>
          <p:sp>
            <p:nvSpPr>
              <p:cNvPr id="5" name="Rectangle 4"/>
              <p:cNvSpPr/>
              <p:nvPr/>
            </p:nvSpPr>
            <p:spPr>
              <a:xfrm>
                <a:off x="3780370"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6" name="Rectangle 5"/>
              <p:cNvSpPr/>
              <p:nvPr/>
            </p:nvSpPr>
            <p:spPr>
              <a:xfrm>
                <a:off x="3996253"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7" name="Rectangle 6"/>
              <p:cNvSpPr/>
              <p:nvPr/>
            </p:nvSpPr>
            <p:spPr>
              <a:xfrm>
                <a:off x="4212135"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8" name="Rectangle 7"/>
              <p:cNvSpPr/>
              <p:nvPr/>
            </p:nvSpPr>
            <p:spPr>
              <a:xfrm>
                <a:off x="4428018"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788" name="Group 9"/>
            <p:cNvGrpSpPr>
              <a:grpSpLocks/>
            </p:cNvGrpSpPr>
            <p:nvPr/>
          </p:nvGrpSpPr>
          <p:grpSpPr bwMode="auto">
            <a:xfrm>
              <a:off x="3563480" y="3049919"/>
              <a:ext cx="864165" cy="215961"/>
              <a:chOff x="3779912" y="1988840"/>
              <a:chExt cx="864096" cy="216024"/>
            </a:xfrm>
            <a:gradFill>
              <a:gsLst>
                <a:gs pos="0">
                  <a:srgbClr val="2C5D98"/>
                </a:gs>
                <a:gs pos="80000">
                  <a:srgbClr val="3C7BC7"/>
                </a:gs>
                <a:gs pos="100000">
                  <a:srgbClr val="3A7CCB"/>
                </a:gs>
              </a:gsLst>
              <a:lin ang="16200000" scaled="0"/>
            </a:gradFill>
          </p:grpSpPr>
          <p:sp>
            <p:nvSpPr>
              <p:cNvPr id="11" name="Rectangle 10"/>
              <p:cNvSpPr/>
              <p:nvPr/>
            </p:nvSpPr>
            <p:spPr>
              <a:xfrm>
                <a:off x="3780370" y="1988509"/>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2" name="Rectangle 11"/>
              <p:cNvSpPr/>
              <p:nvPr/>
            </p:nvSpPr>
            <p:spPr>
              <a:xfrm>
                <a:off x="3996253" y="1988509"/>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3" name="Rectangle 12"/>
              <p:cNvSpPr/>
              <p:nvPr/>
            </p:nvSpPr>
            <p:spPr>
              <a:xfrm>
                <a:off x="4212135" y="1988509"/>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4" name="Rectangle 13"/>
              <p:cNvSpPr/>
              <p:nvPr/>
            </p:nvSpPr>
            <p:spPr>
              <a:xfrm>
                <a:off x="4428018" y="1988509"/>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793" name="Group 14"/>
            <p:cNvGrpSpPr>
              <a:grpSpLocks/>
            </p:cNvGrpSpPr>
            <p:nvPr/>
          </p:nvGrpSpPr>
          <p:grpSpPr bwMode="auto">
            <a:xfrm>
              <a:off x="5579865" y="3520022"/>
              <a:ext cx="864165" cy="215961"/>
              <a:chOff x="3779912" y="1988840"/>
              <a:chExt cx="864096" cy="216024"/>
            </a:xfrm>
            <a:gradFill>
              <a:gsLst>
                <a:gs pos="0">
                  <a:srgbClr val="2C5D98"/>
                </a:gs>
                <a:gs pos="80000">
                  <a:srgbClr val="3C7BC7"/>
                </a:gs>
                <a:gs pos="100000">
                  <a:srgbClr val="3A7CCB"/>
                </a:gs>
              </a:gsLst>
              <a:lin ang="16200000" scaled="0"/>
            </a:gradFill>
          </p:grpSpPr>
          <p:sp>
            <p:nvSpPr>
              <p:cNvPr id="16" name="Rectangle 15"/>
              <p:cNvSpPr/>
              <p:nvPr/>
            </p:nvSpPr>
            <p:spPr>
              <a:xfrm>
                <a:off x="3780110"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7" name="Rectangle 16"/>
              <p:cNvSpPr/>
              <p:nvPr/>
            </p:nvSpPr>
            <p:spPr>
              <a:xfrm>
                <a:off x="3995993"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8" name="Rectangle 17"/>
              <p:cNvSpPr/>
              <p:nvPr/>
            </p:nvSpPr>
            <p:spPr>
              <a:xfrm>
                <a:off x="4211876"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19" name="Rectangle 18"/>
              <p:cNvSpPr/>
              <p:nvPr/>
            </p:nvSpPr>
            <p:spPr>
              <a:xfrm>
                <a:off x="4427758" y="1988306"/>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798" name="Group 19"/>
            <p:cNvGrpSpPr>
              <a:grpSpLocks/>
            </p:cNvGrpSpPr>
            <p:nvPr/>
          </p:nvGrpSpPr>
          <p:grpSpPr bwMode="auto">
            <a:xfrm>
              <a:off x="5579865" y="3040940"/>
              <a:ext cx="864165" cy="215961"/>
              <a:chOff x="3779912" y="1988840"/>
              <a:chExt cx="864096" cy="216024"/>
            </a:xfrm>
            <a:gradFill>
              <a:gsLst>
                <a:gs pos="0">
                  <a:srgbClr val="2C5D98"/>
                </a:gs>
                <a:gs pos="80000">
                  <a:srgbClr val="3C7BC7"/>
                </a:gs>
                <a:gs pos="100000">
                  <a:srgbClr val="3A7CCB"/>
                </a:gs>
              </a:gsLst>
              <a:lin ang="16200000" scaled="0"/>
            </a:gradFill>
          </p:grpSpPr>
          <p:sp>
            <p:nvSpPr>
              <p:cNvPr id="21" name="Rectangle 20"/>
              <p:cNvSpPr/>
              <p:nvPr/>
            </p:nvSpPr>
            <p:spPr>
              <a:xfrm>
                <a:off x="3780110" y="1989550"/>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2" name="Rectangle 21"/>
              <p:cNvSpPr/>
              <p:nvPr/>
            </p:nvSpPr>
            <p:spPr>
              <a:xfrm>
                <a:off x="3995993" y="1989550"/>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3" name="Rectangle 22"/>
              <p:cNvSpPr/>
              <p:nvPr/>
            </p:nvSpPr>
            <p:spPr>
              <a:xfrm>
                <a:off x="4211876" y="1989550"/>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sp>
            <p:nvSpPr>
              <p:cNvPr id="24" name="Rectangle 23"/>
              <p:cNvSpPr/>
              <p:nvPr/>
            </p:nvSpPr>
            <p:spPr>
              <a:xfrm>
                <a:off x="4427758" y="1989550"/>
                <a:ext cx="215883" cy="215963"/>
              </a:xfrm>
              <a:prstGeom prst="rect">
                <a:avLst/>
              </a:prstGeom>
              <a:grp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803" name="Group 24"/>
            <p:cNvGrpSpPr>
              <a:grpSpLocks/>
            </p:cNvGrpSpPr>
            <p:nvPr/>
          </p:nvGrpSpPr>
          <p:grpSpPr bwMode="auto">
            <a:xfrm>
              <a:off x="3563480" y="4273698"/>
              <a:ext cx="864165" cy="215961"/>
              <a:chOff x="3779912" y="1988840"/>
              <a:chExt cx="864096" cy="216024"/>
            </a:xfrm>
            <a:solidFill>
              <a:srgbClr val="CCFF99"/>
            </a:solidFill>
          </p:grpSpPr>
          <p:sp>
            <p:nvSpPr>
              <p:cNvPr id="26" name="Rectangle 25"/>
              <p:cNvSpPr/>
              <p:nvPr/>
            </p:nvSpPr>
            <p:spPr>
              <a:xfrm>
                <a:off x="3780370" y="1988692"/>
                <a:ext cx="215883" cy="215963"/>
              </a:xfrm>
              <a:prstGeom prst="rect">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CA">
                  <a:solidFill>
                    <a:srgbClr val="FFFFFF"/>
                  </a:solidFill>
                  <a:latin typeface="Calibri" pitchFamily="34" charset="0"/>
                </a:endParaRPr>
              </a:p>
            </p:txBody>
          </p:sp>
          <p:sp>
            <p:nvSpPr>
              <p:cNvPr id="27" name="Rectangle 26"/>
              <p:cNvSpPr/>
              <p:nvPr/>
            </p:nvSpPr>
            <p:spPr>
              <a:xfrm>
                <a:off x="3996253" y="1988692"/>
                <a:ext cx="215883" cy="215963"/>
              </a:xfrm>
              <a:prstGeom prst="rect">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CA">
                  <a:solidFill>
                    <a:srgbClr val="FFFFFF"/>
                  </a:solidFill>
                  <a:latin typeface="Calibri" pitchFamily="34" charset="0"/>
                </a:endParaRPr>
              </a:p>
            </p:txBody>
          </p:sp>
          <p:sp>
            <p:nvSpPr>
              <p:cNvPr id="28" name="Rectangle 27"/>
              <p:cNvSpPr/>
              <p:nvPr/>
            </p:nvSpPr>
            <p:spPr>
              <a:xfrm>
                <a:off x="4212135" y="1988692"/>
                <a:ext cx="215883" cy="215963"/>
              </a:xfrm>
              <a:prstGeom prst="rect">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CA">
                  <a:solidFill>
                    <a:srgbClr val="FFFFFF"/>
                  </a:solidFill>
                  <a:latin typeface="Calibri" pitchFamily="34" charset="0"/>
                </a:endParaRPr>
              </a:p>
            </p:txBody>
          </p:sp>
          <p:sp>
            <p:nvSpPr>
              <p:cNvPr id="29" name="Rectangle 28"/>
              <p:cNvSpPr/>
              <p:nvPr/>
            </p:nvSpPr>
            <p:spPr>
              <a:xfrm>
                <a:off x="4428018" y="1988692"/>
                <a:ext cx="215883" cy="215963"/>
              </a:xfrm>
              <a:prstGeom prst="rect">
                <a:avLst/>
              </a:prstGeom>
              <a:grp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endParaRPr lang="en-CA">
                  <a:solidFill>
                    <a:srgbClr val="FFFFFF"/>
                  </a:solidFill>
                  <a:latin typeface="Calibri" pitchFamily="34" charset="0"/>
                </a:endParaRPr>
              </a:p>
            </p:txBody>
          </p:sp>
        </p:grpSp>
        <p:grpSp>
          <p:nvGrpSpPr>
            <p:cNvPr id="75808" name="Group 48"/>
            <p:cNvGrpSpPr>
              <a:grpSpLocks/>
            </p:cNvGrpSpPr>
            <p:nvPr/>
          </p:nvGrpSpPr>
          <p:grpSpPr bwMode="auto">
            <a:xfrm>
              <a:off x="2843342" y="3156773"/>
              <a:ext cx="720137" cy="470103"/>
              <a:chOff x="2915816" y="2361213"/>
              <a:chExt cx="720080" cy="470240"/>
            </a:xfrm>
            <a:gradFill>
              <a:gsLst>
                <a:gs pos="0">
                  <a:srgbClr val="2C5D98"/>
                </a:gs>
                <a:gs pos="80000">
                  <a:srgbClr val="3C7BC7"/>
                </a:gs>
                <a:gs pos="100000">
                  <a:srgbClr val="3A7CCB"/>
                </a:gs>
              </a:gsLst>
              <a:lin ang="16200000" scaled="0"/>
            </a:gradFill>
          </p:grpSpPr>
          <p:cxnSp>
            <p:nvCxnSpPr>
              <p:cNvPr id="31" name="Elbow Connector 30"/>
              <p:cNvCxnSpPr>
                <a:endCxn id="11" idx="1"/>
              </p:cNvCxnSpPr>
              <p:nvPr/>
            </p:nvCxnSpPr>
            <p:spPr>
              <a:xfrm flipV="1">
                <a:off x="2915687" y="2361978"/>
                <a:ext cx="720668" cy="252486"/>
              </a:xfrm>
              <a:prstGeom prst="bentConnector3">
                <a:avLst/>
              </a:prstGeom>
              <a:grpFill/>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33" name="Elbow Connector 32"/>
              <p:cNvCxnSpPr>
                <a:endCxn id="5" idx="1"/>
              </p:cNvCxnSpPr>
              <p:nvPr/>
            </p:nvCxnSpPr>
            <p:spPr>
              <a:xfrm>
                <a:off x="2915687" y="2614464"/>
                <a:ext cx="720668" cy="217551"/>
              </a:xfrm>
              <a:prstGeom prst="bentConnector3">
                <a:avLst/>
              </a:prstGeom>
              <a:grpFill/>
              <a:ln>
                <a:solidFill>
                  <a:srgbClr val="4A7EBB"/>
                </a:solidFill>
                <a:tailEnd type="arrow"/>
              </a:ln>
            </p:spPr>
            <p:style>
              <a:lnRef idx="2">
                <a:schemeClr val="accent1"/>
              </a:lnRef>
              <a:fillRef idx="0">
                <a:schemeClr val="accent1"/>
              </a:fillRef>
              <a:effectRef idx="1">
                <a:schemeClr val="accent1"/>
              </a:effectRef>
              <a:fontRef idx="minor">
                <a:schemeClr val="tx1"/>
              </a:fontRef>
            </p:style>
          </p:cxnSp>
        </p:grpSp>
        <p:cxnSp>
          <p:nvCxnSpPr>
            <p:cNvPr id="40" name="Straight Arrow Connector 39"/>
            <p:cNvCxnSpPr/>
            <p:nvPr/>
          </p:nvCxnSpPr>
          <p:spPr bwMode="auto">
            <a:xfrm flipV="1">
              <a:off x="4427538" y="3149600"/>
              <a:ext cx="1152525" cy="7938"/>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bwMode="auto">
            <a:xfrm>
              <a:off x="4427538" y="3627438"/>
              <a:ext cx="1152525" cy="0"/>
            </a:xfrm>
            <a:prstGeom prst="straightConnector1">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bwMode="auto">
            <a:xfrm>
              <a:off x="6443663" y="3149600"/>
              <a:ext cx="863600" cy="252413"/>
            </a:xfrm>
            <a:prstGeom prst="bentConnector3">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58" name="Elbow Connector 57"/>
            <p:cNvCxnSpPr/>
            <p:nvPr/>
          </p:nvCxnSpPr>
          <p:spPr bwMode="auto">
            <a:xfrm flipV="1">
              <a:off x="6443663" y="3402013"/>
              <a:ext cx="873125" cy="225425"/>
            </a:xfrm>
            <a:prstGeom prst="bentConnector3">
              <a:avLst/>
            </a:prstGeom>
            <a:ln>
              <a:solidFill>
                <a:srgbClr val="4A7EBB"/>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bwMode="auto">
            <a:xfrm flipH="1">
              <a:off x="2843213" y="4381500"/>
              <a:ext cx="720725" cy="0"/>
            </a:xfrm>
            <a:prstGeom prst="straightConnector1">
              <a:avLst/>
            </a:prstGeom>
            <a:ln>
              <a:solidFill>
                <a:srgbClr val="92D050"/>
              </a:solidFill>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62" name="Elbow Connector 61"/>
            <p:cNvCxnSpPr/>
            <p:nvPr/>
          </p:nvCxnSpPr>
          <p:spPr bwMode="auto">
            <a:xfrm rot="5400000">
              <a:off x="4066382" y="3483769"/>
              <a:ext cx="1227137" cy="504825"/>
            </a:xfrm>
            <a:prstGeom prst="bentConnector2">
              <a:avLst/>
            </a:prstGeom>
            <a:ln>
              <a:solidFill>
                <a:srgbClr val="92D050"/>
              </a:solidFill>
              <a:tailEnd type="arrow"/>
            </a:ln>
          </p:spPr>
          <p:style>
            <a:lnRef idx="2">
              <a:schemeClr val="accent3">
                <a:shade val="50000"/>
              </a:schemeClr>
            </a:lnRef>
            <a:fillRef idx="1">
              <a:schemeClr val="accent3"/>
            </a:fillRef>
            <a:effectRef idx="0">
              <a:schemeClr val="accent3"/>
            </a:effectRef>
            <a:fontRef idx="minor">
              <a:schemeClr val="lt1"/>
            </a:fontRef>
          </p:style>
        </p:cxnSp>
        <p:cxnSp>
          <p:nvCxnSpPr>
            <p:cNvPr id="74" name="Elbow Connector 73"/>
            <p:cNvCxnSpPr/>
            <p:nvPr/>
          </p:nvCxnSpPr>
          <p:spPr bwMode="auto">
            <a:xfrm rot="5400000">
              <a:off x="4375150" y="3686176"/>
              <a:ext cx="752475" cy="647700"/>
            </a:xfrm>
            <a:prstGeom prst="bentConnector2">
              <a:avLst/>
            </a:prstGeom>
            <a:ln>
              <a:solidFill>
                <a:srgbClr val="92D050"/>
              </a:solidFill>
              <a:tailEnd type="arrow"/>
            </a:ln>
          </p:spPr>
          <p:style>
            <a:lnRef idx="2">
              <a:schemeClr val="accent3">
                <a:shade val="50000"/>
              </a:schemeClr>
            </a:lnRef>
            <a:fillRef idx="1">
              <a:schemeClr val="accent3"/>
            </a:fillRef>
            <a:effectRef idx="0">
              <a:schemeClr val="accent3"/>
            </a:effectRef>
            <a:fontRef idx="minor">
              <a:schemeClr val="lt1"/>
            </a:fontRef>
          </p:style>
        </p:cxnSp>
        <p:sp>
          <p:nvSpPr>
            <p:cNvPr id="75" name="Rectangle 74"/>
            <p:cNvSpPr/>
            <p:nvPr/>
          </p:nvSpPr>
          <p:spPr bwMode="auto">
            <a:xfrm>
              <a:off x="7316788" y="3024188"/>
              <a:ext cx="1370012" cy="1584325"/>
            </a:xfrm>
            <a:prstGeom prst="rect">
              <a:avLst/>
            </a:prstGeom>
            <a:gradFill>
              <a:gsLst>
                <a:gs pos="0">
                  <a:srgbClr val="2C5D98"/>
                </a:gs>
                <a:gs pos="80000">
                  <a:srgbClr val="3C7BC7"/>
                </a:gs>
                <a:gs pos="100000">
                  <a:srgbClr val="3A7CCB"/>
                </a:gs>
              </a:gsLst>
              <a:lin ang="16200000" scaled="0"/>
            </a:gradFill>
            <a:ln>
              <a:solidFill>
                <a:srgbClr val="4A7EBB"/>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dirty="0"/>
                <a:t>SIMT </a:t>
              </a:r>
            </a:p>
            <a:p>
              <a:pPr algn="ctr">
                <a:defRPr/>
              </a:pPr>
              <a:r>
                <a:rPr lang="en-CA" dirty="0"/>
                <a:t>Core</a:t>
              </a:r>
            </a:p>
          </p:txBody>
        </p:sp>
        <p:cxnSp>
          <p:nvCxnSpPr>
            <p:cNvPr id="77" name="Straight Connector 76"/>
            <p:cNvCxnSpPr/>
            <p:nvPr/>
          </p:nvCxnSpPr>
          <p:spPr bwMode="auto">
            <a:xfrm>
              <a:off x="6011863" y="2425700"/>
              <a:ext cx="7937" cy="3289300"/>
            </a:xfrm>
            <a:prstGeom prst="line">
              <a:avLst/>
            </a:prstGeom>
            <a:ln>
              <a:solidFill>
                <a:srgbClr val="CC0000"/>
              </a:solidFill>
              <a:prstDash val="dash"/>
            </a:ln>
          </p:spPr>
          <p:style>
            <a:lnRef idx="2">
              <a:schemeClr val="accent1"/>
            </a:lnRef>
            <a:fillRef idx="0">
              <a:schemeClr val="accent1"/>
            </a:fillRef>
            <a:effectRef idx="1">
              <a:schemeClr val="accent1"/>
            </a:effectRef>
            <a:fontRef idx="minor">
              <a:schemeClr val="tx1"/>
            </a:fontRef>
          </p:style>
        </p:cxnSp>
        <p:sp>
          <p:nvSpPr>
            <p:cNvPr id="75820" name="TextBox 79"/>
            <p:cNvSpPr txBox="1">
              <a:spLocks noChangeArrowheads="1"/>
            </p:cNvSpPr>
            <p:nvPr/>
          </p:nvSpPr>
          <p:spPr bwMode="auto">
            <a:xfrm>
              <a:off x="6324600" y="5181600"/>
              <a:ext cx="1368261" cy="646143"/>
            </a:xfrm>
            <a:prstGeom prst="rect">
              <a:avLst/>
            </a:prstGeom>
            <a:noFill/>
            <a:ln w="9525">
              <a:noFill/>
              <a:miter lim="800000"/>
              <a:headEnd/>
              <a:tailEnd/>
            </a:ln>
          </p:spPr>
          <p:txBody>
            <a:bodyPr>
              <a:spAutoFit/>
            </a:bodyPr>
            <a:lstStyle/>
            <a:p>
              <a:r>
                <a:rPr lang="en-CA" dirty="0"/>
                <a:t>Core Clock Domain</a:t>
              </a:r>
            </a:p>
          </p:txBody>
        </p:sp>
        <p:sp>
          <p:nvSpPr>
            <p:cNvPr id="75821" name="TextBox 80"/>
            <p:cNvSpPr txBox="1">
              <a:spLocks noChangeArrowheads="1"/>
            </p:cNvSpPr>
            <p:nvPr/>
          </p:nvSpPr>
          <p:spPr bwMode="auto">
            <a:xfrm>
              <a:off x="3048000" y="5181600"/>
              <a:ext cx="2844543" cy="646143"/>
            </a:xfrm>
            <a:prstGeom prst="rect">
              <a:avLst/>
            </a:prstGeom>
            <a:noFill/>
            <a:ln w="9525">
              <a:noFill/>
              <a:miter lim="800000"/>
              <a:headEnd/>
              <a:tailEnd/>
            </a:ln>
          </p:spPr>
          <p:txBody>
            <a:bodyPr>
              <a:spAutoFit/>
            </a:bodyPr>
            <a:lstStyle/>
            <a:p>
              <a:r>
                <a:rPr lang="en-CA" dirty="0"/>
                <a:t>Interconnect Clock Domain</a:t>
              </a:r>
            </a:p>
          </p:txBody>
        </p:sp>
        <p:sp>
          <p:nvSpPr>
            <p:cNvPr id="75822" name="TextBox 81"/>
            <p:cNvSpPr txBox="1">
              <a:spLocks noChangeArrowheads="1"/>
            </p:cNvSpPr>
            <p:nvPr/>
          </p:nvSpPr>
          <p:spPr bwMode="auto">
            <a:xfrm>
              <a:off x="3240389" y="2723879"/>
              <a:ext cx="2158469" cy="307687"/>
            </a:xfrm>
            <a:prstGeom prst="rect">
              <a:avLst/>
            </a:prstGeom>
            <a:noFill/>
            <a:ln w="9525">
              <a:noFill/>
              <a:miter lim="800000"/>
              <a:headEnd/>
              <a:tailEnd/>
            </a:ln>
          </p:spPr>
          <p:txBody>
            <a:bodyPr>
              <a:spAutoFit/>
            </a:bodyPr>
            <a:lstStyle/>
            <a:p>
              <a:r>
                <a:rPr lang="en-CA" sz="1400"/>
                <a:t>Ejection Buffers</a:t>
              </a:r>
            </a:p>
          </p:txBody>
        </p:sp>
        <p:sp>
          <p:nvSpPr>
            <p:cNvPr id="75823" name="TextBox 82"/>
            <p:cNvSpPr txBox="1">
              <a:spLocks noChangeArrowheads="1"/>
            </p:cNvSpPr>
            <p:nvPr/>
          </p:nvSpPr>
          <p:spPr bwMode="auto">
            <a:xfrm>
              <a:off x="5148754" y="2705056"/>
              <a:ext cx="2158469" cy="307687"/>
            </a:xfrm>
            <a:prstGeom prst="rect">
              <a:avLst/>
            </a:prstGeom>
            <a:noFill/>
            <a:ln w="9525">
              <a:noFill/>
              <a:miter lim="800000"/>
              <a:headEnd/>
              <a:tailEnd/>
            </a:ln>
          </p:spPr>
          <p:txBody>
            <a:bodyPr>
              <a:spAutoFit/>
            </a:bodyPr>
            <a:lstStyle/>
            <a:p>
              <a:r>
                <a:rPr lang="en-CA" sz="1400"/>
                <a:t>Boundary Buffers</a:t>
              </a:r>
            </a:p>
          </p:txBody>
        </p:sp>
        <p:sp>
          <p:nvSpPr>
            <p:cNvPr id="75824" name="TextBox 83"/>
            <p:cNvSpPr txBox="1">
              <a:spLocks noChangeArrowheads="1"/>
            </p:cNvSpPr>
            <p:nvPr/>
          </p:nvSpPr>
          <p:spPr bwMode="auto">
            <a:xfrm>
              <a:off x="3348410" y="4489659"/>
              <a:ext cx="2158469" cy="307687"/>
            </a:xfrm>
            <a:prstGeom prst="rect">
              <a:avLst/>
            </a:prstGeom>
            <a:noFill/>
            <a:ln w="9525">
              <a:noFill/>
              <a:miter lim="800000"/>
              <a:headEnd/>
              <a:tailEnd/>
            </a:ln>
          </p:spPr>
          <p:txBody>
            <a:bodyPr>
              <a:spAutoFit/>
            </a:bodyPr>
            <a:lstStyle/>
            <a:p>
              <a:r>
                <a:rPr lang="en-CA" sz="1400"/>
                <a:t>Credit return buffer</a:t>
              </a:r>
            </a:p>
          </p:txBody>
        </p:sp>
      </p:grpSp>
      <p:sp>
        <p:nvSpPr>
          <p:cNvPr id="75825" name="TextBox 86"/>
          <p:cNvSpPr txBox="1">
            <a:spLocks noChangeArrowheads="1"/>
          </p:cNvSpPr>
          <p:nvPr/>
        </p:nvSpPr>
        <p:spPr bwMode="auto">
          <a:xfrm>
            <a:off x="2808288" y="3954463"/>
            <a:ext cx="2159000" cy="307975"/>
          </a:xfrm>
          <a:prstGeom prst="rect">
            <a:avLst/>
          </a:prstGeom>
          <a:noFill/>
          <a:ln w="9525">
            <a:noFill/>
            <a:miter lim="800000"/>
            <a:headEnd/>
            <a:tailEnd/>
          </a:ln>
        </p:spPr>
        <p:txBody>
          <a:bodyPr>
            <a:spAutoFit/>
          </a:bodyPr>
          <a:lstStyle/>
          <a:p>
            <a:r>
              <a:rPr lang="en-CA" sz="1400"/>
              <a:t>1 Credit / Cycle</a:t>
            </a:r>
          </a:p>
        </p:txBody>
      </p:sp>
      <p:sp>
        <p:nvSpPr>
          <p:cNvPr id="75826" name="TextBox 87"/>
          <p:cNvSpPr txBox="1">
            <a:spLocks noChangeArrowheads="1"/>
          </p:cNvSpPr>
          <p:nvPr/>
        </p:nvSpPr>
        <p:spPr bwMode="auto">
          <a:xfrm>
            <a:off x="1905000" y="2590800"/>
            <a:ext cx="2159000" cy="307975"/>
          </a:xfrm>
          <a:prstGeom prst="rect">
            <a:avLst/>
          </a:prstGeom>
          <a:noFill/>
          <a:ln w="9525">
            <a:noFill/>
            <a:miter lim="800000"/>
            <a:headEnd/>
            <a:tailEnd/>
          </a:ln>
        </p:spPr>
        <p:txBody>
          <a:bodyPr>
            <a:spAutoFit/>
          </a:bodyPr>
          <a:lstStyle/>
          <a:p>
            <a:r>
              <a:rPr lang="en-CA" sz="1400"/>
              <a:t>1 Flit / Cycle</a:t>
            </a:r>
          </a:p>
        </p:txBody>
      </p:sp>
      <p:sp>
        <p:nvSpPr>
          <p:cNvPr id="75827" name="TextBox 88"/>
          <p:cNvSpPr txBox="1">
            <a:spLocks noChangeArrowheads="1"/>
          </p:cNvSpPr>
          <p:nvPr/>
        </p:nvSpPr>
        <p:spPr bwMode="auto">
          <a:xfrm>
            <a:off x="4433888" y="3209925"/>
            <a:ext cx="2159000" cy="307975"/>
          </a:xfrm>
          <a:prstGeom prst="rect">
            <a:avLst/>
          </a:prstGeom>
          <a:noFill/>
          <a:ln w="9525">
            <a:noFill/>
            <a:miter lim="800000"/>
            <a:headEnd/>
            <a:tailEnd/>
          </a:ln>
        </p:spPr>
        <p:txBody>
          <a:bodyPr>
            <a:spAutoFit/>
          </a:bodyPr>
          <a:lstStyle/>
          <a:p>
            <a:r>
              <a:rPr lang="en-CA" sz="1400"/>
              <a:t>1 Flit / Cycle</a:t>
            </a:r>
          </a:p>
        </p:txBody>
      </p:sp>
      <p:sp>
        <p:nvSpPr>
          <p:cNvPr id="75828" name="TextBox 89"/>
          <p:cNvSpPr txBox="1">
            <a:spLocks noChangeArrowheads="1"/>
          </p:cNvSpPr>
          <p:nvPr/>
        </p:nvSpPr>
        <p:spPr bwMode="auto">
          <a:xfrm>
            <a:off x="6846888" y="2335213"/>
            <a:ext cx="2159000" cy="522287"/>
          </a:xfrm>
          <a:prstGeom prst="rect">
            <a:avLst/>
          </a:prstGeom>
          <a:noFill/>
          <a:ln w="9525">
            <a:noFill/>
            <a:miter lim="800000"/>
            <a:headEnd/>
            <a:tailEnd/>
          </a:ln>
        </p:spPr>
        <p:txBody>
          <a:bodyPr>
            <a:spAutoFit/>
          </a:bodyPr>
          <a:lstStyle/>
          <a:p>
            <a:r>
              <a:rPr lang="en-CA" sz="1400"/>
              <a:t>1 Packet / Cycle</a:t>
            </a:r>
          </a:p>
          <a:p>
            <a:r>
              <a:rPr lang="en-CA" sz="1400"/>
              <a:t>(Round Robin)</a:t>
            </a:r>
          </a:p>
        </p:txBody>
      </p:sp>
      <p:cxnSp>
        <p:nvCxnSpPr>
          <p:cNvPr id="94" name="Straight Arrow Connector 93"/>
          <p:cNvCxnSpPr/>
          <p:nvPr/>
        </p:nvCxnSpPr>
        <p:spPr>
          <a:xfrm>
            <a:off x="2808288" y="2857500"/>
            <a:ext cx="261937" cy="506413"/>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H="1">
            <a:off x="7019925" y="2797175"/>
            <a:ext cx="220663" cy="566738"/>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Oval 56"/>
          <p:cNvSpPr/>
          <p:nvPr/>
        </p:nvSpPr>
        <p:spPr>
          <a:xfrm>
            <a:off x="6553200" y="2971800"/>
            <a:ext cx="228600" cy="8382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pitchFamily="34" charset="0"/>
            </a:endParaRPr>
          </a:p>
        </p:txBody>
      </p:sp>
      <p:cxnSp>
        <p:nvCxnSpPr>
          <p:cNvPr id="59" name="Straight Arrow Connector 58"/>
          <p:cNvCxnSpPr/>
          <p:nvPr/>
        </p:nvCxnSpPr>
        <p:spPr>
          <a:xfrm rot="5400000">
            <a:off x="6422231" y="2569369"/>
            <a:ext cx="719138" cy="152400"/>
          </a:xfrm>
          <a:prstGeom prst="straightConnector1">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75834" name="TextBox 63"/>
          <p:cNvSpPr txBox="1">
            <a:spLocks noChangeArrowheads="1"/>
          </p:cNvSpPr>
          <p:nvPr/>
        </p:nvSpPr>
        <p:spPr bwMode="auto">
          <a:xfrm>
            <a:off x="6400800" y="1981200"/>
            <a:ext cx="2159000" cy="307975"/>
          </a:xfrm>
          <a:prstGeom prst="rect">
            <a:avLst/>
          </a:prstGeom>
          <a:noFill/>
          <a:ln w="9525">
            <a:noFill/>
            <a:miter lim="800000"/>
            <a:headEnd/>
            <a:tailEnd/>
          </a:ln>
        </p:spPr>
        <p:txBody>
          <a:bodyPr>
            <a:spAutoFit/>
          </a:bodyPr>
          <a:lstStyle/>
          <a:p>
            <a:r>
              <a:rPr lang="en-CA" sz="1400"/>
              <a:t># of VCs </a:t>
            </a:r>
          </a:p>
        </p:txBody>
      </p:sp>
      <p:sp>
        <p:nvSpPr>
          <p:cNvPr id="64" name="Slide Number Placeholder 63"/>
          <p:cNvSpPr>
            <a:spLocks noGrp="1"/>
          </p:cNvSpPr>
          <p:nvPr>
            <p:ph type="sldNum" sz="quarter" idx="12"/>
          </p:nvPr>
        </p:nvSpPr>
        <p:spPr/>
        <p:txBody>
          <a:bodyPr/>
          <a:lstStyle/>
          <a:p>
            <a:r>
              <a:rPr lang="en-US"/>
              <a:t>4.</a:t>
            </a:r>
            <a:fld id="{CE9389D8-C30F-41E3-96A4-213488363530}" type="slidenum">
              <a:rPr lang="en-US" smtClean="0"/>
              <a:pPr/>
              <a:t>92</a:t>
            </a:fld>
            <a:endParaRPr lang="en-US" dirty="0"/>
          </a:p>
        </p:txBody>
      </p:sp>
    </p:spTree>
    <p:extLst>
      <p:ext uri="{BB962C8B-B14F-4D97-AF65-F5344CB8AC3E}">
        <p14:creationId xmlns:p14="http://schemas.microsoft.com/office/powerpoint/2010/main" val="30496169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Interfaces</a:t>
            </a:r>
          </a:p>
        </p:txBody>
      </p:sp>
      <p:sp>
        <p:nvSpPr>
          <p:cNvPr id="3" name="Vertical Text Placeholder 2"/>
          <p:cNvSpPr>
            <a:spLocks noGrp="1"/>
          </p:cNvSpPr>
          <p:nvPr>
            <p:ph idx="1"/>
          </p:nvPr>
        </p:nvSpPr>
        <p:spPr/>
        <p:txBody>
          <a:bodyPr/>
          <a:lstStyle/>
          <a:p>
            <a:r>
              <a:rPr lang="en-CA" b="1" dirty="0"/>
              <a:t>Interconnection Network:</a:t>
            </a:r>
          </a:p>
          <a:p>
            <a:pPr lvl="1"/>
            <a:r>
              <a:rPr lang="en-CA" b="1" dirty="0" err="1"/>
              <a:t>icnt_has_buffer</a:t>
            </a:r>
            <a:r>
              <a:rPr lang="en-CA" b="1" dirty="0"/>
              <a:t>(): </a:t>
            </a:r>
            <a:r>
              <a:rPr lang="en-CA" dirty="0"/>
              <a:t>Check for input buffer space</a:t>
            </a:r>
          </a:p>
          <a:p>
            <a:pPr lvl="1"/>
            <a:r>
              <a:rPr lang="en-CA" b="1" dirty="0" err="1"/>
              <a:t>icnt_push</a:t>
            </a:r>
            <a:r>
              <a:rPr lang="en-CA" b="1" dirty="0"/>
              <a:t>(): </a:t>
            </a:r>
            <a:r>
              <a:rPr lang="en-CA" dirty="0"/>
              <a:t>Push packet into network</a:t>
            </a:r>
          </a:p>
          <a:p>
            <a:pPr lvl="1"/>
            <a:r>
              <a:rPr lang="en-CA" b="1" dirty="0" err="1"/>
              <a:t>icnt_pop</a:t>
            </a:r>
            <a:r>
              <a:rPr lang="en-CA" b="1" dirty="0"/>
              <a:t>(): </a:t>
            </a:r>
            <a:r>
              <a:rPr lang="en-CA" dirty="0"/>
              <a:t>Pop packet from network</a:t>
            </a:r>
          </a:p>
          <a:p>
            <a:pPr lvl="1"/>
            <a:r>
              <a:rPr lang="en-CA" b="1" dirty="0" err="1"/>
              <a:t>icnt_transfer</a:t>
            </a:r>
            <a:r>
              <a:rPr lang="en-CA" b="1" dirty="0"/>
              <a:t>(): </a:t>
            </a:r>
            <a:r>
              <a:rPr lang="en-CA" dirty="0"/>
              <a:t>Run network for a cycle</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93</a:t>
            </a:fld>
            <a:endParaRPr lang="en-US" dirty="0"/>
          </a:p>
        </p:txBody>
      </p:sp>
    </p:spTree>
    <p:extLst>
      <p:ext uri="{BB962C8B-B14F-4D97-AF65-F5344CB8AC3E}">
        <p14:creationId xmlns:p14="http://schemas.microsoft.com/office/powerpoint/2010/main" val="24645750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Interfaces</a:t>
            </a:r>
          </a:p>
        </p:txBody>
      </p:sp>
      <p:sp>
        <p:nvSpPr>
          <p:cNvPr id="3" name="Vertical Text Placeholder 2"/>
          <p:cNvSpPr>
            <a:spLocks noGrp="1"/>
          </p:cNvSpPr>
          <p:nvPr>
            <p:ph idx="1"/>
          </p:nvPr>
        </p:nvSpPr>
        <p:spPr/>
        <p:txBody>
          <a:bodyPr>
            <a:normAutofit/>
          </a:bodyPr>
          <a:lstStyle/>
          <a:p>
            <a:r>
              <a:rPr lang="en-CA" b="1" dirty="0"/>
              <a:t>Memory Partition (L2 + DRAM):</a:t>
            </a:r>
          </a:p>
          <a:p>
            <a:pPr lvl="1"/>
            <a:r>
              <a:rPr lang="en-CA" b="1" dirty="0"/>
              <a:t>full(): </a:t>
            </a:r>
            <a:r>
              <a:rPr lang="en-CA" dirty="0"/>
              <a:t>Queues in memory partition full?</a:t>
            </a:r>
          </a:p>
          <a:p>
            <a:pPr lvl="1"/>
            <a:r>
              <a:rPr lang="en-CA" b="1" dirty="0"/>
              <a:t>push(): </a:t>
            </a:r>
            <a:r>
              <a:rPr lang="en-CA" dirty="0"/>
              <a:t>Push request into memory partition</a:t>
            </a:r>
          </a:p>
          <a:p>
            <a:pPr lvl="1"/>
            <a:r>
              <a:rPr lang="en-CA" b="1" dirty="0"/>
              <a:t>pop(): </a:t>
            </a:r>
            <a:r>
              <a:rPr lang="en-CA" dirty="0"/>
              <a:t>Obtain info for completed request </a:t>
            </a:r>
          </a:p>
          <a:p>
            <a:pPr lvl="1"/>
            <a:r>
              <a:rPr lang="en-CA" b="1" dirty="0"/>
              <a:t>top(): </a:t>
            </a:r>
            <a:r>
              <a:rPr lang="en-CA" dirty="0"/>
              <a:t>Pop completed request </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10" name="Slide Number Placeholder 9"/>
          <p:cNvSpPr>
            <a:spLocks noGrp="1"/>
          </p:cNvSpPr>
          <p:nvPr>
            <p:ph type="sldNum" sz="quarter" idx="12"/>
          </p:nvPr>
        </p:nvSpPr>
        <p:spPr/>
        <p:txBody>
          <a:bodyPr/>
          <a:lstStyle/>
          <a:p>
            <a:pPr>
              <a:defRPr/>
            </a:pPr>
            <a:r>
              <a:rPr lang="en-US"/>
              <a:t>5a &amp; b.</a:t>
            </a:r>
            <a:fld id="{FAEB207C-A15D-4741-A675-3E2F6474249C}" type="slidenum">
              <a:rPr lang="en-US" smtClean="0"/>
              <a:pPr>
                <a:defRPr/>
              </a:pPr>
              <a:t>94</a:t>
            </a:fld>
            <a:endParaRPr lang="en-US" dirty="0"/>
          </a:p>
        </p:txBody>
      </p:sp>
      <p:sp>
        <p:nvSpPr>
          <p:cNvPr id="7" name="Rectangle 6"/>
          <p:cNvSpPr>
            <a:spLocks noChangeArrowheads="1"/>
          </p:cNvSpPr>
          <p:nvPr/>
        </p:nvSpPr>
        <p:spPr bwMode="auto">
          <a:xfrm>
            <a:off x="1752600" y="4724400"/>
            <a:ext cx="5545137" cy="1511300"/>
          </a:xfrm>
          <a:prstGeom prst="rect">
            <a:avLst/>
          </a:prstGeom>
          <a:noFill/>
          <a:ln w="28575">
            <a:solidFill>
              <a:schemeClr val="tx1"/>
            </a:solidFill>
            <a:prstDash val="sysDot"/>
            <a:miter lim="800000"/>
            <a:headEnd/>
            <a:tailEnd/>
          </a:ln>
        </p:spPr>
        <p:txBody>
          <a:bodyPr wrap="none" anchor="ctr"/>
          <a:lstStyle/>
          <a:p>
            <a:r>
              <a:rPr lang="en-US" b="1" dirty="0" err="1">
                <a:latin typeface="Courier New" pitchFamily="49" charset="0"/>
              </a:rPr>
              <a:t>mem_req</a:t>
            </a:r>
            <a:r>
              <a:rPr lang="en-US" b="1" dirty="0">
                <a:latin typeface="Courier New" pitchFamily="49" charset="0"/>
              </a:rPr>
              <a:t> = </a:t>
            </a:r>
            <a:r>
              <a:rPr lang="en-US" b="1" dirty="0" err="1">
                <a:latin typeface="Courier New" pitchFamily="49" charset="0"/>
              </a:rPr>
              <a:t>m_mem_partition</a:t>
            </a:r>
            <a:r>
              <a:rPr lang="en-US" b="1" dirty="0">
                <a:latin typeface="Courier New" pitchFamily="49" charset="0"/>
              </a:rPr>
              <a:t>[x]-&gt;top();</a:t>
            </a:r>
          </a:p>
          <a:p>
            <a:r>
              <a:rPr lang="en-US" b="1" dirty="0">
                <a:latin typeface="Courier New" pitchFamily="49" charset="0"/>
              </a:rPr>
              <a:t>if (</a:t>
            </a:r>
            <a:r>
              <a:rPr lang="en-US" b="1" dirty="0" err="1">
                <a:latin typeface="Courier New" pitchFamily="49" charset="0"/>
              </a:rPr>
              <a:t>icnt_has_buffer</a:t>
            </a:r>
            <a:r>
              <a:rPr lang="en-US" b="1" dirty="0">
                <a:latin typeface="Courier New" pitchFamily="49" charset="0"/>
              </a:rPr>
              <a:t>(mem_req.info)) {</a:t>
            </a:r>
          </a:p>
          <a:p>
            <a:r>
              <a:rPr lang="en-US" b="1" dirty="0">
                <a:latin typeface="Courier New" pitchFamily="49" charset="0"/>
              </a:rPr>
              <a:t>    </a:t>
            </a:r>
            <a:r>
              <a:rPr lang="en-US" b="1" dirty="0" err="1">
                <a:latin typeface="Courier New" pitchFamily="49" charset="0"/>
              </a:rPr>
              <a:t>icnt_push</a:t>
            </a:r>
            <a:r>
              <a:rPr lang="en-US" b="1" dirty="0">
                <a:latin typeface="Courier New" pitchFamily="49" charset="0"/>
              </a:rPr>
              <a:t>(</a:t>
            </a:r>
            <a:r>
              <a:rPr lang="en-US" b="1" dirty="0" err="1">
                <a:latin typeface="Courier New" pitchFamily="49" charset="0"/>
              </a:rPr>
              <a:t>mem_req</a:t>
            </a:r>
            <a:r>
              <a:rPr lang="en-US" b="1" dirty="0">
                <a:latin typeface="Courier New" pitchFamily="49" charset="0"/>
              </a:rPr>
              <a:t>);</a:t>
            </a:r>
          </a:p>
          <a:p>
            <a:r>
              <a:rPr lang="en-US" b="1" dirty="0">
                <a:latin typeface="Courier New" pitchFamily="49" charset="0"/>
              </a:rPr>
              <a:t>    </a:t>
            </a:r>
            <a:r>
              <a:rPr lang="en-US" b="1" dirty="0" err="1">
                <a:latin typeface="Courier New" pitchFamily="49" charset="0"/>
              </a:rPr>
              <a:t>m_mem_partition</a:t>
            </a:r>
            <a:r>
              <a:rPr lang="en-US" b="1" dirty="0">
                <a:latin typeface="Courier New" pitchFamily="49" charset="0"/>
              </a:rPr>
              <a:t>[x]-&gt;pop();</a:t>
            </a:r>
          </a:p>
          <a:p>
            <a:r>
              <a:rPr lang="en-US" b="1" dirty="0">
                <a:latin typeface="Courier New" pitchFamily="49" charset="0"/>
              </a:rPr>
              <a:t>}</a:t>
            </a:r>
          </a:p>
        </p:txBody>
      </p:sp>
      <p:sp>
        <p:nvSpPr>
          <p:cNvPr id="8" name="Text Box 8"/>
          <p:cNvSpPr txBox="1">
            <a:spLocks noChangeArrowheads="1"/>
          </p:cNvSpPr>
          <p:nvPr/>
        </p:nvSpPr>
        <p:spPr bwMode="auto">
          <a:xfrm>
            <a:off x="1752600" y="4291012"/>
            <a:ext cx="1735137" cy="396875"/>
          </a:xfrm>
          <a:prstGeom prst="rect">
            <a:avLst/>
          </a:prstGeom>
          <a:noFill/>
          <a:ln w="9525">
            <a:noFill/>
            <a:miter lim="800000"/>
            <a:headEnd/>
            <a:tailEnd/>
          </a:ln>
        </p:spPr>
        <p:txBody>
          <a:bodyPr wrap="none">
            <a:spAutoFit/>
          </a:bodyPr>
          <a:lstStyle/>
          <a:p>
            <a:r>
              <a:rPr lang="en-US" sz="2000" b="1"/>
              <a:t>Flow Control</a:t>
            </a:r>
          </a:p>
        </p:txBody>
      </p:sp>
    </p:spTree>
    <p:extLst>
      <p:ext uri="{BB962C8B-B14F-4D97-AF65-F5344CB8AC3E}">
        <p14:creationId xmlns:p14="http://schemas.microsoft.com/office/powerpoint/2010/main" val="38070356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Memory Partition</a:t>
            </a:r>
          </a:p>
        </p:txBody>
      </p:sp>
      <p:sp>
        <p:nvSpPr>
          <p:cNvPr id="3" name="Vertical Text Placeholder 2"/>
          <p:cNvSpPr>
            <a:spLocks noGrp="1"/>
          </p:cNvSpPr>
          <p:nvPr>
            <p:ph idx="1"/>
          </p:nvPr>
        </p:nvSpPr>
        <p:spPr/>
        <p:txBody>
          <a:bodyPr/>
          <a:lstStyle/>
          <a:p>
            <a:pPr>
              <a:buNone/>
            </a:pPr>
            <a:r>
              <a:rPr lang="en-CA" b="1" dirty="0" err="1"/>
              <a:t>memory_partition_unit</a:t>
            </a:r>
            <a:r>
              <a:rPr lang="en-CA" dirty="0"/>
              <a:t> in </a:t>
            </a:r>
            <a:r>
              <a:rPr lang="en-CA" dirty="0" err="1"/>
              <a:t>gpgpu_sim</a:t>
            </a:r>
            <a:r>
              <a:rPr lang="en-CA" dirty="0"/>
              <a:t>/l2cache.[</a:t>
            </a:r>
            <a:r>
              <a:rPr lang="en-CA" dirty="0" err="1"/>
              <a:t>h,cc</a:t>
            </a:r>
            <a:r>
              <a:rPr lang="en-CA" dirty="0"/>
              <a:t>]</a:t>
            </a:r>
          </a:p>
          <a:p>
            <a:endParaRPr lang="en-CA" dirty="0"/>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38" name="Slide Number Placeholder 37"/>
          <p:cNvSpPr>
            <a:spLocks noGrp="1"/>
          </p:cNvSpPr>
          <p:nvPr>
            <p:ph type="sldNum" sz="quarter" idx="12"/>
          </p:nvPr>
        </p:nvSpPr>
        <p:spPr/>
        <p:txBody>
          <a:bodyPr/>
          <a:lstStyle/>
          <a:p>
            <a:pPr>
              <a:defRPr/>
            </a:pPr>
            <a:r>
              <a:rPr lang="en-US"/>
              <a:t>5a &amp; b.</a:t>
            </a:r>
            <a:fld id="{FAEB207C-A15D-4741-A675-3E2F6474249C}" type="slidenum">
              <a:rPr lang="en-US" smtClean="0"/>
              <a:pPr>
                <a:defRPr/>
              </a:pPr>
              <a:t>95</a:t>
            </a:fld>
            <a:endParaRPr lang="en-US" dirty="0"/>
          </a:p>
        </p:txBody>
      </p:sp>
      <p:sp>
        <p:nvSpPr>
          <p:cNvPr id="7" name="Rectangle 6"/>
          <p:cNvSpPr/>
          <p:nvPr/>
        </p:nvSpPr>
        <p:spPr>
          <a:xfrm rot="5400000">
            <a:off x="-1352550" y="4171950"/>
            <a:ext cx="3543300" cy="38100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Interconnection Network</a:t>
            </a:r>
          </a:p>
        </p:txBody>
      </p:sp>
      <p:sp>
        <p:nvSpPr>
          <p:cNvPr id="8" name="Rectangle 7"/>
          <p:cNvSpPr/>
          <p:nvPr/>
        </p:nvSpPr>
        <p:spPr>
          <a:xfrm>
            <a:off x="838200" y="2819400"/>
            <a:ext cx="8001000" cy="3124200"/>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000" b="1" dirty="0">
                <a:solidFill>
                  <a:schemeClr val="tx1"/>
                </a:solidFill>
              </a:rPr>
              <a:t>Memory Partition</a:t>
            </a:r>
          </a:p>
        </p:txBody>
      </p:sp>
      <p:sp>
        <p:nvSpPr>
          <p:cNvPr id="9" name="Rectangle 8"/>
          <p:cNvSpPr/>
          <p:nvPr/>
        </p:nvSpPr>
        <p:spPr>
          <a:xfrm>
            <a:off x="3200400" y="3886200"/>
            <a:ext cx="1219200" cy="1066800"/>
          </a:xfrm>
          <a:prstGeom prst="rect">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L2 </a:t>
            </a:r>
          </a:p>
          <a:p>
            <a:pPr algn="ctr"/>
            <a:r>
              <a:rPr lang="en-CA" dirty="0">
                <a:solidFill>
                  <a:schemeClr val="tx1"/>
                </a:solidFill>
              </a:rPr>
              <a:t>Cache</a:t>
            </a:r>
          </a:p>
          <a:p>
            <a:pPr algn="ctr"/>
            <a:r>
              <a:rPr lang="en-CA" dirty="0">
                <a:solidFill>
                  <a:schemeClr val="tx1"/>
                </a:solidFill>
              </a:rPr>
              <a:t>Bank</a:t>
            </a:r>
          </a:p>
        </p:txBody>
      </p:sp>
      <p:sp>
        <p:nvSpPr>
          <p:cNvPr id="10" name="Rectangle 9"/>
          <p:cNvSpPr/>
          <p:nvPr/>
        </p:nvSpPr>
        <p:spPr>
          <a:xfrm>
            <a:off x="5943600" y="3886200"/>
            <a:ext cx="1219200" cy="1066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DRAM</a:t>
            </a:r>
          </a:p>
          <a:p>
            <a:pPr algn="ctr"/>
            <a:r>
              <a:rPr lang="en-CA" dirty="0">
                <a:solidFill>
                  <a:schemeClr val="tx1"/>
                </a:solidFill>
              </a:rPr>
              <a:t>Access</a:t>
            </a:r>
          </a:p>
          <a:p>
            <a:pPr algn="ctr"/>
            <a:r>
              <a:rPr lang="en-CA" dirty="0">
                <a:solidFill>
                  <a:schemeClr val="tx1"/>
                </a:solidFill>
              </a:rPr>
              <a:t>Scheduler</a:t>
            </a:r>
          </a:p>
        </p:txBody>
      </p:sp>
      <p:sp>
        <p:nvSpPr>
          <p:cNvPr id="12" name="Rectangle 11"/>
          <p:cNvSpPr/>
          <p:nvPr/>
        </p:nvSpPr>
        <p:spPr>
          <a:xfrm>
            <a:off x="7315200" y="2971800"/>
            <a:ext cx="1447800" cy="28194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a:solidFill>
                  <a:schemeClr val="tx1"/>
                </a:solidFill>
              </a:rPr>
              <a:t>Off-Chip DRAM Channel</a:t>
            </a:r>
          </a:p>
        </p:txBody>
      </p:sp>
      <p:sp>
        <p:nvSpPr>
          <p:cNvPr id="11" name="Rectangle 10"/>
          <p:cNvSpPr/>
          <p:nvPr/>
        </p:nvSpPr>
        <p:spPr>
          <a:xfrm>
            <a:off x="7467600" y="3886200"/>
            <a:ext cx="1219200" cy="1066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DRAM</a:t>
            </a:r>
          </a:p>
          <a:p>
            <a:pPr algn="ctr"/>
            <a:r>
              <a:rPr lang="en-CA" dirty="0">
                <a:solidFill>
                  <a:schemeClr val="tx1"/>
                </a:solidFill>
              </a:rPr>
              <a:t>Timing</a:t>
            </a:r>
          </a:p>
          <a:p>
            <a:pPr algn="ctr"/>
            <a:r>
              <a:rPr lang="en-CA" dirty="0">
                <a:solidFill>
                  <a:schemeClr val="tx1"/>
                </a:solidFill>
              </a:rPr>
              <a:t>Model</a:t>
            </a:r>
          </a:p>
        </p:txBody>
      </p:sp>
      <p:sp>
        <p:nvSpPr>
          <p:cNvPr id="13" name="Rectangle 12"/>
          <p:cNvSpPr/>
          <p:nvPr/>
        </p:nvSpPr>
        <p:spPr>
          <a:xfrm>
            <a:off x="1066800" y="3886200"/>
            <a:ext cx="1219200" cy="10668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Atomic</a:t>
            </a:r>
          </a:p>
          <a:p>
            <a:pPr algn="ctr"/>
            <a:r>
              <a:rPr lang="en-CA" dirty="0">
                <a:solidFill>
                  <a:schemeClr val="tx1"/>
                </a:solidFill>
              </a:rPr>
              <a:t>Operation</a:t>
            </a:r>
          </a:p>
          <a:p>
            <a:pPr algn="ctr"/>
            <a:r>
              <a:rPr lang="en-CA" dirty="0">
                <a:solidFill>
                  <a:schemeClr val="tx1"/>
                </a:solidFill>
              </a:rPr>
              <a:t>Execution</a:t>
            </a:r>
          </a:p>
        </p:txBody>
      </p:sp>
      <p:cxnSp>
        <p:nvCxnSpPr>
          <p:cNvPr id="15" name="Straight Arrow Connector 14"/>
          <p:cNvCxnSpPr/>
          <p:nvPr/>
        </p:nvCxnSpPr>
        <p:spPr>
          <a:xfrm>
            <a:off x="7162800" y="4114800"/>
            <a:ext cx="304800"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162800" y="4648200"/>
            <a:ext cx="304800"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14400" y="5486400"/>
            <a:ext cx="1143000" cy="3048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solidFill>
                  <a:schemeClr val="tx1"/>
                </a:solidFill>
              </a:rPr>
              <a:t>ROP Queue</a:t>
            </a:r>
          </a:p>
        </p:txBody>
      </p:sp>
      <p:sp>
        <p:nvSpPr>
          <p:cNvPr id="20" name="Rectangle 19"/>
          <p:cNvSpPr/>
          <p:nvPr/>
        </p:nvSpPr>
        <p:spPr>
          <a:xfrm>
            <a:off x="2209800" y="5181600"/>
            <a:ext cx="1447800" cy="3048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solidFill>
                  <a:schemeClr val="tx1"/>
                </a:solidFill>
              </a:rPr>
              <a:t>ICNT</a:t>
            </a:r>
            <a:r>
              <a:rPr lang="en-CA" sz="1400" dirty="0">
                <a:solidFill>
                  <a:schemeClr val="tx1"/>
                </a:solidFill>
                <a:sym typeface="Wingdings" pitchFamily="2" charset="2"/>
              </a:rPr>
              <a:t>L2 Queue</a:t>
            </a:r>
            <a:endParaRPr lang="en-CA" sz="1400" dirty="0">
              <a:solidFill>
                <a:schemeClr val="tx1"/>
              </a:solidFill>
            </a:endParaRPr>
          </a:p>
        </p:txBody>
      </p:sp>
      <p:sp>
        <p:nvSpPr>
          <p:cNvPr id="21" name="Rectangle 20"/>
          <p:cNvSpPr/>
          <p:nvPr/>
        </p:nvSpPr>
        <p:spPr>
          <a:xfrm>
            <a:off x="3962400" y="5181600"/>
            <a:ext cx="1600200" cy="3048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solidFill>
                  <a:schemeClr val="tx1"/>
                </a:solidFill>
              </a:rPr>
              <a:t>L2</a:t>
            </a:r>
            <a:r>
              <a:rPr lang="en-CA" sz="1400" dirty="0">
                <a:solidFill>
                  <a:schemeClr val="tx1"/>
                </a:solidFill>
                <a:sym typeface="Wingdings" pitchFamily="2" charset="2"/>
              </a:rPr>
              <a:t>DRAM Queue</a:t>
            </a:r>
            <a:endParaRPr lang="en-CA" sz="1400" dirty="0">
              <a:solidFill>
                <a:schemeClr val="tx1"/>
              </a:solidFill>
            </a:endParaRPr>
          </a:p>
        </p:txBody>
      </p:sp>
      <p:sp>
        <p:nvSpPr>
          <p:cNvPr id="22" name="Rectangle 21"/>
          <p:cNvSpPr/>
          <p:nvPr/>
        </p:nvSpPr>
        <p:spPr>
          <a:xfrm>
            <a:off x="5791200" y="5181600"/>
            <a:ext cx="1447800" cy="4572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solidFill>
                  <a:schemeClr val="tx1"/>
                </a:solidFill>
                <a:sym typeface="Wingdings" pitchFamily="2" charset="2"/>
              </a:rPr>
              <a:t>DRAM Latency Queue</a:t>
            </a:r>
            <a:endParaRPr lang="en-CA" sz="1400" dirty="0">
              <a:solidFill>
                <a:schemeClr val="tx1"/>
              </a:solidFill>
            </a:endParaRPr>
          </a:p>
        </p:txBody>
      </p:sp>
      <p:cxnSp>
        <p:nvCxnSpPr>
          <p:cNvPr id="24" name="Shape 23"/>
          <p:cNvCxnSpPr>
            <a:endCxn id="18" idx="0"/>
          </p:cNvCxnSpPr>
          <p:nvPr/>
        </p:nvCxnSpPr>
        <p:spPr>
          <a:xfrm>
            <a:off x="685800" y="5334000"/>
            <a:ext cx="800100" cy="1524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hape 27"/>
          <p:cNvCxnSpPr>
            <a:stCxn id="18" idx="3"/>
            <a:endCxn id="20" idx="2"/>
          </p:cNvCxnSpPr>
          <p:nvPr/>
        </p:nvCxnSpPr>
        <p:spPr>
          <a:xfrm flipV="1">
            <a:off x="2057400" y="5486400"/>
            <a:ext cx="876300" cy="1524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hape 29"/>
          <p:cNvCxnSpPr>
            <a:stCxn id="20" idx="3"/>
            <a:endCxn id="9" idx="2"/>
          </p:cNvCxnSpPr>
          <p:nvPr/>
        </p:nvCxnSpPr>
        <p:spPr>
          <a:xfrm flipV="1">
            <a:off x="3657600" y="4953000"/>
            <a:ext cx="152400" cy="3810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0" idx="3"/>
            <a:endCxn id="21" idx="1"/>
          </p:cNvCxnSpPr>
          <p:nvPr/>
        </p:nvCxnSpPr>
        <p:spPr>
          <a:xfrm>
            <a:off x="3657600" y="53340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20" idx="1"/>
          </p:cNvCxnSpPr>
          <p:nvPr/>
        </p:nvCxnSpPr>
        <p:spPr>
          <a:xfrm>
            <a:off x="609600" y="5334000"/>
            <a:ext cx="1600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1" idx="3"/>
          </p:cNvCxnSpPr>
          <p:nvPr/>
        </p:nvCxnSpPr>
        <p:spPr>
          <a:xfrm>
            <a:off x="5562600" y="5334000"/>
            <a:ext cx="228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10" idx="2"/>
          </p:cNvCxnSpPr>
          <p:nvPr/>
        </p:nvCxnSpPr>
        <p:spPr>
          <a:xfrm flipV="1">
            <a:off x="6553200" y="4953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953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962400" y="3352800"/>
            <a:ext cx="1600200" cy="3048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solidFill>
                  <a:schemeClr val="tx1"/>
                </a:solidFill>
                <a:sym typeface="Wingdings" pitchFamily="2" charset="2"/>
              </a:rPr>
              <a:t>DRAML2 Queue</a:t>
            </a:r>
            <a:endParaRPr lang="en-CA" sz="1400" dirty="0">
              <a:solidFill>
                <a:schemeClr val="tx1"/>
              </a:solidFill>
            </a:endParaRPr>
          </a:p>
        </p:txBody>
      </p:sp>
      <p:sp>
        <p:nvSpPr>
          <p:cNvPr id="73" name="Rectangle 72"/>
          <p:cNvSpPr/>
          <p:nvPr/>
        </p:nvSpPr>
        <p:spPr>
          <a:xfrm>
            <a:off x="2209800" y="3352800"/>
            <a:ext cx="1447800" cy="3048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solidFill>
                  <a:schemeClr val="tx1"/>
                </a:solidFill>
                <a:sym typeface="Wingdings" pitchFamily="2" charset="2"/>
              </a:rPr>
              <a:t>L2ICNT Queue</a:t>
            </a:r>
            <a:endParaRPr lang="en-CA" sz="1400" dirty="0">
              <a:solidFill>
                <a:schemeClr val="tx1"/>
              </a:solidFill>
            </a:endParaRPr>
          </a:p>
        </p:txBody>
      </p:sp>
      <p:cxnSp>
        <p:nvCxnSpPr>
          <p:cNvPr id="74" name="Straight Arrow Connector 73"/>
          <p:cNvCxnSpPr/>
          <p:nvPr/>
        </p:nvCxnSpPr>
        <p:spPr>
          <a:xfrm flipV="1">
            <a:off x="3505200" y="36576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hape 76"/>
          <p:cNvCxnSpPr>
            <a:stCxn id="72" idx="1"/>
            <a:endCxn id="9" idx="0"/>
          </p:cNvCxnSpPr>
          <p:nvPr/>
        </p:nvCxnSpPr>
        <p:spPr>
          <a:xfrm rot="10800000" flipV="1">
            <a:off x="3810000" y="3505200"/>
            <a:ext cx="152400" cy="3810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2" idx="1"/>
            <a:endCxn id="73" idx="3"/>
          </p:cNvCxnSpPr>
          <p:nvPr/>
        </p:nvCxnSpPr>
        <p:spPr>
          <a:xfrm flipH="1">
            <a:off x="3657600" y="35052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hape 82"/>
          <p:cNvCxnSpPr>
            <a:stCxn id="10" idx="0"/>
            <a:endCxn id="72" idx="3"/>
          </p:cNvCxnSpPr>
          <p:nvPr/>
        </p:nvCxnSpPr>
        <p:spPr>
          <a:xfrm rot="16200000" flipV="1">
            <a:off x="5867400" y="3200400"/>
            <a:ext cx="381000" cy="9906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3" idx="1"/>
          </p:cNvCxnSpPr>
          <p:nvPr/>
        </p:nvCxnSpPr>
        <p:spPr>
          <a:xfrm flipH="1">
            <a:off x="609600" y="3505200"/>
            <a:ext cx="1600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1447800" y="3505200"/>
            <a:ext cx="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1828800" y="3505200"/>
            <a:ext cx="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99292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Memory Partition</a:t>
            </a:r>
          </a:p>
        </p:txBody>
      </p:sp>
      <p:sp>
        <p:nvSpPr>
          <p:cNvPr id="3" name="Content Placeholder 2">
            <a:extLst>
              <a:ext uri="{FF2B5EF4-FFF2-40B4-BE49-F238E27FC236}">
                <a16:creationId xmlns:a16="http://schemas.microsoft.com/office/drawing/2014/main" id="{CF7FFC10-EBB8-EA40-A277-0EF655CF9B3A}"/>
              </a:ext>
            </a:extLst>
          </p:cNvPr>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43" name="Slide Number Placeholder 42"/>
          <p:cNvSpPr>
            <a:spLocks noGrp="1"/>
          </p:cNvSpPr>
          <p:nvPr>
            <p:ph type="sldNum" sz="quarter" idx="12"/>
          </p:nvPr>
        </p:nvSpPr>
        <p:spPr/>
        <p:txBody>
          <a:bodyPr/>
          <a:lstStyle/>
          <a:p>
            <a:pPr>
              <a:defRPr/>
            </a:pPr>
            <a:r>
              <a:rPr lang="en-US"/>
              <a:t>5a &amp; b.</a:t>
            </a:r>
            <a:fld id="{FAEB207C-A15D-4741-A675-3E2F6474249C}" type="slidenum">
              <a:rPr lang="en-US" smtClean="0"/>
              <a:pPr>
                <a:defRPr/>
              </a:pPr>
              <a:t>96</a:t>
            </a:fld>
            <a:endParaRPr lang="en-US" dirty="0"/>
          </a:p>
        </p:txBody>
      </p:sp>
      <p:sp>
        <p:nvSpPr>
          <p:cNvPr id="8" name="Rectangle 7"/>
          <p:cNvSpPr/>
          <p:nvPr/>
        </p:nvSpPr>
        <p:spPr>
          <a:xfrm>
            <a:off x="838200" y="1828800"/>
            <a:ext cx="8001000" cy="4114800"/>
          </a:xfrm>
          <a:prstGeom prst="rect">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000" b="1" dirty="0">
                <a:solidFill>
                  <a:schemeClr val="tx1"/>
                </a:solidFill>
              </a:rPr>
              <a:t>Memory Partition</a:t>
            </a:r>
          </a:p>
        </p:txBody>
      </p:sp>
      <p:sp>
        <p:nvSpPr>
          <p:cNvPr id="9" name="Rectangle 8"/>
          <p:cNvSpPr/>
          <p:nvPr/>
        </p:nvSpPr>
        <p:spPr>
          <a:xfrm>
            <a:off x="3048000" y="3886200"/>
            <a:ext cx="1524000" cy="1066800"/>
          </a:xfrm>
          <a:prstGeom prst="rect">
            <a:avLst/>
          </a:prstGeom>
          <a:solidFill>
            <a:srgbClr val="FFCC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m_L2cache</a:t>
            </a:r>
          </a:p>
        </p:txBody>
      </p:sp>
      <p:sp>
        <p:nvSpPr>
          <p:cNvPr id="10" name="Rectangle 9"/>
          <p:cNvSpPr/>
          <p:nvPr/>
        </p:nvSpPr>
        <p:spPr>
          <a:xfrm>
            <a:off x="5943600" y="3886200"/>
            <a:ext cx="1219200" cy="1066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rPr>
              <a:t>m_dram</a:t>
            </a:r>
            <a:endParaRPr lang="en-CA" dirty="0">
              <a:solidFill>
                <a:schemeClr val="tx1"/>
              </a:solidFill>
            </a:endParaRPr>
          </a:p>
        </p:txBody>
      </p:sp>
      <p:sp>
        <p:nvSpPr>
          <p:cNvPr id="11" name="Rectangle 10"/>
          <p:cNvSpPr/>
          <p:nvPr/>
        </p:nvSpPr>
        <p:spPr>
          <a:xfrm>
            <a:off x="7315200" y="2971800"/>
            <a:ext cx="1447800" cy="28194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a:solidFill>
                  <a:schemeClr val="tx1"/>
                </a:solidFill>
              </a:rPr>
              <a:t>Off-Chip DRAM Channel</a:t>
            </a:r>
          </a:p>
        </p:txBody>
      </p:sp>
      <p:sp>
        <p:nvSpPr>
          <p:cNvPr id="12" name="Rectangle 11"/>
          <p:cNvSpPr/>
          <p:nvPr/>
        </p:nvSpPr>
        <p:spPr>
          <a:xfrm>
            <a:off x="7467600" y="3886200"/>
            <a:ext cx="1219200" cy="1066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tx1"/>
                </a:solidFill>
              </a:rPr>
              <a:t>m_dram</a:t>
            </a:r>
            <a:endParaRPr lang="en-CA" dirty="0">
              <a:solidFill>
                <a:schemeClr val="tx1"/>
              </a:solidFill>
            </a:endParaRPr>
          </a:p>
        </p:txBody>
      </p:sp>
      <p:sp>
        <p:nvSpPr>
          <p:cNvPr id="13" name="Rectangle 12"/>
          <p:cNvSpPr/>
          <p:nvPr/>
        </p:nvSpPr>
        <p:spPr>
          <a:xfrm>
            <a:off x="1066800" y="3886200"/>
            <a:ext cx="1219200" cy="1066800"/>
          </a:xfrm>
          <a:prstGeom prst="rect">
            <a:avLst/>
          </a:prstGeom>
          <a:solidFill>
            <a:srgbClr val="CC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Atomic</a:t>
            </a:r>
          </a:p>
          <a:p>
            <a:pPr algn="ctr"/>
            <a:r>
              <a:rPr lang="en-CA" dirty="0">
                <a:solidFill>
                  <a:schemeClr val="tx1"/>
                </a:solidFill>
              </a:rPr>
              <a:t>Operation</a:t>
            </a:r>
          </a:p>
          <a:p>
            <a:pPr algn="ctr"/>
            <a:r>
              <a:rPr lang="en-CA" dirty="0">
                <a:solidFill>
                  <a:schemeClr val="tx1"/>
                </a:solidFill>
              </a:rPr>
              <a:t>Execution</a:t>
            </a:r>
          </a:p>
        </p:txBody>
      </p:sp>
      <p:cxnSp>
        <p:nvCxnSpPr>
          <p:cNvPr id="14" name="Straight Arrow Connector 13"/>
          <p:cNvCxnSpPr/>
          <p:nvPr/>
        </p:nvCxnSpPr>
        <p:spPr>
          <a:xfrm>
            <a:off x="7162800" y="4114800"/>
            <a:ext cx="304800"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162800" y="4648200"/>
            <a:ext cx="304800" cy="0"/>
          </a:xfrm>
          <a:prstGeom prst="straightConnector1">
            <a:avLst/>
          </a:prstGeom>
          <a:ln w="381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14400" y="5486400"/>
            <a:ext cx="1143000" cy="3048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err="1">
                <a:solidFill>
                  <a:schemeClr val="tx1"/>
                </a:solidFill>
              </a:rPr>
              <a:t>m_rop</a:t>
            </a:r>
            <a:endParaRPr lang="en-CA" sz="1400" dirty="0">
              <a:solidFill>
                <a:schemeClr val="tx1"/>
              </a:solidFill>
            </a:endParaRPr>
          </a:p>
        </p:txBody>
      </p:sp>
      <p:sp>
        <p:nvSpPr>
          <p:cNvPr id="17" name="Rectangle 16"/>
          <p:cNvSpPr/>
          <p:nvPr/>
        </p:nvSpPr>
        <p:spPr>
          <a:xfrm>
            <a:off x="2209800" y="5181600"/>
            <a:ext cx="1447800" cy="3048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solidFill>
                  <a:schemeClr val="tx1"/>
                </a:solidFill>
              </a:rPr>
              <a:t>m_icnt_L2_queue</a:t>
            </a:r>
          </a:p>
        </p:txBody>
      </p:sp>
      <p:sp>
        <p:nvSpPr>
          <p:cNvPr id="18" name="Rectangle 17"/>
          <p:cNvSpPr/>
          <p:nvPr/>
        </p:nvSpPr>
        <p:spPr>
          <a:xfrm>
            <a:off x="3962400" y="5181600"/>
            <a:ext cx="1600200" cy="3048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solidFill>
                  <a:schemeClr val="tx1"/>
                </a:solidFill>
              </a:rPr>
              <a:t>m_L2_dram_queue</a:t>
            </a:r>
          </a:p>
        </p:txBody>
      </p:sp>
      <p:sp>
        <p:nvSpPr>
          <p:cNvPr id="19" name="Rectangle 18"/>
          <p:cNvSpPr/>
          <p:nvPr/>
        </p:nvSpPr>
        <p:spPr>
          <a:xfrm>
            <a:off x="5791200" y="5181600"/>
            <a:ext cx="1447800" cy="5334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err="1">
                <a:solidFill>
                  <a:schemeClr val="tx1"/>
                </a:solidFill>
                <a:sym typeface="Wingdings" pitchFamily="2" charset="2"/>
              </a:rPr>
              <a:t>m_dram_latency</a:t>
            </a:r>
            <a:endParaRPr lang="en-CA" sz="1400" dirty="0">
              <a:solidFill>
                <a:schemeClr val="tx1"/>
              </a:solidFill>
              <a:sym typeface="Wingdings" pitchFamily="2" charset="2"/>
            </a:endParaRPr>
          </a:p>
          <a:p>
            <a:pPr algn="ctr"/>
            <a:r>
              <a:rPr lang="en-CA" sz="1400" dirty="0">
                <a:solidFill>
                  <a:schemeClr val="tx1"/>
                </a:solidFill>
                <a:sym typeface="Wingdings" pitchFamily="2" charset="2"/>
              </a:rPr>
              <a:t>_queue</a:t>
            </a:r>
            <a:endParaRPr lang="en-CA" sz="1400" dirty="0">
              <a:solidFill>
                <a:schemeClr val="tx1"/>
              </a:solidFill>
            </a:endParaRPr>
          </a:p>
        </p:txBody>
      </p:sp>
      <p:cxnSp>
        <p:nvCxnSpPr>
          <p:cNvPr id="20" name="Shape 19"/>
          <p:cNvCxnSpPr>
            <a:endCxn id="16" idx="0"/>
          </p:cNvCxnSpPr>
          <p:nvPr/>
        </p:nvCxnSpPr>
        <p:spPr>
          <a:xfrm>
            <a:off x="685800" y="5334000"/>
            <a:ext cx="800100" cy="1524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16" idx="3"/>
            <a:endCxn id="17" idx="2"/>
          </p:cNvCxnSpPr>
          <p:nvPr/>
        </p:nvCxnSpPr>
        <p:spPr>
          <a:xfrm flipV="1">
            <a:off x="2057400" y="5486400"/>
            <a:ext cx="876300" cy="1524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hape 21"/>
          <p:cNvCxnSpPr>
            <a:stCxn id="17" idx="3"/>
            <a:endCxn id="9" idx="2"/>
          </p:cNvCxnSpPr>
          <p:nvPr/>
        </p:nvCxnSpPr>
        <p:spPr>
          <a:xfrm flipV="1">
            <a:off x="3657600" y="4953000"/>
            <a:ext cx="152400" cy="3810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3"/>
            <a:endCxn id="18" idx="1"/>
          </p:cNvCxnSpPr>
          <p:nvPr/>
        </p:nvCxnSpPr>
        <p:spPr>
          <a:xfrm>
            <a:off x="3657600" y="53340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7" idx="1"/>
          </p:cNvCxnSpPr>
          <p:nvPr/>
        </p:nvCxnSpPr>
        <p:spPr>
          <a:xfrm>
            <a:off x="609600" y="5334000"/>
            <a:ext cx="1600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8" idx="3"/>
          </p:cNvCxnSpPr>
          <p:nvPr/>
        </p:nvCxnSpPr>
        <p:spPr>
          <a:xfrm>
            <a:off x="5562600" y="5334000"/>
            <a:ext cx="228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0" idx="2"/>
          </p:cNvCxnSpPr>
          <p:nvPr/>
        </p:nvCxnSpPr>
        <p:spPr>
          <a:xfrm flipV="1">
            <a:off x="6553200" y="4953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114800" y="4953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962400" y="3352800"/>
            <a:ext cx="1600200" cy="3048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solidFill>
                  <a:schemeClr val="tx1"/>
                </a:solidFill>
                <a:sym typeface="Wingdings" pitchFamily="2" charset="2"/>
              </a:rPr>
              <a:t>m_dram_L2_queue</a:t>
            </a:r>
            <a:endParaRPr lang="en-CA" sz="1400" dirty="0">
              <a:solidFill>
                <a:schemeClr val="tx1"/>
              </a:solidFill>
            </a:endParaRPr>
          </a:p>
        </p:txBody>
      </p:sp>
      <p:sp>
        <p:nvSpPr>
          <p:cNvPr id="29" name="Rectangle 28"/>
          <p:cNvSpPr/>
          <p:nvPr/>
        </p:nvSpPr>
        <p:spPr>
          <a:xfrm>
            <a:off x="2209800" y="3352800"/>
            <a:ext cx="1447800" cy="3048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400" dirty="0">
                <a:solidFill>
                  <a:schemeClr val="tx1"/>
                </a:solidFill>
              </a:rPr>
              <a:t>m_L2_icnt_queue</a:t>
            </a:r>
            <a:endParaRPr lang="en-CA" sz="1200" dirty="0">
              <a:solidFill>
                <a:schemeClr val="tx1"/>
              </a:solidFill>
            </a:endParaRPr>
          </a:p>
        </p:txBody>
      </p:sp>
      <p:cxnSp>
        <p:nvCxnSpPr>
          <p:cNvPr id="30" name="Straight Arrow Connector 29"/>
          <p:cNvCxnSpPr/>
          <p:nvPr/>
        </p:nvCxnSpPr>
        <p:spPr>
          <a:xfrm flipV="1">
            <a:off x="3505200" y="36576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hape 30"/>
          <p:cNvCxnSpPr>
            <a:stCxn id="28" idx="1"/>
            <a:endCxn id="9" idx="0"/>
          </p:cNvCxnSpPr>
          <p:nvPr/>
        </p:nvCxnSpPr>
        <p:spPr>
          <a:xfrm rot="10800000" flipV="1">
            <a:off x="3810000" y="3505200"/>
            <a:ext cx="152400" cy="3810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1"/>
            <a:endCxn id="29" idx="3"/>
          </p:cNvCxnSpPr>
          <p:nvPr/>
        </p:nvCxnSpPr>
        <p:spPr>
          <a:xfrm flipH="1">
            <a:off x="3657600" y="3505200"/>
            <a:ext cx="304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hape 32"/>
          <p:cNvCxnSpPr>
            <a:stCxn id="10" idx="0"/>
            <a:endCxn id="28" idx="3"/>
          </p:cNvCxnSpPr>
          <p:nvPr/>
        </p:nvCxnSpPr>
        <p:spPr>
          <a:xfrm rot="16200000" flipV="1">
            <a:off x="5867400" y="3200400"/>
            <a:ext cx="381000" cy="9906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9" idx="1"/>
          </p:cNvCxnSpPr>
          <p:nvPr/>
        </p:nvCxnSpPr>
        <p:spPr>
          <a:xfrm flipH="1">
            <a:off x="609600" y="3505200"/>
            <a:ext cx="1600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447800" y="3505200"/>
            <a:ext cx="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828800" y="3505200"/>
            <a:ext cx="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0" y="4648200"/>
            <a:ext cx="910827" cy="707886"/>
          </a:xfrm>
          <a:prstGeom prst="rect">
            <a:avLst/>
          </a:prstGeom>
          <a:noFill/>
        </p:spPr>
        <p:txBody>
          <a:bodyPr wrap="none" rtlCol="0">
            <a:spAutoFit/>
          </a:bodyPr>
          <a:lstStyle/>
          <a:p>
            <a:r>
              <a:rPr lang="en-CA" sz="2000" dirty="0">
                <a:solidFill>
                  <a:schemeClr val="accent6">
                    <a:lumMod val="75000"/>
                  </a:schemeClr>
                </a:solidFill>
              </a:rPr>
              <a:t>full()</a:t>
            </a:r>
          </a:p>
          <a:p>
            <a:r>
              <a:rPr lang="en-CA" sz="2000" dirty="0">
                <a:solidFill>
                  <a:schemeClr val="accent6">
                    <a:lumMod val="75000"/>
                  </a:schemeClr>
                </a:solidFill>
              </a:rPr>
              <a:t>push()</a:t>
            </a:r>
          </a:p>
        </p:txBody>
      </p:sp>
      <p:sp>
        <p:nvSpPr>
          <p:cNvPr id="42" name="TextBox 41"/>
          <p:cNvSpPr txBox="1"/>
          <p:nvPr/>
        </p:nvSpPr>
        <p:spPr>
          <a:xfrm>
            <a:off x="0" y="2819400"/>
            <a:ext cx="782587" cy="707886"/>
          </a:xfrm>
          <a:prstGeom prst="rect">
            <a:avLst/>
          </a:prstGeom>
          <a:noFill/>
        </p:spPr>
        <p:txBody>
          <a:bodyPr wrap="none" rtlCol="0">
            <a:spAutoFit/>
          </a:bodyPr>
          <a:lstStyle/>
          <a:p>
            <a:r>
              <a:rPr lang="en-CA" sz="2000" dirty="0">
                <a:solidFill>
                  <a:schemeClr val="accent6">
                    <a:lumMod val="75000"/>
                  </a:schemeClr>
                </a:solidFill>
              </a:rPr>
              <a:t>top() </a:t>
            </a:r>
          </a:p>
          <a:p>
            <a:r>
              <a:rPr lang="en-CA" sz="2000" dirty="0">
                <a:solidFill>
                  <a:schemeClr val="accent6">
                    <a:lumMod val="75000"/>
                  </a:schemeClr>
                </a:solidFill>
              </a:rPr>
              <a:t>pop()</a:t>
            </a:r>
          </a:p>
        </p:txBody>
      </p:sp>
      <p:cxnSp>
        <p:nvCxnSpPr>
          <p:cNvPr id="44" name="Straight Connector 43"/>
          <p:cNvCxnSpPr/>
          <p:nvPr/>
        </p:nvCxnSpPr>
        <p:spPr>
          <a:xfrm>
            <a:off x="4876800" y="2362200"/>
            <a:ext cx="0" cy="3429000"/>
          </a:xfrm>
          <a:prstGeom prst="line">
            <a:avLst/>
          </a:prstGeom>
          <a:ln w="28575">
            <a:solidFill>
              <a:schemeClr val="accent6">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514600" y="2438400"/>
            <a:ext cx="2085827" cy="461665"/>
          </a:xfrm>
          <a:prstGeom prst="rect">
            <a:avLst/>
          </a:prstGeom>
          <a:noFill/>
        </p:spPr>
        <p:txBody>
          <a:bodyPr wrap="none" rtlCol="0">
            <a:spAutoFit/>
          </a:bodyPr>
          <a:lstStyle/>
          <a:p>
            <a:r>
              <a:rPr lang="en-CA" sz="2400" dirty="0" err="1">
                <a:solidFill>
                  <a:schemeClr val="accent6">
                    <a:lumMod val="75000"/>
                  </a:schemeClr>
                </a:solidFill>
              </a:rPr>
              <a:t>cache_cycle</a:t>
            </a:r>
            <a:r>
              <a:rPr lang="en-CA" sz="2400" dirty="0">
                <a:solidFill>
                  <a:schemeClr val="accent6">
                    <a:lumMod val="75000"/>
                  </a:schemeClr>
                </a:solidFill>
              </a:rPr>
              <a:t>()</a:t>
            </a:r>
          </a:p>
        </p:txBody>
      </p:sp>
      <p:sp>
        <p:nvSpPr>
          <p:cNvPr id="47" name="TextBox 46"/>
          <p:cNvSpPr txBox="1"/>
          <p:nvPr/>
        </p:nvSpPr>
        <p:spPr>
          <a:xfrm>
            <a:off x="5867400" y="2438400"/>
            <a:ext cx="1965603" cy="461665"/>
          </a:xfrm>
          <a:prstGeom prst="rect">
            <a:avLst/>
          </a:prstGeom>
          <a:noFill/>
        </p:spPr>
        <p:txBody>
          <a:bodyPr wrap="none" rtlCol="0">
            <a:spAutoFit/>
          </a:bodyPr>
          <a:lstStyle/>
          <a:p>
            <a:r>
              <a:rPr lang="en-CA" sz="2400" dirty="0" err="1">
                <a:solidFill>
                  <a:schemeClr val="accent6">
                    <a:lumMod val="75000"/>
                  </a:schemeClr>
                </a:solidFill>
              </a:rPr>
              <a:t>dram_cycle</a:t>
            </a:r>
            <a:r>
              <a:rPr lang="en-CA" sz="2400" dirty="0">
                <a:solidFill>
                  <a:schemeClr val="accent6">
                    <a:lumMod val="75000"/>
                  </a:schemeClr>
                </a:solidFill>
              </a:rPr>
              <a:t>()</a:t>
            </a:r>
          </a:p>
        </p:txBody>
      </p:sp>
    </p:spTree>
    <p:extLst>
      <p:ext uri="{BB962C8B-B14F-4D97-AF65-F5344CB8AC3E}">
        <p14:creationId xmlns:p14="http://schemas.microsoft.com/office/powerpoint/2010/main" val="28217171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Memory Partition</a:t>
            </a:r>
          </a:p>
        </p:txBody>
      </p:sp>
      <p:sp>
        <p:nvSpPr>
          <p:cNvPr id="3" name="Vertical Text Placeholder 2"/>
          <p:cNvSpPr>
            <a:spLocks noGrp="1"/>
          </p:cNvSpPr>
          <p:nvPr>
            <p:ph idx="1"/>
          </p:nvPr>
        </p:nvSpPr>
        <p:spPr/>
        <p:txBody>
          <a:bodyPr>
            <a:normAutofit/>
          </a:bodyPr>
          <a:lstStyle/>
          <a:p>
            <a:r>
              <a:rPr lang="en-CA" dirty="0"/>
              <a:t>L2 Cache = </a:t>
            </a:r>
            <a:r>
              <a:rPr lang="en-CA" dirty="0" err="1">
                <a:solidFill>
                  <a:srgbClr val="0070C0"/>
                </a:solidFill>
              </a:rPr>
              <a:t>data_cache</a:t>
            </a:r>
            <a:endParaRPr lang="en-CA" dirty="0">
              <a:solidFill>
                <a:srgbClr val="0070C0"/>
              </a:solidFill>
            </a:endParaRPr>
          </a:p>
          <a:p>
            <a:pPr lvl="1"/>
            <a:r>
              <a:rPr lang="en-CA" dirty="0"/>
              <a:t>The same model for L1</a:t>
            </a:r>
          </a:p>
          <a:p>
            <a:r>
              <a:rPr lang="en-CA" dirty="0"/>
              <a:t>Atomic operation executed in pop()</a:t>
            </a:r>
          </a:p>
          <a:p>
            <a:pPr lvl="1"/>
            <a:r>
              <a:rPr lang="en-CA" dirty="0"/>
              <a:t>Calls </a:t>
            </a:r>
            <a:r>
              <a:rPr lang="en-CA" dirty="0" err="1">
                <a:solidFill>
                  <a:srgbClr val="0070C0"/>
                </a:solidFill>
              </a:rPr>
              <a:t>mem_fetch</a:t>
            </a:r>
            <a:r>
              <a:rPr lang="en-CA" dirty="0">
                <a:solidFill>
                  <a:srgbClr val="0070C0"/>
                </a:solidFill>
              </a:rPr>
              <a:t>::</a:t>
            </a:r>
            <a:r>
              <a:rPr lang="en-CA" dirty="0" err="1">
                <a:solidFill>
                  <a:srgbClr val="0070C0"/>
                </a:solidFill>
              </a:rPr>
              <a:t>do_atomic</a:t>
            </a:r>
            <a:r>
              <a:rPr lang="en-CA" dirty="0">
                <a:solidFill>
                  <a:srgbClr val="0070C0"/>
                </a:solidFill>
              </a:rPr>
              <a:t>()</a:t>
            </a:r>
          </a:p>
          <a:p>
            <a:pPr lvl="1"/>
            <a:r>
              <a:rPr lang="en-CA" dirty="0"/>
              <a:t>Calls </a:t>
            </a:r>
            <a:r>
              <a:rPr lang="en-CA" dirty="0" err="1">
                <a:solidFill>
                  <a:srgbClr val="0070C0"/>
                </a:solidFill>
              </a:rPr>
              <a:t>atom_callback</a:t>
            </a:r>
            <a:r>
              <a:rPr lang="en-CA" dirty="0">
                <a:solidFill>
                  <a:srgbClr val="0070C0"/>
                </a:solidFill>
              </a:rPr>
              <a:t>() </a:t>
            </a:r>
            <a:r>
              <a:rPr lang="en-CA" dirty="0"/>
              <a:t>for each thread</a:t>
            </a:r>
          </a:p>
          <a:p>
            <a:r>
              <a:rPr lang="en-CA" dirty="0"/>
              <a:t>DRAM Access Schedule + Timing </a:t>
            </a:r>
            <a:br>
              <a:rPr lang="en-CA" dirty="0"/>
            </a:br>
            <a:r>
              <a:rPr lang="en-CA" dirty="0"/>
              <a:t>= </a:t>
            </a:r>
            <a:r>
              <a:rPr lang="en-CA" dirty="0" err="1">
                <a:solidFill>
                  <a:srgbClr val="0070C0"/>
                </a:solidFill>
              </a:rPr>
              <a:t>dram_t</a:t>
            </a:r>
            <a:endParaRPr lang="en-CA" dirty="0">
              <a:solidFill>
                <a:srgbClr val="0070C0"/>
              </a:solidFill>
            </a:endParaRPr>
          </a:p>
          <a:p>
            <a:endParaRPr lang="en-CA" dirty="0"/>
          </a:p>
          <a:p>
            <a:endParaRPr lang="en-CA" dirty="0"/>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97</a:t>
            </a:fld>
            <a:endParaRPr lang="en-US" dirty="0"/>
          </a:p>
        </p:txBody>
      </p:sp>
    </p:spTree>
    <p:extLst>
      <p:ext uri="{BB962C8B-B14F-4D97-AF65-F5344CB8AC3E}">
        <p14:creationId xmlns:p14="http://schemas.microsoft.com/office/powerpoint/2010/main" val="38249060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Memory Partition</a:t>
            </a:r>
          </a:p>
        </p:txBody>
      </p:sp>
      <p:sp>
        <p:nvSpPr>
          <p:cNvPr id="3" name="Vertical Text Placeholder 2"/>
          <p:cNvSpPr>
            <a:spLocks noGrp="1"/>
          </p:cNvSpPr>
          <p:nvPr>
            <p:ph idx="1"/>
          </p:nvPr>
        </p:nvSpPr>
        <p:spPr/>
        <p:txBody>
          <a:bodyPr>
            <a:normAutofit/>
          </a:bodyPr>
          <a:lstStyle/>
          <a:p>
            <a:pPr>
              <a:buNone/>
            </a:pPr>
            <a:r>
              <a:rPr lang="en-CA" sz="2400" b="1" dirty="0"/>
              <a:t>Flow Control: </a:t>
            </a:r>
          </a:p>
          <a:p>
            <a:r>
              <a:rPr lang="en-CA" sz="2400" dirty="0"/>
              <a:t>Queues = </a:t>
            </a:r>
            <a:r>
              <a:rPr lang="en-CA" sz="2400" dirty="0" err="1">
                <a:solidFill>
                  <a:srgbClr val="0070C0"/>
                </a:solidFill>
              </a:rPr>
              <a:t>fifo_pipeline</a:t>
            </a:r>
            <a:endParaRPr lang="en-CA" sz="2400" dirty="0">
              <a:solidFill>
                <a:srgbClr val="0070C0"/>
              </a:solidFill>
            </a:endParaRPr>
          </a:p>
          <a:p>
            <a:pPr lvl="1"/>
            <a:r>
              <a:rPr lang="en-CA" sz="2000" dirty="0"/>
              <a:t>Limited Capacity: Model flow control (bandwidth)</a:t>
            </a:r>
          </a:p>
          <a:p>
            <a:r>
              <a:rPr lang="en-CA" sz="2400" dirty="0"/>
              <a:t>ROP Queue and DRAM Latency Queue</a:t>
            </a:r>
          </a:p>
          <a:p>
            <a:pPr lvl="1"/>
            <a:r>
              <a:rPr lang="en-CA" sz="2000" dirty="0"/>
              <a:t>Model empty pipe latency</a:t>
            </a:r>
          </a:p>
          <a:p>
            <a:pPr lvl="1"/>
            <a:r>
              <a:rPr lang="en-CA" sz="2000" dirty="0"/>
              <a:t>At Push: </a:t>
            </a:r>
            <a:br>
              <a:rPr lang="en-CA" sz="2000" dirty="0"/>
            </a:br>
            <a:r>
              <a:rPr lang="en-CA" sz="2000" dirty="0"/>
              <a:t>Obtain </a:t>
            </a:r>
            <a:r>
              <a:rPr lang="en-CA" sz="2000" dirty="0" err="1"/>
              <a:t>ready_cycle</a:t>
            </a:r>
            <a:r>
              <a:rPr lang="en-CA" sz="2000" dirty="0"/>
              <a:t> = </a:t>
            </a:r>
            <a:r>
              <a:rPr lang="en-CA" sz="2000" dirty="0" err="1"/>
              <a:t>current_cycle</a:t>
            </a:r>
            <a:r>
              <a:rPr lang="en-CA" sz="2000" dirty="0"/>
              <a:t> + </a:t>
            </a:r>
            <a:r>
              <a:rPr lang="en-CA" sz="2000" dirty="0" err="1"/>
              <a:t>min_latency</a:t>
            </a:r>
            <a:endParaRPr lang="en-CA" sz="2000" dirty="0"/>
          </a:p>
          <a:p>
            <a:pPr lvl="1"/>
            <a:r>
              <a:rPr lang="en-CA" sz="2000" dirty="0"/>
              <a:t>At Pop: Wait until </a:t>
            </a:r>
            <a:r>
              <a:rPr lang="en-CA" sz="2000" dirty="0" err="1"/>
              <a:t>current_cycle</a:t>
            </a:r>
            <a:r>
              <a:rPr lang="en-CA" sz="2000" dirty="0"/>
              <a:t> == </a:t>
            </a:r>
            <a:r>
              <a:rPr lang="en-CA" sz="2000" dirty="0" err="1"/>
              <a:t>ready_cycle</a:t>
            </a:r>
            <a:endParaRPr lang="en-CA" sz="2000" dirty="0"/>
          </a:p>
          <a:p>
            <a:endParaRPr lang="en-CA" sz="2400" dirty="0"/>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23" name="Slide Number Placeholder 22"/>
          <p:cNvSpPr>
            <a:spLocks noGrp="1"/>
          </p:cNvSpPr>
          <p:nvPr>
            <p:ph type="sldNum" sz="quarter" idx="12"/>
          </p:nvPr>
        </p:nvSpPr>
        <p:spPr/>
        <p:txBody>
          <a:bodyPr/>
          <a:lstStyle/>
          <a:p>
            <a:pPr>
              <a:defRPr/>
            </a:pPr>
            <a:r>
              <a:rPr lang="en-US"/>
              <a:t>5a &amp; b.</a:t>
            </a:r>
            <a:fld id="{FAEB207C-A15D-4741-A675-3E2F6474249C}" type="slidenum">
              <a:rPr lang="en-US" smtClean="0"/>
              <a:pPr>
                <a:defRPr/>
              </a:pPr>
              <a:t>98</a:t>
            </a:fld>
            <a:endParaRPr lang="en-US" dirty="0"/>
          </a:p>
        </p:txBody>
      </p:sp>
      <p:grpSp>
        <p:nvGrpSpPr>
          <p:cNvPr id="19" name="Group 18"/>
          <p:cNvGrpSpPr/>
          <p:nvPr/>
        </p:nvGrpSpPr>
        <p:grpSpPr>
          <a:xfrm>
            <a:off x="1295400" y="4953000"/>
            <a:ext cx="5105400" cy="1295400"/>
            <a:chOff x="1295400" y="4953000"/>
            <a:chExt cx="5105400" cy="1295400"/>
          </a:xfrm>
        </p:grpSpPr>
        <p:grpSp>
          <p:nvGrpSpPr>
            <p:cNvPr id="12" name="Group 11"/>
            <p:cNvGrpSpPr/>
            <p:nvPr/>
          </p:nvGrpSpPr>
          <p:grpSpPr>
            <a:xfrm>
              <a:off x="2819400" y="5334000"/>
              <a:ext cx="3581400" cy="914400"/>
              <a:chOff x="2438400" y="5410200"/>
              <a:chExt cx="3048000" cy="609600"/>
            </a:xfrm>
          </p:grpSpPr>
          <p:sp>
            <p:nvSpPr>
              <p:cNvPr id="7" name="Rectangle 6"/>
              <p:cNvSpPr/>
              <p:nvPr/>
            </p:nvSpPr>
            <p:spPr>
              <a:xfrm>
                <a:off x="2743200" y="5715000"/>
                <a:ext cx="1143000" cy="3048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600" b="1" dirty="0">
                    <a:solidFill>
                      <a:schemeClr val="tx1"/>
                    </a:solidFill>
                  </a:rPr>
                  <a:t>ROP Queue</a:t>
                </a:r>
              </a:p>
            </p:txBody>
          </p:sp>
          <p:sp>
            <p:nvSpPr>
              <p:cNvPr id="8" name="Rectangle 7"/>
              <p:cNvSpPr/>
              <p:nvPr/>
            </p:nvSpPr>
            <p:spPr>
              <a:xfrm>
                <a:off x="4038600" y="5410200"/>
                <a:ext cx="1447800" cy="30480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600" b="1" dirty="0">
                    <a:solidFill>
                      <a:schemeClr val="tx1"/>
                    </a:solidFill>
                  </a:rPr>
                  <a:t>ICNT</a:t>
                </a:r>
                <a:r>
                  <a:rPr lang="en-CA" sz="1600" b="1" dirty="0">
                    <a:solidFill>
                      <a:schemeClr val="tx1"/>
                    </a:solidFill>
                    <a:sym typeface="Wingdings" pitchFamily="2" charset="2"/>
                  </a:rPr>
                  <a:t>L2 Queue</a:t>
                </a:r>
                <a:endParaRPr lang="en-CA" sz="1600" b="1" dirty="0">
                  <a:solidFill>
                    <a:schemeClr val="tx1"/>
                  </a:solidFill>
                </a:endParaRPr>
              </a:p>
            </p:txBody>
          </p:sp>
          <p:cxnSp>
            <p:nvCxnSpPr>
              <p:cNvPr id="9" name="Shape 8"/>
              <p:cNvCxnSpPr>
                <a:endCxn id="7" idx="0"/>
              </p:cNvCxnSpPr>
              <p:nvPr/>
            </p:nvCxnSpPr>
            <p:spPr>
              <a:xfrm>
                <a:off x="2514600" y="5562600"/>
                <a:ext cx="800100" cy="1524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hape 9"/>
              <p:cNvCxnSpPr>
                <a:stCxn id="7" idx="3"/>
                <a:endCxn id="8" idx="2"/>
              </p:cNvCxnSpPr>
              <p:nvPr/>
            </p:nvCxnSpPr>
            <p:spPr>
              <a:xfrm flipV="1">
                <a:off x="3886200" y="5715000"/>
                <a:ext cx="876300" cy="152400"/>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8" idx="1"/>
              </p:cNvCxnSpPr>
              <p:nvPr/>
            </p:nvCxnSpPr>
            <p:spPr>
              <a:xfrm>
                <a:off x="2438400" y="5562600"/>
                <a:ext cx="1600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667000" y="4953000"/>
              <a:ext cx="1838965" cy="369332"/>
            </a:xfrm>
            <a:prstGeom prst="rect">
              <a:avLst/>
            </a:prstGeom>
            <a:noFill/>
          </p:spPr>
          <p:txBody>
            <a:bodyPr wrap="none" rtlCol="0">
              <a:spAutoFit/>
            </a:bodyPr>
            <a:lstStyle/>
            <a:p>
              <a:r>
                <a:rPr lang="en-CA" dirty="0">
                  <a:solidFill>
                    <a:srgbClr val="FF0000"/>
                  </a:solidFill>
                </a:rPr>
                <a:t>full() checks this</a:t>
              </a:r>
            </a:p>
          </p:txBody>
        </p:sp>
        <p:sp>
          <p:nvSpPr>
            <p:cNvPr id="14" name="TextBox 13"/>
            <p:cNvSpPr txBox="1"/>
            <p:nvPr/>
          </p:nvSpPr>
          <p:spPr>
            <a:xfrm>
              <a:off x="1295400" y="5486400"/>
              <a:ext cx="1697901" cy="369332"/>
            </a:xfrm>
            <a:prstGeom prst="rect">
              <a:avLst/>
            </a:prstGeom>
            <a:noFill/>
          </p:spPr>
          <p:txBody>
            <a:bodyPr wrap="none" rtlCol="0">
              <a:spAutoFit/>
            </a:bodyPr>
            <a:lstStyle/>
            <a:p>
              <a:r>
                <a:rPr lang="en-CA" dirty="0">
                  <a:solidFill>
                    <a:srgbClr val="FF0000"/>
                  </a:solidFill>
                </a:rPr>
                <a:t>push() into this</a:t>
              </a:r>
            </a:p>
          </p:txBody>
        </p:sp>
        <p:cxnSp>
          <p:nvCxnSpPr>
            <p:cNvPr id="16" name="Straight Connector 15"/>
            <p:cNvCxnSpPr>
              <a:endCxn id="17" idx="1"/>
            </p:cNvCxnSpPr>
            <p:nvPr/>
          </p:nvCxnSpPr>
          <p:spPr>
            <a:xfrm>
              <a:off x="4419600" y="5257800"/>
              <a:ext cx="185878" cy="1970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572000" y="5410200"/>
              <a:ext cx="228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0" name="Straight Connector 19"/>
            <p:cNvCxnSpPr>
              <a:stCxn id="14" idx="3"/>
              <a:endCxn id="21" idx="2"/>
            </p:cNvCxnSpPr>
            <p:nvPr/>
          </p:nvCxnSpPr>
          <p:spPr>
            <a:xfrm>
              <a:off x="2993301" y="5671066"/>
              <a:ext cx="740499" cy="1201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733800" y="5638800"/>
              <a:ext cx="228600"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319201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Timing Model:</a:t>
            </a:r>
            <a:br>
              <a:rPr lang="en-CA" dirty="0"/>
            </a:br>
            <a:r>
              <a:rPr lang="en-CA" dirty="0"/>
              <a:t>DRAM Model</a:t>
            </a:r>
          </a:p>
        </p:txBody>
      </p:sp>
      <p:sp>
        <p:nvSpPr>
          <p:cNvPr id="3" name="Vertical Text Placeholder 2"/>
          <p:cNvSpPr>
            <a:spLocks noGrp="1"/>
          </p:cNvSpPr>
          <p:nvPr>
            <p:ph idx="1"/>
          </p:nvPr>
        </p:nvSpPr>
        <p:spPr/>
        <p:txBody>
          <a:bodyPr>
            <a:normAutofit lnSpcReduction="10000"/>
          </a:bodyPr>
          <a:lstStyle/>
          <a:p>
            <a:pPr>
              <a:buNone/>
            </a:pPr>
            <a:r>
              <a:rPr lang="en-CA" b="1" dirty="0"/>
              <a:t>DRAM Scheduler</a:t>
            </a:r>
            <a:r>
              <a:rPr lang="en-CA" dirty="0"/>
              <a:t>: </a:t>
            </a:r>
            <a:br>
              <a:rPr lang="en-CA" dirty="0"/>
            </a:br>
            <a:r>
              <a:rPr lang="en-CA" dirty="0" err="1">
                <a:solidFill>
                  <a:srgbClr val="0070C0"/>
                </a:solidFill>
              </a:rPr>
              <a:t>frfcfs_scheduler</a:t>
            </a:r>
            <a:r>
              <a:rPr lang="en-CA" dirty="0"/>
              <a:t> in </a:t>
            </a:r>
            <a:r>
              <a:rPr lang="en-CA" dirty="0" err="1"/>
              <a:t>dram_sche</a:t>
            </a:r>
            <a:r>
              <a:rPr lang="en-CA" dirty="0"/>
              <a:t>.[h/cc]</a:t>
            </a:r>
          </a:p>
          <a:p>
            <a:pPr lvl="1"/>
            <a:r>
              <a:rPr lang="en-CA" dirty="0"/>
              <a:t>Models a First-Ready-First-Come-First-Serve Access Scheduler (</a:t>
            </a:r>
            <a:r>
              <a:rPr lang="en-CA" dirty="0" err="1"/>
              <a:t>Rixner</a:t>
            </a:r>
            <a:r>
              <a:rPr lang="en-CA" dirty="0"/>
              <a:t> et al.)</a:t>
            </a:r>
          </a:p>
          <a:p>
            <a:pPr>
              <a:buNone/>
            </a:pPr>
            <a:r>
              <a:rPr lang="en-CA" b="1" dirty="0"/>
              <a:t>DRAM Timing Model</a:t>
            </a:r>
            <a:r>
              <a:rPr lang="en-CA" dirty="0"/>
              <a:t>:</a:t>
            </a:r>
            <a:br>
              <a:rPr lang="en-CA" dirty="0"/>
            </a:br>
            <a:r>
              <a:rPr lang="en-CA" dirty="0" err="1">
                <a:solidFill>
                  <a:srgbClr val="0070C0"/>
                </a:solidFill>
              </a:rPr>
              <a:t>dram_t</a:t>
            </a:r>
            <a:r>
              <a:rPr lang="en-CA" dirty="0"/>
              <a:t> in dram.[h/cc]</a:t>
            </a:r>
          </a:p>
          <a:p>
            <a:pPr lvl="1"/>
            <a:r>
              <a:rPr lang="en-CA" dirty="0"/>
              <a:t>Models the DRAM access timing </a:t>
            </a:r>
          </a:p>
          <a:p>
            <a:pPr lvl="2"/>
            <a:r>
              <a:rPr lang="en-CA" dirty="0"/>
              <a:t>Detail GDDR3/GDDR5 spec </a:t>
            </a:r>
          </a:p>
          <a:p>
            <a:pPr lvl="1"/>
            <a:r>
              <a:rPr lang="en-CA" dirty="0"/>
              <a:t>Contains a FIFO scheduler</a:t>
            </a:r>
          </a:p>
        </p:txBody>
      </p:sp>
      <p:sp>
        <p:nvSpPr>
          <p:cNvPr id="4" name="Date Placeholder 3"/>
          <p:cNvSpPr>
            <a:spLocks noGrp="1"/>
          </p:cNvSpPr>
          <p:nvPr>
            <p:ph type="dt" sz="half" idx="10"/>
          </p:nvPr>
        </p:nvSpPr>
        <p:spPr/>
        <p:txBody>
          <a:bodyPr/>
          <a:lstStyle/>
          <a:p>
            <a:pPr>
              <a:defRPr/>
            </a:pPr>
            <a:r>
              <a:rPr lang="en-US"/>
              <a:t>December 2012</a:t>
            </a:r>
          </a:p>
        </p:txBody>
      </p:sp>
      <p:sp>
        <p:nvSpPr>
          <p:cNvPr id="5" name="Footer Placeholder 4"/>
          <p:cNvSpPr>
            <a:spLocks noGrp="1"/>
          </p:cNvSpPr>
          <p:nvPr>
            <p:ph type="ftr" sz="quarter" idx="11"/>
          </p:nvPr>
        </p:nvSpPr>
        <p:spPr/>
        <p:txBody>
          <a:bodyPr/>
          <a:lstStyle/>
          <a:p>
            <a:pPr>
              <a:defRPr/>
            </a:pPr>
            <a:r>
              <a:rPr lang="pt-BR"/>
              <a:t>GPGPU-Sim Tutorial (MICRO 2012)  5: Software Organization</a:t>
            </a:r>
            <a:endParaRPr lang="en-US" dirty="0"/>
          </a:p>
        </p:txBody>
      </p:sp>
      <p:sp>
        <p:nvSpPr>
          <p:cNvPr id="8" name="Slide Number Placeholder 7"/>
          <p:cNvSpPr>
            <a:spLocks noGrp="1"/>
          </p:cNvSpPr>
          <p:nvPr>
            <p:ph type="sldNum" sz="quarter" idx="12"/>
          </p:nvPr>
        </p:nvSpPr>
        <p:spPr/>
        <p:txBody>
          <a:bodyPr/>
          <a:lstStyle/>
          <a:p>
            <a:pPr>
              <a:defRPr/>
            </a:pPr>
            <a:r>
              <a:rPr lang="en-US"/>
              <a:t>5a &amp; b.</a:t>
            </a:r>
            <a:fld id="{FAEB207C-A15D-4741-A675-3E2F6474249C}" type="slidenum">
              <a:rPr lang="en-US" smtClean="0"/>
              <a:pPr>
                <a:defRPr/>
              </a:pPr>
              <a:t>99</a:t>
            </a:fld>
            <a:endParaRPr lang="en-US" dirty="0"/>
          </a:p>
        </p:txBody>
      </p:sp>
    </p:spTree>
    <p:extLst>
      <p:ext uri="{BB962C8B-B14F-4D97-AF65-F5344CB8AC3E}">
        <p14:creationId xmlns:p14="http://schemas.microsoft.com/office/powerpoint/2010/main" val="2091959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42873</TotalTime>
  <Words>7758</Words>
  <Application>Microsoft Macintosh PowerPoint</Application>
  <PresentationFormat>On-screen Show (4:3)</PresentationFormat>
  <Paragraphs>1719</Paragraphs>
  <Slides>104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104</vt:i4>
      </vt:variant>
    </vt:vector>
  </HeadingPairs>
  <TitlesOfParts>
    <vt:vector size="114" baseType="lpstr">
      <vt:lpstr>Arial</vt:lpstr>
      <vt:lpstr>Arial Narrow</vt:lpstr>
      <vt:lpstr>Calibri</vt:lpstr>
      <vt:lpstr>Comic Sans MS</vt:lpstr>
      <vt:lpstr>Courier New</vt:lpstr>
      <vt:lpstr>Times New Roman</vt:lpstr>
      <vt:lpstr>Verdana</vt:lpstr>
      <vt:lpstr>WhitneyHTF-Bold</vt:lpstr>
      <vt:lpstr>Wingdings</vt:lpstr>
      <vt:lpstr>Office Theme</vt:lpstr>
      <vt:lpstr>EECE 571T: Compute Accelerator Architectures Spring 2019  Slide Set #4: GPGPU-Sim</vt:lpstr>
      <vt:lpstr>Reading for next week</vt:lpstr>
      <vt:lpstr>Learning Objectives</vt:lpstr>
      <vt:lpstr>Why use “C++” to model hardware?</vt:lpstr>
      <vt:lpstr>Key to easy simulation: ISA boundary</vt:lpstr>
      <vt:lpstr>Recall: Fundamental Execution Cycle</vt:lpstr>
      <vt:lpstr>Functional Simulation</vt:lpstr>
      <vt:lpstr>Recall: Measurement and Evaluation</vt:lpstr>
      <vt:lpstr>Performance Simulation</vt:lpstr>
      <vt:lpstr>What is a “Performance Simulator”?</vt:lpstr>
      <vt:lpstr>Example: Simulate five stage pipeline</vt:lpstr>
      <vt:lpstr>Simulator for five stage pipeline (NOTE: this is not GPGPU-Sim)</vt:lpstr>
      <vt:lpstr>GPGPU-Sim</vt:lpstr>
      <vt:lpstr>What GPGPU-Sim Simulates</vt:lpstr>
      <vt:lpstr>Why should you learn about functional simulation?</vt:lpstr>
      <vt:lpstr>Why should you learn about functional simulation?</vt:lpstr>
      <vt:lpstr>Our Experience</vt:lpstr>
      <vt:lpstr>Functional Model (PTX)</vt:lpstr>
      <vt:lpstr>PowerPoint Presentation</vt:lpstr>
      <vt:lpstr>Functional Model (PTX)</vt:lpstr>
      <vt:lpstr>Functional Model (SASS)</vt:lpstr>
      <vt:lpstr>When to use PTXPlus?</vt:lpstr>
      <vt:lpstr>Timing Model for  Compute Parts of a GPU</vt:lpstr>
      <vt:lpstr>Timing Model for  GPU Micro-architecture</vt:lpstr>
      <vt:lpstr>Timing Model for  GPU Micro-architecture</vt:lpstr>
      <vt:lpstr>New: Power Model GPUWattch</vt:lpstr>
      <vt:lpstr>Interfacing GPGPU-Sim to Applications</vt:lpstr>
      <vt:lpstr>GPGPU-Sim Runtime Flow</vt:lpstr>
      <vt:lpstr>Debugging and Visualization</vt:lpstr>
      <vt:lpstr>Building GPGPU-Sim</vt:lpstr>
      <vt:lpstr>Running GPGPU-Sim</vt:lpstr>
      <vt:lpstr>GPGPU-Sim Internals </vt:lpstr>
      <vt:lpstr>Modules Overview</vt:lpstr>
      <vt:lpstr>Interface to CUDA/OpenCL</vt:lpstr>
      <vt:lpstr>Interface to CUDA/OpenCL</vt:lpstr>
      <vt:lpstr>Interface to CUDA/OpenCL API</vt:lpstr>
      <vt:lpstr>Interface to CUDA API</vt:lpstr>
      <vt:lpstr>GPGPU-Sim Startup Details</vt:lpstr>
      <vt:lpstr>Loading PTX</vt:lpstr>
      <vt:lpstr>PTX Parsing,  Post-Dominator Detection</vt:lpstr>
      <vt:lpstr>Parsing PTX</vt:lpstr>
      <vt:lpstr>cuda-sim/ptx.l – find tokens </vt:lpstr>
      <vt:lpstr>cuda-sim/ptx.y –  read instructions</vt:lpstr>
      <vt:lpstr>Stream Manager + Abstract GPU</vt:lpstr>
      <vt:lpstr>Functional Simulator</vt:lpstr>
      <vt:lpstr>Inside Functional Simulation:  Key Objects</vt:lpstr>
      <vt:lpstr>How are threads simulated (functionally)?</vt:lpstr>
      <vt:lpstr>How are instructions simulated (functionally)?</vt:lpstr>
      <vt:lpstr>How are values communicated between threads?</vt:lpstr>
      <vt:lpstr>Memory Space Buffer</vt:lpstr>
      <vt:lpstr>Pure Functional Simulator</vt:lpstr>
      <vt:lpstr>GPGPU-Sim: Timing Model</vt:lpstr>
      <vt:lpstr>Abstract HW Model</vt:lpstr>
      <vt:lpstr>Microarchitecture Model (Revisitied)</vt:lpstr>
      <vt:lpstr>Timing Model  (Software Overview)</vt:lpstr>
      <vt:lpstr>Timing Model: gpgpu_sim</vt:lpstr>
      <vt:lpstr>Timing Model:  Initialization</vt:lpstr>
      <vt:lpstr>Timing Model:  Main Simulation Loop</vt:lpstr>
      <vt:lpstr>Clock domains</vt:lpstr>
      <vt:lpstr>Clock Domain Crossing</vt:lpstr>
      <vt:lpstr>Timing Model:  Main Simulation Loop</vt:lpstr>
      <vt:lpstr>Timing Model:  Thread Block Issue</vt:lpstr>
      <vt:lpstr>Timing Model: simt_core_cluster</vt:lpstr>
      <vt:lpstr>Timing Model: SIMT Core</vt:lpstr>
      <vt:lpstr>Timing Model: SIMT Core</vt:lpstr>
      <vt:lpstr>Timing Model: Pipeline Connection</vt:lpstr>
      <vt:lpstr>Timing Model: Warp Instruction</vt:lpstr>
      <vt:lpstr>Timing Model: Memory Access</vt:lpstr>
      <vt:lpstr>Timing Model: Fetch Stage</vt:lpstr>
      <vt:lpstr>Timing Model: Decode Stage</vt:lpstr>
      <vt:lpstr>Timing Model: Issue Stage</vt:lpstr>
      <vt:lpstr>Timing Model: Scheduler Unit</vt:lpstr>
      <vt:lpstr>Timing Model: Scoreboard</vt:lpstr>
      <vt:lpstr>Timing Model: SIMT Stack</vt:lpstr>
      <vt:lpstr>Timing Model: Register Read Stage</vt:lpstr>
      <vt:lpstr>Timing Model: Operand Collector</vt:lpstr>
      <vt:lpstr>Timing Model: Operand Collector</vt:lpstr>
      <vt:lpstr>Timing Model: Execution Stage</vt:lpstr>
      <vt:lpstr>Timing Model: ALU Pipeline</vt:lpstr>
      <vt:lpstr>Timing Model: Memory Unit</vt:lpstr>
      <vt:lpstr>Timing Model: Memory Unit</vt:lpstr>
      <vt:lpstr>Timing Model: Cache Models</vt:lpstr>
      <vt:lpstr>Timing Model: Cache Models</vt:lpstr>
      <vt:lpstr>Timing Model: Cache Models</vt:lpstr>
      <vt:lpstr>Timing Model: Interfaces</vt:lpstr>
      <vt:lpstr>Interconnection Network Model</vt:lpstr>
      <vt:lpstr>PowerPoint Presentation</vt:lpstr>
      <vt:lpstr>Interconnection Network Config</vt:lpstr>
      <vt:lpstr>Interconnect Injection Interfaces</vt:lpstr>
      <vt:lpstr>Interconnect Injection Interfaces</vt:lpstr>
      <vt:lpstr>Interconnect Injection Interfaces</vt:lpstr>
      <vt:lpstr>Interconnect Ejection Interfaces</vt:lpstr>
      <vt:lpstr>Timing Model: Interfaces</vt:lpstr>
      <vt:lpstr>Timing Model: Interfaces</vt:lpstr>
      <vt:lpstr>Timing Model: Memory Partition</vt:lpstr>
      <vt:lpstr>Timing Model: Memory Partition</vt:lpstr>
      <vt:lpstr>Timing Model: Memory Partition</vt:lpstr>
      <vt:lpstr>Timing Model: Memory Partition</vt:lpstr>
      <vt:lpstr>Timing Model: DRAM Model</vt:lpstr>
      <vt:lpstr>Timing Model: DRAM Model</vt:lpstr>
      <vt:lpstr>Timing Model: DRAM Model</vt:lpstr>
      <vt:lpstr>Configuration Organization</vt:lpstr>
      <vt:lpstr>Adding Configuration Options</vt:lpstr>
      <vt:lpstr>Summary</vt:lpstr>
    </vt:vector>
  </TitlesOfParts>
  <Company>University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GPU Computing Architectures</dc:title>
  <dc:creator>Tor M. Aamodt</dc:creator>
  <cp:lastModifiedBy>Tor Aamodt</cp:lastModifiedBy>
  <cp:revision>338</cp:revision>
  <dcterms:created xsi:type="dcterms:W3CDTF">2014-01-25T00:49:03Z</dcterms:created>
  <dcterms:modified xsi:type="dcterms:W3CDTF">2019-02-07T20:50:47Z</dcterms:modified>
</cp:coreProperties>
</file>