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4" r:id="rId3"/>
    <p:sldId id="266" r:id="rId4"/>
    <p:sldId id="310" r:id="rId5"/>
    <p:sldId id="305" r:id="rId6"/>
    <p:sldId id="306" r:id="rId7"/>
    <p:sldId id="274" r:id="rId8"/>
    <p:sldId id="276" r:id="rId9"/>
    <p:sldId id="278" r:id="rId10"/>
    <p:sldId id="283" r:id="rId11"/>
    <p:sldId id="285" r:id="rId12"/>
    <p:sldId id="286" r:id="rId13"/>
    <p:sldId id="288" r:id="rId14"/>
    <p:sldId id="290" r:id="rId15"/>
    <p:sldId id="296" r:id="rId16"/>
    <p:sldId id="301" r:id="rId17"/>
    <p:sldId id="320" r:id="rId18"/>
    <p:sldId id="321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53F6B"/>
    <a:srgbClr val="002040"/>
    <a:srgbClr val="172F65"/>
    <a:srgbClr val="0C2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89402" autoAdjust="0"/>
  </p:normalViewPr>
  <p:slideViewPr>
    <p:cSldViewPr snapToObjects="1">
      <p:cViewPr varScale="1">
        <p:scale>
          <a:sx n="71" d="100"/>
          <a:sy n="71" d="100"/>
        </p:scale>
        <p:origin x="-2416" y="-112"/>
      </p:cViewPr>
      <p:guideLst>
        <p:guide orient="horz" pos="2160"/>
        <p:guide orient="horz" pos="1584"/>
        <p:guide orient="horz" pos="1296"/>
        <p:guide orient="horz" pos="1008"/>
        <p:guide orient="horz" pos="1440"/>
        <p:guide orient="horz" pos="1872"/>
        <p:guide orient="horz" pos="1728"/>
        <p:guide orient="horz" pos="1152"/>
        <p:guide pos="2880"/>
        <p:guide pos="1728"/>
        <p:guide pos="721"/>
        <p:guide pos="1144"/>
        <p:guide pos="3455"/>
        <p:guide pos="5184"/>
        <p:guide pos="2305"/>
        <p:guide pos="4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376"/>
    </p:cViewPr>
  </p:sorterViewPr>
  <p:notesViewPr>
    <p:cSldViewPr snapToObjects="1">
      <p:cViewPr varScale="1">
        <p:scale>
          <a:sx n="100" d="100"/>
          <a:sy n="100" d="100"/>
        </p:scale>
        <p:origin x="-428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femike:Documents:ISE%20routing%20fai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Utilization and F</a:t>
            </a:r>
            <a:r>
              <a:rPr lang="en-US" sz="1600"/>
              <a:t>max</a:t>
            </a:r>
            <a:r>
              <a:rPr lang="en-US"/>
              <a:t> Comparison</a:t>
            </a:r>
            <a:endParaRPr lang="zh-CN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1158166582388"/>
          <c:y val="0.153020134228188"/>
          <c:w val="0.720619446651737"/>
          <c:h val="0.557521534640385"/>
        </c:manualLayout>
      </c:layout>
      <c:barChart>
        <c:barDir val="col"/>
        <c:grouping val="clustered"/>
        <c:varyColors val="0"/>
        <c:ser>
          <c:idx val="0"/>
          <c:order val="0"/>
          <c:tx>
            <c:v>Logic Utilization - ROB</c:v>
          </c:tx>
          <c:spPr>
            <a:solidFill>
              <a:srgbClr val="FFFF00"/>
            </a:solidFill>
          </c:spPr>
          <c:invertIfNegative val="0"/>
          <c:cat>
            <c:numRef>
              <c:f>'[2]LOGIC UTILIZATION SWEEP'!$A$59:$A$74</c:f>
              <c:numCache>
                <c:formatCode>General</c:formatCode>
                <c:ptCount val="16"/>
                <c:pt idx="0">
                  <c:v>18.0</c:v>
                </c:pt>
                <c:pt idx="1">
                  <c:v>41.0</c:v>
                </c:pt>
                <c:pt idx="2">
                  <c:v>49.0</c:v>
                </c:pt>
                <c:pt idx="3">
                  <c:v>57.0</c:v>
                </c:pt>
                <c:pt idx="4">
                  <c:v>65.0</c:v>
                </c:pt>
                <c:pt idx="5">
                  <c:v>77.0</c:v>
                </c:pt>
                <c:pt idx="6">
                  <c:v>89.0</c:v>
                </c:pt>
                <c:pt idx="7">
                  <c:v>101.0</c:v>
                </c:pt>
                <c:pt idx="8">
                  <c:v>18.0</c:v>
                </c:pt>
                <c:pt idx="9">
                  <c:v>41.0</c:v>
                </c:pt>
                <c:pt idx="10">
                  <c:v>49.0</c:v>
                </c:pt>
                <c:pt idx="11">
                  <c:v>57.0</c:v>
                </c:pt>
                <c:pt idx="12">
                  <c:v>65.0</c:v>
                </c:pt>
                <c:pt idx="13">
                  <c:v>77.0</c:v>
                </c:pt>
                <c:pt idx="14">
                  <c:v>89.0</c:v>
                </c:pt>
                <c:pt idx="15">
                  <c:v>101.0</c:v>
                </c:pt>
              </c:numCache>
            </c:numRef>
          </c:cat>
          <c:val>
            <c:numRef>
              <c:f>'[2]LOGIC UTILIZATION SWEEP'!$K$30:$K$37</c:f>
              <c:numCache>
                <c:formatCode>0.00%</c:formatCode>
                <c:ptCount val="8"/>
                <c:pt idx="0">
                  <c:v>0.304140127388535</c:v>
                </c:pt>
                <c:pt idx="1">
                  <c:v>0.450079617834395</c:v>
                </c:pt>
                <c:pt idx="2">
                  <c:v>0.500955414012739</c:v>
                </c:pt>
                <c:pt idx="3">
                  <c:v>0.551831210191083</c:v>
                </c:pt>
                <c:pt idx="4">
                  <c:v>0.602707006369427</c:v>
                </c:pt>
                <c:pt idx="5">
                  <c:v>0.701433121019108</c:v>
                </c:pt>
                <c:pt idx="6">
                  <c:v>0.769585987261146</c:v>
                </c:pt>
                <c:pt idx="7">
                  <c:v>0.838057324840764</c:v>
                </c:pt>
              </c:numCache>
            </c:numRef>
          </c:val>
        </c:ser>
        <c:ser>
          <c:idx val="1"/>
          <c:order val="1"/>
          <c:tx>
            <c:v>Logic Utilization - ISE</c:v>
          </c:tx>
          <c:spPr>
            <a:solidFill>
              <a:srgbClr val="FF0000"/>
            </a:solidFill>
          </c:spPr>
          <c:invertIfNegative val="0"/>
          <c:cat>
            <c:numRef>
              <c:f>'[2]LOGIC UTILIZATION SWEEP'!$A$59:$A$74</c:f>
              <c:numCache>
                <c:formatCode>General</c:formatCode>
                <c:ptCount val="16"/>
                <c:pt idx="0">
                  <c:v>18.0</c:v>
                </c:pt>
                <c:pt idx="1">
                  <c:v>41.0</c:v>
                </c:pt>
                <c:pt idx="2">
                  <c:v>49.0</c:v>
                </c:pt>
                <c:pt idx="3">
                  <c:v>57.0</c:v>
                </c:pt>
                <c:pt idx="4">
                  <c:v>65.0</c:v>
                </c:pt>
                <c:pt idx="5">
                  <c:v>77.0</c:v>
                </c:pt>
                <c:pt idx="6">
                  <c:v>89.0</c:v>
                </c:pt>
                <c:pt idx="7">
                  <c:v>101.0</c:v>
                </c:pt>
                <c:pt idx="8">
                  <c:v>18.0</c:v>
                </c:pt>
                <c:pt idx="9">
                  <c:v>41.0</c:v>
                </c:pt>
                <c:pt idx="10">
                  <c:v>49.0</c:v>
                </c:pt>
                <c:pt idx="11">
                  <c:v>57.0</c:v>
                </c:pt>
                <c:pt idx="12">
                  <c:v>65.0</c:v>
                </c:pt>
                <c:pt idx="13">
                  <c:v>77.0</c:v>
                </c:pt>
                <c:pt idx="14">
                  <c:v>89.0</c:v>
                </c:pt>
                <c:pt idx="15">
                  <c:v>101.0</c:v>
                </c:pt>
              </c:numCache>
            </c:numRef>
          </c:cat>
          <c:val>
            <c:numRef>
              <c:f>'[2]LOGIC UTILIZATION SWEEP'!$L$30:$L$37</c:f>
              <c:numCache>
                <c:formatCode>0.00%</c:formatCode>
                <c:ptCount val="8"/>
                <c:pt idx="0">
                  <c:v>0.330573248407643</c:v>
                </c:pt>
                <c:pt idx="1">
                  <c:v>0.481236730360934</c:v>
                </c:pt>
                <c:pt idx="2">
                  <c:v>0.543073248407643</c:v>
                </c:pt>
                <c:pt idx="3">
                  <c:v>0.586411889596603</c:v>
                </c:pt>
                <c:pt idx="4">
                  <c:v>0.646417197452229</c:v>
                </c:pt>
                <c:pt idx="5">
                  <c:v>0.736411889596603</c:v>
                </c:pt>
                <c:pt idx="6">
                  <c:v>0.809872611464968</c:v>
                </c:pt>
                <c:pt idx="7">
                  <c:v>0.891162420382166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1601016"/>
        <c:axId val="471586904"/>
      </c:barChart>
      <c:scatterChart>
        <c:scatterStyle val="lineMarker"/>
        <c:varyColors val="0"/>
        <c:ser>
          <c:idx val="2"/>
          <c:order val="2"/>
          <c:tx>
            <c:v>Fmax - ROB</c:v>
          </c:tx>
          <c:spPr>
            <a:ln>
              <a:solidFill>
                <a:srgbClr val="FFFF00"/>
              </a:solidFill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yVal>
            <c:numRef>
              <c:f>'[2]LOGIC UTILIZATION SWEEP'!$Q$30:$Q$37</c:f>
              <c:numCache>
                <c:formatCode>General</c:formatCode>
                <c:ptCount val="8"/>
                <c:pt idx="0">
                  <c:v>120.6854936036688</c:v>
                </c:pt>
                <c:pt idx="1">
                  <c:v>120.6854936036688</c:v>
                </c:pt>
                <c:pt idx="2">
                  <c:v>120.6854936036688</c:v>
                </c:pt>
                <c:pt idx="3">
                  <c:v>120.6854936036688</c:v>
                </c:pt>
                <c:pt idx="4">
                  <c:v>120.6854936036688</c:v>
                </c:pt>
                <c:pt idx="5">
                  <c:v>120.6854936036688</c:v>
                </c:pt>
                <c:pt idx="6">
                  <c:v>120.6854936036688</c:v>
                </c:pt>
                <c:pt idx="7">
                  <c:v>120.6854936036688</c:v>
                </c:pt>
              </c:numCache>
            </c:numRef>
          </c:yVal>
          <c:smooth val="0"/>
        </c:ser>
        <c:ser>
          <c:idx val="3"/>
          <c:order val="3"/>
          <c:tx>
            <c:v>Fmax - ISE</c:v>
          </c:tx>
          <c:spPr>
            <a:ln>
              <a:solidFill>
                <a:srgbClr val="FF0000"/>
              </a:solidFill>
            </a:ln>
          </c:spPr>
          <c:marker>
            <c:symbol val="x"/>
            <c:size val="9"/>
            <c:spPr>
              <a:ln>
                <a:solidFill>
                  <a:schemeClr val="tx1"/>
                </a:solidFill>
              </a:ln>
            </c:spPr>
          </c:marker>
          <c:yVal>
            <c:numRef>
              <c:f>'[2]LOGIC UTILIZATION SWEEP'!$P$30:$P$37</c:f>
              <c:numCache>
                <c:formatCode>General</c:formatCode>
                <c:ptCount val="8"/>
                <c:pt idx="0">
                  <c:v>114.9954001839926</c:v>
                </c:pt>
                <c:pt idx="1">
                  <c:v>115.8345882080389</c:v>
                </c:pt>
                <c:pt idx="2">
                  <c:v>88.12125484666898</c:v>
                </c:pt>
                <c:pt idx="3">
                  <c:v>115.3668666359022</c:v>
                </c:pt>
                <c:pt idx="4">
                  <c:v>108.8139281828074</c:v>
                </c:pt>
                <c:pt idx="5">
                  <c:v>108.1314878892734</c:v>
                </c:pt>
                <c:pt idx="6">
                  <c:v>102.5535842477695</c:v>
                </c:pt>
                <c:pt idx="7">
                  <c:v>110.4606207886888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1577688"/>
        <c:axId val="471572136"/>
      </c:scatterChart>
      <c:catAx>
        <c:axId val="471601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 of PE Instances</a:t>
                </a:r>
                <a:endParaRPr lang="zh-CN" sz="12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71586904"/>
        <c:crosses val="autoZero"/>
        <c:auto val="1"/>
        <c:lblAlgn val="ctr"/>
        <c:lblOffset val="100"/>
        <c:noMultiLvlLbl val="0"/>
      </c:catAx>
      <c:valAx>
        <c:axId val="471586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Logic Utilization</a:t>
                </a:r>
                <a:endParaRPr lang="zh-CN" sz="120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471601016"/>
        <c:crosses val="autoZero"/>
        <c:crossBetween val="between"/>
      </c:valAx>
      <c:valAx>
        <c:axId val="471572136"/>
        <c:scaling>
          <c:orientation val="minMax"/>
          <c:max val="125.0"/>
          <c:min val="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F</a:t>
                </a:r>
                <a:r>
                  <a:rPr lang="en-US" sz="1100"/>
                  <a:t>max (MHz)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71577688"/>
        <c:crosses val="max"/>
        <c:crossBetween val="midCat"/>
      </c:valAx>
      <c:valAx>
        <c:axId val="471577688"/>
        <c:scaling>
          <c:orientation val="minMax"/>
        </c:scaling>
        <c:delete val="1"/>
        <c:axPos val="b"/>
        <c:majorTickMark val="out"/>
        <c:minorTickMark val="none"/>
        <c:tickLblPos val="nextTo"/>
        <c:crossAx val="47157213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0935779816513761"/>
          <c:y val="0.852485599534958"/>
          <c:w val="0.801376146788991"/>
          <c:h val="0.12066876288115"/>
        </c:manualLayout>
      </c:layout>
      <c:overlay val="0"/>
      <c:txPr>
        <a:bodyPr/>
        <a:lstStyle/>
        <a:p>
          <a:pPr algn="ctr"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669F5-C2A9-784B-93DB-1E6A4F36D849}" type="datetimeFigureOut">
              <a:rPr kumimoji="1" lang="zh-CN" altLang="en-US" smtClean="0"/>
              <a:t>2015-05-02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F1EB3-EF25-3146-ACA9-B9B5F280A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7182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8CED63B-8C4A-6643-B7A1-D939C634E5AD}" type="datetime1">
              <a:rPr lang="en-US" smtClean="0"/>
              <a:pPr/>
              <a:t>2015-05-02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D2F42E9-A7F8-304F-8819-533B4142EE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64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5AECE557-9BB4-DD42-AAC0-2101A906FD8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%5C%5Clocalhost%5CUsers%5Canngoncalves%5CDesktop%5CUBC%20PPT%20Templates%20explore%5CUBC_Cliff_Tritone_annedit.jpg" TargetMode="External"/><Relationship Id="rId4" Type="http://schemas.openxmlformats.org/officeDocument/2006/relationships/image" Target="../media/image1.png"/><Relationship Id="rId5" Type="http://schemas.openxmlformats.org/officeDocument/2006/relationships/image" Target="file://localhost/%5C%5Clocalhost%5CUsers%5Canngoncalves%5CDesktop%5CUBC%20PPT%20Templates%20explore%5Cgraphic%20objects%5Cshield.png" TargetMode="External"/><Relationship Id="rId6" Type="http://schemas.openxmlformats.org/officeDocument/2006/relationships/image" Target="../media/image2.png"/><Relationship Id="rId7" Type="http://schemas.openxmlformats.org/officeDocument/2006/relationships/image" Target="file://localhost/%5C%5Clocalhost%5CUsers%5Canngoncalves%5CDesktop%5CUBC%20PPT%20Templates%20explore%5Cgraphic%20objects%5CPOM.png" TargetMode="External"/><Relationship Id="rId8" Type="http://schemas.openxmlformats.org/officeDocument/2006/relationships/image" Target="../media/image3.png"/><Relationship Id="rId9" Type="http://schemas.openxmlformats.org/officeDocument/2006/relationships/image" Target="file://localhost/%5C%5Clocalhost%5CUsers%5Canngoncalves%5CDesktop%5CUBC%20PPT%20Templates%20explore%5Cgraphic%20objects%5CtheUofBC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file://localhost/%5C%5Clocalhost%5CUsers%5Canngoncalves%5CDesktop%5CUBC%20PPT%20Templates%20explore%5Cgraphic%20objects%5CFullSig.png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%5C%5Clocalhost%5CUsers%5Canngoncalves%5CDesktop%5CUBC%20PPT%20Templates%20explore%5Cgraphic%20objects%5Cshield.png" TargetMode="External"/><Relationship Id="rId4" Type="http://schemas.openxmlformats.org/officeDocument/2006/relationships/image" Target="../media/image2.png"/><Relationship Id="rId5" Type="http://schemas.openxmlformats.org/officeDocument/2006/relationships/image" Target="file://localhost/%5C%5Clocalhost%5CUsers%5Canngoncalves%5CDesktop%5CUBC%20PPT%20Templates%20explore%5Cgraphic%20objects%5CPOM.png" TargetMode="External"/><Relationship Id="rId6" Type="http://schemas.openxmlformats.org/officeDocument/2006/relationships/image" Target="../media/image3.png"/><Relationship Id="rId7" Type="http://schemas.openxmlformats.org/officeDocument/2006/relationships/image" Target="file://localhost/%5C%5Clocalhost%5CUsers%5Canngoncalves%5CDesktop%5CUBC%20PPT%20Templates%20explore%5Cgraphic%20objects%5CtheUofBC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%5C%5Clocalhost%5CUsers%5Canngoncalves%5CDesktop%5CUBC%20PPT%20Templates%20explore%5Cgraphic%20objects%5Cshield.png" TargetMode="External"/><Relationship Id="rId4" Type="http://schemas.openxmlformats.org/officeDocument/2006/relationships/image" Target="../media/image2.png"/><Relationship Id="rId5" Type="http://schemas.openxmlformats.org/officeDocument/2006/relationships/image" Target="file://localhost/%5C%5Clocalhost%5CUsers%5Canngoncalves%5CDesktop%5CUBC%20PPT%20Templates%20explore%5Cgraphic%20objects%5CPOM.png" TargetMode="External"/><Relationship Id="rId6" Type="http://schemas.openxmlformats.org/officeDocument/2006/relationships/image" Target="../media/image3.png"/><Relationship Id="rId7" Type="http://schemas.openxmlformats.org/officeDocument/2006/relationships/image" Target="file://localhost/%5C%5Clocalhost%5CUsers%5Canngoncalves%5CDesktop%5CUBC%20PPT%20Templates%20explore%5Cgraphic%20objects%5CtheUofBC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%5C%5Clocalhost%5CUsers%5Canngoncalves%5CDesktop%5CUBC%20PPT%20Templates%20explore%5Cgraphic%20objects%5Cshield.png" TargetMode="External"/><Relationship Id="rId4" Type="http://schemas.openxmlformats.org/officeDocument/2006/relationships/image" Target="../media/image2.png"/><Relationship Id="rId5" Type="http://schemas.openxmlformats.org/officeDocument/2006/relationships/image" Target="file://localhost/%5C%5Clocalhost%5CUsers%5Canngoncalves%5CDesktop%5CUBC%20PPT%20Templates%20explore%5Cgraphic%20objects%5CPOM.png" TargetMode="External"/><Relationship Id="rId6" Type="http://schemas.openxmlformats.org/officeDocument/2006/relationships/image" Target="../media/image3.png"/><Relationship Id="rId7" Type="http://schemas.openxmlformats.org/officeDocument/2006/relationships/image" Target="file://localhost/%5C%5Clocalhost%5CUsers%5Canngoncalves%5CDesktop%5CUBC%20PPT%20Templates%20explore%5Cgraphic%20objects%5CtheUofBC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file://localhost/%5C%5Clocalhost%5CUsers%5Canngoncalves%5CDesktop%5CUBC%20PPT%20Templates%20explore%5Cgraphic%20objects%5Cshield.png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file://localhost/%5C%5Clocalhost%5CUsers%5Canngoncalves%5CDesktop%5CUBC%20PPT%20Templates%20explore%5Cgraphic%20objects%5Cshield.png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%5C%5Clocalhost%5CUsers%5Canngoncalves%5CDesktop%5CUBC%20PPT%20Templates%20explore%5Cgraphic%20objects%5Cshield.png" TargetMode="External"/><Relationship Id="rId4" Type="http://schemas.openxmlformats.org/officeDocument/2006/relationships/image" Target="../media/image2.png"/><Relationship Id="rId5" Type="http://schemas.openxmlformats.org/officeDocument/2006/relationships/image" Target="file://localhost/%5C%5Clocalhost%5CUsers%5Canngoncalves%5CDesktop%5CUBC%20PPT%20Templates%20explore%5Cgraphic%20objects%5CPOM.png" TargetMode="External"/><Relationship Id="rId6" Type="http://schemas.openxmlformats.org/officeDocument/2006/relationships/image" Target="../media/image3.png"/><Relationship Id="rId7" Type="http://schemas.openxmlformats.org/officeDocument/2006/relationships/image" Target="file://localhost/%5C%5Clocalhost%5CUsers%5Canngoncalves%5CDesktop%5CUBC%20PPT%20Templates%20explore%5Cgraphic%20objects%5CtheUofBC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%5C%5Clocalhost%5CUsers%5Canngoncalves%5CDesktop%5CUBC%20PPT%20Templates%20explore%5Cgraphic%20objects%5Cshield.png" TargetMode="External"/><Relationship Id="rId4" Type="http://schemas.openxmlformats.org/officeDocument/2006/relationships/image" Target="../media/image2.png"/><Relationship Id="rId5" Type="http://schemas.openxmlformats.org/officeDocument/2006/relationships/image" Target="file://localhost/%5C%5Clocalhost%5CUsers%5Canngoncalves%5CDesktop%5CUBC%20PPT%20Templates%20explore%5Cgraphic%20objects%5CPOM.png" TargetMode="External"/><Relationship Id="rId6" Type="http://schemas.openxmlformats.org/officeDocument/2006/relationships/image" Target="../media/image3.png"/><Relationship Id="rId7" Type="http://schemas.openxmlformats.org/officeDocument/2006/relationships/image" Target="file://localhost/%5C%5Clocalhost%5CUsers%5Canngoncalves%5CDesktop%5CUBC%20PPT%20Templates%20explore%5Cgraphic%20objects%5CtheUofBC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%5C%5Clocalhost%5CUsers%5Canngoncalves%5CDesktop%5CUBC%20PPT%20Templates%20explore%5Cgraphic%20objects%5Cshield.png" TargetMode="External"/><Relationship Id="rId4" Type="http://schemas.openxmlformats.org/officeDocument/2006/relationships/image" Target="../media/image2.png"/><Relationship Id="rId5" Type="http://schemas.openxmlformats.org/officeDocument/2006/relationships/image" Target="file://localhost/%5C%5Clocalhost%5CUsers%5Canngoncalves%5CDesktop%5CUBC%20PPT%20Templates%20explore%5Cgraphic%20objects%5CPOM.png" TargetMode="External"/><Relationship Id="rId6" Type="http://schemas.openxmlformats.org/officeDocument/2006/relationships/image" Target="../media/image3.png"/><Relationship Id="rId7" Type="http://schemas.openxmlformats.org/officeDocument/2006/relationships/image" Target="file://localhost/%5C%5Clocalhost%5CUsers%5Canngoncalves%5CDesktop%5CUBC%20PPT%20Templates%20explore%5Cgraphic%20objects%5CtheUofBC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Slide 1: UBC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BC_Cliff_Tritone_annedit.jpg" descr="/Users/anngoncalves/Desktop/UBC PPT Templates explore/UBC_Cliff_Tritone_annedit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8" t="2914" r="19727" b="2914"/>
          <a:stretch>
            <a:fillRect/>
          </a:stretch>
        </p:blipFill>
        <p:spPr bwMode="auto">
          <a:xfrm>
            <a:off x="0" y="950913"/>
            <a:ext cx="9228138" cy="590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9"/>
          <p:cNvGrpSpPr>
            <a:grpSpLocks/>
          </p:cNvGrpSpPr>
          <p:nvPr userDrawn="1"/>
        </p:nvGrpSpPr>
        <p:grpSpPr bwMode="auto">
          <a:xfrm>
            <a:off x="0" y="0"/>
            <a:ext cx="9220200" cy="911225"/>
            <a:chOff x="0" y="0"/>
            <a:chExt cx="9220200" cy="911225"/>
          </a:xfrm>
        </p:grpSpPr>
        <p:sp>
          <p:nvSpPr>
            <p:cNvPr id="4" name="Rectangle 3"/>
            <p:cNvSpPr/>
            <p:nvPr userDrawn="1"/>
          </p:nvSpPr>
          <p:spPr bwMode="auto">
            <a:xfrm>
              <a:off x="0" y="0"/>
              <a:ext cx="763588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5" name="Rectangle 4"/>
            <p:cNvSpPr/>
            <p:nvPr userDrawn="1"/>
          </p:nvSpPr>
          <p:spPr bwMode="auto">
            <a:xfrm>
              <a:off x="808038" y="0"/>
              <a:ext cx="1511300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6" name="Rectangle 5"/>
            <p:cNvSpPr/>
            <p:nvPr userDrawn="1"/>
          </p:nvSpPr>
          <p:spPr bwMode="auto">
            <a:xfrm>
              <a:off x="2363788" y="0"/>
              <a:ext cx="6856412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pic>
          <p:nvPicPr>
            <p:cNvPr id="7" name="shield.png" descr="/Users/anngoncalves/Desktop/UBC PPT Templates explore/graphic objects/shield.png"/>
            <p:cNvPicPr>
              <a:picLocks noChangeAspect="1"/>
            </p:cNvPicPr>
            <p:nvPr userDrawn="1"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185738"/>
              <a:ext cx="31432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OM.png" descr="/Users/anngoncalves/Desktop/UBC PPT Templates explore/graphic objects/POM.png"/>
            <p:cNvPicPr>
              <a:picLocks noChangeAspect="1"/>
            </p:cNvPicPr>
            <p:nvPr userDrawn="1"/>
          </p:nvPicPr>
          <p:blipFill>
            <a:blip r:embed="rId6" r:link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88" y="215900"/>
              <a:ext cx="895350" cy="112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theUofBC.png" descr="/Users/anngoncalves/Desktop/UBC PPT Templates explore/graphic objects/theUofBC.png"/>
            <p:cNvPicPr>
              <a:picLocks noChangeAspect="1"/>
            </p:cNvPicPr>
            <p:nvPr userDrawn="1"/>
          </p:nvPicPr>
          <p:blipFill>
            <a:blip r:embed="rId8" r:link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100" y="241300"/>
              <a:ext cx="2176463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408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: UBC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76200" y="-3175"/>
            <a:ext cx="9220200" cy="6861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FullSig.png" descr="/Users/anngoncalves/Desktop/UBC PPT Templates explore/graphic objects/FullSig.pn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46313"/>
            <a:ext cx="713263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25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52500"/>
            <a:ext cx="9220200" cy="5908675"/>
          </a:xfrm>
          <a:prstGeom prst="rect">
            <a:avLst/>
          </a:prstGeom>
          <a:solidFill>
            <a:srgbClr val="002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0"/>
            <a:ext cx="9220200" cy="911225"/>
            <a:chOff x="0" y="0"/>
            <a:chExt cx="9220200" cy="911225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0" y="0"/>
              <a:ext cx="763588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808038" y="0"/>
              <a:ext cx="1511300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8" name="Rectangle 7"/>
            <p:cNvSpPr/>
            <p:nvPr userDrawn="1"/>
          </p:nvSpPr>
          <p:spPr bwMode="auto">
            <a:xfrm>
              <a:off x="2363788" y="0"/>
              <a:ext cx="6856412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pic>
          <p:nvPicPr>
            <p:cNvPr id="9" name="shield.png" descr="/Users/anngoncalves/Desktop/UBC PPT Templates explore/graphic objects/shield.png"/>
            <p:cNvPicPr>
              <a:picLocks noChangeAspect="1"/>
            </p:cNvPicPr>
            <p:nvPr userDrawn="1"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185738"/>
              <a:ext cx="31432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OM.png" descr="/Users/anngoncalves/Desktop/UBC PPT Templates explore/graphic objects/POM.png"/>
            <p:cNvPicPr>
              <a:picLocks noChangeAspect="1"/>
            </p:cNvPicPr>
            <p:nvPr userDrawn="1"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88" y="215900"/>
              <a:ext cx="895350" cy="112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theUofBC.png" descr="/Users/anngoncalves/Desktop/UBC PPT Templates explore/graphic objects/theUofBC.png"/>
            <p:cNvPicPr>
              <a:picLocks noChangeAspect="1"/>
            </p:cNvPicPr>
            <p:nvPr userDrawn="1"/>
          </p:nvPicPr>
          <p:blipFill>
            <a:blip r:embed="rId6" r:link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100" y="241300"/>
              <a:ext cx="2176463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814917" y="1608667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814917" y="2290234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42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9220200" cy="911225"/>
            <a:chOff x="0" y="0"/>
            <a:chExt cx="9220200" cy="911225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0" y="0"/>
              <a:ext cx="763588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6" name="Rectangle 5"/>
            <p:cNvSpPr/>
            <p:nvPr userDrawn="1"/>
          </p:nvSpPr>
          <p:spPr bwMode="auto">
            <a:xfrm>
              <a:off x="808038" y="0"/>
              <a:ext cx="1511300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2363788" y="0"/>
              <a:ext cx="6856412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pic>
          <p:nvPicPr>
            <p:cNvPr id="8" name="shield.png" descr="/Users/anngoncalves/Desktop/UBC PPT Templates explore/graphic objects/shield.png"/>
            <p:cNvPicPr>
              <a:picLocks noChangeAspect="1"/>
            </p:cNvPicPr>
            <p:nvPr userDrawn="1"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185738"/>
              <a:ext cx="31432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OM.png" descr="/Users/anngoncalves/Desktop/UBC PPT Templates explore/graphic objects/POM.png"/>
            <p:cNvPicPr>
              <a:picLocks noChangeAspect="1"/>
            </p:cNvPicPr>
            <p:nvPr userDrawn="1"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88" y="215900"/>
              <a:ext cx="895350" cy="112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theUofBC.png" descr="/Users/anngoncalves/Desktop/UBC PPT Templates explore/graphic objects/theUofBC.png"/>
            <p:cNvPicPr>
              <a:picLocks noChangeAspect="1"/>
            </p:cNvPicPr>
            <p:nvPr userDrawn="1"/>
          </p:nvPicPr>
          <p:blipFill>
            <a:blip r:embed="rId6" r:link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100" y="241300"/>
              <a:ext cx="2176463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814917" y="1608667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814917" y="2290234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54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52500"/>
            <a:ext cx="9220200" cy="5908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0"/>
            <a:ext cx="9220200" cy="911225"/>
            <a:chOff x="0" y="0"/>
            <a:chExt cx="9220200" cy="911225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0" y="0"/>
              <a:ext cx="763588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808038" y="0"/>
              <a:ext cx="1511300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8" name="Rectangle 7"/>
            <p:cNvSpPr/>
            <p:nvPr userDrawn="1"/>
          </p:nvSpPr>
          <p:spPr bwMode="auto">
            <a:xfrm>
              <a:off x="2363788" y="0"/>
              <a:ext cx="6856412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pic>
          <p:nvPicPr>
            <p:cNvPr id="9" name="shield.png" descr="/Users/anngoncalves/Desktop/UBC PPT Templates explore/graphic objects/shield.png"/>
            <p:cNvPicPr>
              <a:picLocks noChangeAspect="1"/>
            </p:cNvPicPr>
            <p:nvPr userDrawn="1"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185738"/>
              <a:ext cx="31432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OM.png" descr="/Users/anngoncalves/Desktop/UBC PPT Templates explore/graphic objects/POM.png"/>
            <p:cNvPicPr>
              <a:picLocks noChangeAspect="1"/>
            </p:cNvPicPr>
            <p:nvPr userDrawn="1"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88" y="215900"/>
              <a:ext cx="895350" cy="112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theUofBC.png" descr="/Users/anngoncalves/Desktop/UBC PPT Templates explore/graphic objects/theUofBC.png"/>
            <p:cNvPicPr>
              <a:picLocks noChangeAspect="1"/>
            </p:cNvPicPr>
            <p:nvPr userDrawn="1"/>
          </p:nvPicPr>
          <p:blipFill>
            <a:blip r:embed="rId6" r:link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100" y="241300"/>
              <a:ext cx="2176463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814917" y="1608667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814917" y="2290234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72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220200" cy="6861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shield.png" descr="/Users/anngoncalves/Desktop/UBC PPT Templates explore/graphic objects/shield.pn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185738"/>
            <a:ext cx="3143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814917" y="1608667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09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Divider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220200" cy="68611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shield.png" descr="/Users/anngoncalves/Desktop/UBC PPT Templates explore/graphic objects/shield.pn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185738"/>
            <a:ext cx="3143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814917" y="1608667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168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Copy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952500"/>
            <a:ext cx="9220200" cy="5908675"/>
          </a:xfrm>
          <a:prstGeom prst="rect">
            <a:avLst/>
          </a:prstGeom>
          <a:solidFill>
            <a:srgbClr val="002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9"/>
          <p:cNvGrpSpPr>
            <a:grpSpLocks/>
          </p:cNvGrpSpPr>
          <p:nvPr userDrawn="1"/>
        </p:nvGrpSpPr>
        <p:grpSpPr bwMode="auto">
          <a:xfrm>
            <a:off x="0" y="0"/>
            <a:ext cx="9220200" cy="911225"/>
            <a:chOff x="0" y="0"/>
            <a:chExt cx="9220200" cy="911225"/>
          </a:xfrm>
        </p:grpSpPr>
        <p:sp>
          <p:nvSpPr>
            <p:cNvPr id="7" name="Rectangle 6"/>
            <p:cNvSpPr/>
            <p:nvPr userDrawn="1"/>
          </p:nvSpPr>
          <p:spPr bwMode="auto">
            <a:xfrm>
              <a:off x="0" y="0"/>
              <a:ext cx="763588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8" name="Rectangle 7"/>
            <p:cNvSpPr/>
            <p:nvPr userDrawn="1"/>
          </p:nvSpPr>
          <p:spPr bwMode="auto">
            <a:xfrm>
              <a:off x="808038" y="0"/>
              <a:ext cx="1511300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2363788" y="0"/>
              <a:ext cx="6856412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pic>
          <p:nvPicPr>
            <p:cNvPr id="10" name="shield.png" descr="/Users/anngoncalves/Desktop/UBC PPT Templates explore/graphic objects/shield.png"/>
            <p:cNvPicPr>
              <a:picLocks noChangeAspect="1"/>
            </p:cNvPicPr>
            <p:nvPr userDrawn="1"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185738"/>
              <a:ext cx="31432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OM.png" descr="/Users/anngoncalves/Desktop/UBC PPT Templates explore/graphic objects/POM.png"/>
            <p:cNvPicPr>
              <a:picLocks noChangeAspect="1"/>
            </p:cNvPicPr>
            <p:nvPr userDrawn="1"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88" y="215900"/>
              <a:ext cx="895350" cy="112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theUofBC.png" descr="/Users/anngoncalves/Desktop/UBC PPT Templates explore/graphic objects/theUofBC.png"/>
            <p:cNvPicPr>
              <a:picLocks noChangeAspect="1"/>
            </p:cNvPicPr>
            <p:nvPr userDrawn="1"/>
          </p:nvPicPr>
          <p:blipFill>
            <a:blip r:embed="rId6" r:link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100" y="241300"/>
              <a:ext cx="2176463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814917" y="1608667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14917" y="2290234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814917" y="2979058"/>
            <a:ext cx="7562850" cy="1152676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 marL="457200" indent="0">
              <a:buNone/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458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Copy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0"/>
            <a:ext cx="9220200" cy="911225"/>
            <a:chOff x="0" y="0"/>
            <a:chExt cx="9220200" cy="911225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0" y="0"/>
              <a:ext cx="763588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808038" y="0"/>
              <a:ext cx="1511300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8" name="Rectangle 7"/>
            <p:cNvSpPr/>
            <p:nvPr userDrawn="1"/>
          </p:nvSpPr>
          <p:spPr bwMode="auto">
            <a:xfrm>
              <a:off x="2363788" y="0"/>
              <a:ext cx="6856412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pic>
          <p:nvPicPr>
            <p:cNvPr id="9" name="shield.png" descr="/Users/anngoncalves/Desktop/UBC PPT Templates explore/graphic objects/shield.png"/>
            <p:cNvPicPr>
              <a:picLocks noChangeAspect="1"/>
            </p:cNvPicPr>
            <p:nvPr userDrawn="1"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185738"/>
              <a:ext cx="31432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OM.png" descr="/Users/anngoncalves/Desktop/UBC PPT Templates explore/graphic objects/POM.png"/>
            <p:cNvPicPr>
              <a:picLocks noChangeAspect="1"/>
            </p:cNvPicPr>
            <p:nvPr userDrawn="1"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88" y="215900"/>
              <a:ext cx="895350" cy="112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theUofBC.png" descr="/Users/anngoncalves/Desktop/UBC PPT Templates explore/graphic objects/theUofBC.png"/>
            <p:cNvPicPr>
              <a:picLocks noChangeAspect="1"/>
            </p:cNvPicPr>
            <p:nvPr userDrawn="1"/>
          </p:nvPicPr>
          <p:blipFill>
            <a:blip r:embed="rId6" r:link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100" y="241300"/>
              <a:ext cx="2176463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814917" y="1608667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814917" y="2290234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814917" y="2979058"/>
            <a:ext cx="7562850" cy="1152676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Verdana" pitchFamily="34" charset="0"/>
              </a:defRPr>
            </a:lvl1pPr>
            <a:lvl2pPr marL="457200" indent="0">
              <a:buNone/>
              <a:defRPr sz="1800" b="0" i="0">
                <a:solidFill>
                  <a:srgbClr val="0C2344"/>
                </a:solidFill>
                <a:latin typeface="Verdana"/>
                <a:cs typeface="Verdana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6829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Copy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952500"/>
            <a:ext cx="9220200" cy="5908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9"/>
          <p:cNvGrpSpPr>
            <a:grpSpLocks/>
          </p:cNvGrpSpPr>
          <p:nvPr userDrawn="1"/>
        </p:nvGrpSpPr>
        <p:grpSpPr bwMode="auto">
          <a:xfrm>
            <a:off x="0" y="0"/>
            <a:ext cx="9220200" cy="911225"/>
            <a:chOff x="0" y="0"/>
            <a:chExt cx="9220200" cy="911225"/>
          </a:xfrm>
        </p:grpSpPr>
        <p:sp>
          <p:nvSpPr>
            <p:cNvPr id="7" name="Rectangle 6"/>
            <p:cNvSpPr/>
            <p:nvPr userDrawn="1"/>
          </p:nvSpPr>
          <p:spPr bwMode="auto">
            <a:xfrm>
              <a:off x="0" y="0"/>
              <a:ext cx="763588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8" name="Rectangle 7"/>
            <p:cNvSpPr/>
            <p:nvPr userDrawn="1"/>
          </p:nvSpPr>
          <p:spPr bwMode="auto">
            <a:xfrm>
              <a:off x="808038" y="0"/>
              <a:ext cx="1511300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2363788" y="0"/>
              <a:ext cx="6856412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pic>
          <p:nvPicPr>
            <p:cNvPr id="10" name="shield.png" descr="/Users/anngoncalves/Desktop/UBC PPT Templates explore/graphic objects/shield.png"/>
            <p:cNvPicPr>
              <a:picLocks noChangeAspect="1"/>
            </p:cNvPicPr>
            <p:nvPr userDrawn="1"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185738"/>
              <a:ext cx="31432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OM.png" descr="/Users/anngoncalves/Desktop/UBC PPT Templates explore/graphic objects/POM.png"/>
            <p:cNvPicPr>
              <a:picLocks noChangeAspect="1"/>
            </p:cNvPicPr>
            <p:nvPr userDrawn="1"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88" y="215900"/>
              <a:ext cx="895350" cy="112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theUofBC.png" descr="/Users/anngoncalves/Desktop/UBC PPT Templates explore/graphic objects/theUofBC.png"/>
            <p:cNvPicPr>
              <a:picLocks noChangeAspect="1"/>
            </p:cNvPicPr>
            <p:nvPr userDrawn="1"/>
          </p:nvPicPr>
          <p:blipFill>
            <a:blip r:embed="rId6" r:link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100" y="241300"/>
              <a:ext cx="2176463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814917" y="1608667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814917" y="2290234"/>
            <a:ext cx="7562850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814917" y="2979058"/>
            <a:ext cx="7562850" cy="1152676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</a:defRPr>
            </a:lvl1pPr>
            <a:lvl2pPr marL="457200" indent="0">
              <a:buNone/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0786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file://localhost/%5C%5Clocalhost%5CUsers%5Canngoncalves%5CDesktop%5CUBC%20PPT%20Templates%20explore%5Cgraphic%20objects%5Cshield.png" TargetMode="External"/><Relationship Id="rId14" Type="http://schemas.openxmlformats.org/officeDocument/2006/relationships/image" Target="../media/image2.png"/><Relationship Id="rId15" Type="http://schemas.openxmlformats.org/officeDocument/2006/relationships/image" Target="file://localhost/%5C%5Clocalhost%5CUsers%5Canngoncalves%5CDesktop%5CUBC%20PPT%20Templates%20explore%5Cgraphic%20objects%5CPOM.png" TargetMode="External"/><Relationship Id="rId16" Type="http://schemas.openxmlformats.org/officeDocument/2006/relationships/image" Target="../media/image3.png"/><Relationship Id="rId17" Type="http://schemas.openxmlformats.org/officeDocument/2006/relationships/image" Target="file://localhost/%5C%5Clocalhost%5CUsers%5Canngoncalves%5CDesktop%5CUBC%20PPT%20Templates%20explore%5Cgraphic%20objects%5CtheUofBC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 userDrawn="1"/>
        </p:nvGrpSpPr>
        <p:grpSpPr bwMode="auto">
          <a:xfrm>
            <a:off x="0" y="0"/>
            <a:ext cx="9220200" cy="911225"/>
            <a:chOff x="0" y="0"/>
            <a:chExt cx="9220200" cy="911225"/>
          </a:xfrm>
        </p:grpSpPr>
        <p:sp>
          <p:nvSpPr>
            <p:cNvPr id="17" name="Rectangle 16"/>
            <p:cNvSpPr/>
            <p:nvPr userDrawn="1"/>
          </p:nvSpPr>
          <p:spPr bwMode="auto">
            <a:xfrm>
              <a:off x="0" y="0"/>
              <a:ext cx="763588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>
              <a:off x="808038" y="0"/>
              <a:ext cx="1511300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19" name="Rectangle 18"/>
            <p:cNvSpPr/>
            <p:nvPr userDrawn="1"/>
          </p:nvSpPr>
          <p:spPr bwMode="auto">
            <a:xfrm>
              <a:off x="2363788" y="0"/>
              <a:ext cx="6856412" cy="9112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  <p:pic>
          <p:nvPicPr>
            <p:cNvPr id="1030" name="shield.png" descr="/Users/anngoncalves/Desktop/UBC PPT Templates explore/graphic objects/shield.png"/>
            <p:cNvPicPr>
              <a:picLocks noChangeAspect="1"/>
            </p:cNvPicPr>
            <p:nvPr userDrawn="1"/>
          </p:nvPicPr>
          <p:blipFill>
            <a:blip r:embed="rId12" r:link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185738"/>
              <a:ext cx="31432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OM.png" descr="/Users/anngoncalves/Desktop/UBC PPT Templates explore/graphic objects/POM.png"/>
            <p:cNvPicPr>
              <a:picLocks noChangeAspect="1"/>
            </p:cNvPicPr>
            <p:nvPr userDrawn="1"/>
          </p:nvPicPr>
          <p:blipFill>
            <a:blip r:embed="rId14" r:link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88" y="215900"/>
              <a:ext cx="895350" cy="112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theUofBC.png" descr="/Users/anngoncalves/Desktop/UBC PPT Templates explore/graphic objects/theUofBC.png"/>
            <p:cNvPicPr>
              <a:picLocks noChangeAspect="1"/>
            </p:cNvPicPr>
            <p:nvPr userDrawn="1"/>
          </p:nvPicPr>
          <p:blipFill>
            <a:blip r:embed="rId16" r:link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100" y="241300"/>
              <a:ext cx="2176463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>
            <a:spLocks/>
          </p:cNvSpPr>
          <p:nvPr/>
        </p:nvSpPr>
        <p:spPr>
          <a:xfrm>
            <a:off x="685800" y="201725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b="1" dirty="0" smtClean="0">
                <a:latin typeface="Helvetica"/>
                <a:cs typeface="Helvetica"/>
              </a:rPr>
              <a:t>Rapid Overlay </a:t>
            </a:r>
            <a:r>
              <a:rPr kumimoji="1" lang="en-US" altLang="zh-CN" b="1" dirty="0" smtClean="0">
                <a:latin typeface="Helvetica"/>
                <a:cs typeface="Helvetica"/>
              </a:rPr>
              <a:t>Builder</a:t>
            </a:r>
          </a:p>
          <a:p>
            <a:r>
              <a:rPr kumimoji="1" lang="en-US" altLang="zh-CN" b="1" dirty="0" smtClean="0">
                <a:latin typeface="Helvetica"/>
                <a:cs typeface="Helvetica"/>
              </a:rPr>
              <a:t>for </a:t>
            </a:r>
            <a:r>
              <a:rPr kumimoji="1" lang="en-US" altLang="zh-CN" b="1" dirty="0" smtClean="0">
                <a:latin typeface="Helvetica"/>
                <a:cs typeface="Helvetica"/>
              </a:rPr>
              <a:t>Xilinx FPGAs</a:t>
            </a:r>
            <a:endParaRPr kumimoji="1" lang="zh-CN" altLang="en-US" b="1" dirty="0">
              <a:latin typeface="Helvetica"/>
              <a:cs typeface="Helvetica"/>
            </a:endParaRPr>
          </a:p>
        </p:txBody>
      </p:sp>
      <p:sp>
        <p:nvSpPr>
          <p:cNvPr id="12" name="副标题 2"/>
          <p:cNvSpPr txBox="1">
            <a:spLocks/>
          </p:cNvSpPr>
          <p:nvPr/>
        </p:nvSpPr>
        <p:spPr>
          <a:xfrm>
            <a:off x="395535" y="4804163"/>
            <a:ext cx="8358497" cy="118145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1" lang="en-US" altLang="zh-CN" sz="2400" dirty="0" smtClean="0">
                <a:latin typeface="Helvetica"/>
                <a:cs typeface="Helvetica"/>
              </a:rPr>
              <a:t>Michael </a:t>
            </a:r>
            <a:r>
              <a:rPr kumimoji="1" lang="en-US" altLang="zh-CN" sz="2400" dirty="0" smtClean="0">
                <a:latin typeface="Helvetica"/>
                <a:cs typeface="Helvetica"/>
              </a:rPr>
              <a:t>Yue</a:t>
            </a:r>
            <a:r>
              <a:rPr kumimoji="1" lang="en-US" altLang="zh-CN" sz="2400" baseline="30000" dirty="0" smtClean="0">
                <a:latin typeface="Helvetica"/>
                <a:cs typeface="Helvetica"/>
              </a:rPr>
              <a:t>1</a:t>
            </a:r>
            <a:r>
              <a:rPr kumimoji="1" lang="en-US" altLang="zh-CN" sz="2400" dirty="0" smtClean="0">
                <a:latin typeface="Helvetica"/>
                <a:cs typeface="Helvetica"/>
              </a:rPr>
              <a:t>, Dirk Koch</a:t>
            </a:r>
            <a:r>
              <a:rPr kumimoji="1" lang="en-US" altLang="zh-CN" sz="2400" baseline="30000" dirty="0" smtClean="0">
                <a:latin typeface="Helvetica"/>
                <a:cs typeface="Helvetica"/>
              </a:rPr>
              <a:t>2</a:t>
            </a:r>
            <a:r>
              <a:rPr kumimoji="1" lang="en-US" altLang="zh-CN" sz="2400" dirty="0" smtClean="0">
                <a:latin typeface="Helvetica"/>
                <a:cs typeface="Helvetica"/>
              </a:rPr>
              <a:t>, Guy Lemieux</a:t>
            </a:r>
            <a:r>
              <a:rPr kumimoji="1" lang="en-US" altLang="zh-CN" sz="2400" baseline="30000" dirty="0" smtClean="0">
                <a:latin typeface="Helvetica"/>
                <a:cs typeface="Helvetica"/>
              </a:rPr>
              <a:t>1</a:t>
            </a:r>
            <a:endParaRPr kumimoji="1" lang="en-US" altLang="zh-CN" sz="2400" dirty="0">
              <a:latin typeface="Helvetica"/>
              <a:cs typeface="Helvetica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zh-CN" sz="2200" baseline="30000" dirty="0" smtClean="0">
                <a:latin typeface="Helvetica"/>
                <a:cs typeface="Helvetica"/>
              </a:rPr>
              <a:t>1</a:t>
            </a:r>
            <a:r>
              <a:rPr kumimoji="1" lang="en-US" altLang="zh-CN" sz="2200" dirty="0" smtClean="0">
                <a:latin typeface="Helvetica"/>
                <a:cs typeface="Helvetica"/>
              </a:rPr>
              <a:t>University of British Columbia, </a:t>
            </a:r>
            <a:r>
              <a:rPr kumimoji="1" lang="en-US" altLang="zh-CN" sz="2200" baseline="30000" dirty="0" smtClean="0">
                <a:latin typeface="Helvetica"/>
                <a:cs typeface="Helvetica"/>
              </a:rPr>
              <a:t>2</a:t>
            </a:r>
            <a:r>
              <a:rPr kumimoji="1" lang="en-US" altLang="zh-CN" sz="2200" dirty="0" smtClean="0">
                <a:latin typeface="Helvetica"/>
                <a:cs typeface="Helvetica"/>
              </a:rPr>
              <a:t>University of Manchester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62385" y="6115942"/>
            <a:ext cx="29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>
                <a:latin typeface="Helvetica"/>
                <a:cs typeface="Helvetica"/>
              </a:rPr>
              <a:t>1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altLang="zh-CN" sz="3200" dirty="0" smtClean="0">
                <a:latin typeface="Helvetica"/>
                <a:ea typeface="ＭＳ Ｐゴシック" charset="0"/>
                <a:cs typeface="Helvetica"/>
              </a:rPr>
              <a:t>Step 3 </a:t>
            </a:r>
            <a:r>
              <a:rPr lang="en-US" altLang="zh-CN" sz="3200" dirty="0"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Building Initial PE Variants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PE Variants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Same functionality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Different underlying resource footprints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Determined by the </a:t>
            </a:r>
            <a:r>
              <a:rPr lang="en-US" sz="2000" dirty="0" err="1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floorplan</a:t>
            </a:r>
            <a:endParaRPr lang="en-US" sz="20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Built to be replicated across the device</a:t>
            </a:r>
            <a:endParaRPr lang="en-US" sz="20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62385" y="6115942"/>
            <a:ext cx="3986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10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3179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altLang="zh-CN" sz="3200" dirty="0">
                <a:latin typeface="Helvetica"/>
                <a:ea typeface="ＭＳ Ｐゴシック" charset="0"/>
                <a:cs typeface="Helvetica"/>
              </a:rPr>
              <a:t>Step 3 - </a:t>
            </a: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Building Initial PE Variants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Placed and routed PE variant</a:t>
            </a:r>
          </a:p>
        </p:txBody>
      </p:sp>
      <p:pic>
        <p:nvPicPr>
          <p:cNvPr id="5" name="图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32551"/>
            <a:ext cx="4405684" cy="33337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462385" y="6115942"/>
            <a:ext cx="3844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11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7913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altLang="zh-CN" sz="3200" dirty="0">
                <a:latin typeface="Helvetica"/>
                <a:ea typeface="ＭＳ Ｐゴシック" charset="0"/>
                <a:cs typeface="Helvetica"/>
              </a:rPr>
              <a:t>Step </a:t>
            </a:r>
            <a:r>
              <a:rPr lang="en-US" altLang="zh-CN" sz="3200" dirty="0" smtClean="0">
                <a:latin typeface="Helvetica"/>
                <a:ea typeface="ＭＳ Ｐゴシック" charset="0"/>
                <a:cs typeface="Helvetica"/>
              </a:rPr>
              <a:t>4 </a:t>
            </a:r>
            <a:r>
              <a:rPr lang="en-US" altLang="zh-CN" sz="3200" dirty="0"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Extracting PE Tiles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Discarding connection anchors</a:t>
            </a:r>
          </a:p>
        </p:txBody>
      </p:sp>
      <p:pic>
        <p:nvPicPr>
          <p:cNvPr id="6" name="图片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059668"/>
            <a:ext cx="2398197" cy="303510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72144" y="3059668"/>
            <a:ext cx="354104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latin typeface="Helvetica"/>
                <a:cs typeface="Helvetica"/>
              </a:rPr>
              <a:t>Script:</a:t>
            </a:r>
          </a:p>
          <a:p>
            <a:endParaRPr kumimoji="1" lang="en-US" altLang="zh-CN" dirty="0" smtClean="0">
              <a:latin typeface="Helvetica"/>
              <a:cs typeface="Helvetica"/>
            </a:endParaRPr>
          </a:p>
          <a:p>
            <a:r>
              <a:rPr kumimoji="1" lang="en-US" altLang="zh-CN" dirty="0" err="1" smtClean="0">
                <a:latin typeface="Helvetica"/>
                <a:cs typeface="Helvetica"/>
              </a:rPr>
              <a:t>ClearSelection</a:t>
            </a:r>
            <a:r>
              <a:rPr kumimoji="1" lang="en-US" altLang="zh-CN" dirty="0" smtClean="0">
                <a:latin typeface="Helvetica"/>
                <a:cs typeface="Helvetica"/>
              </a:rPr>
              <a:t>;</a:t>
            </a:r>
          </a:p>
          <a:p>
            <a:r>
              <a:rPr kumimoji="1" lang="en-US" altLang="zh-CN" dirty="0" err="1" smtClean="0">
                <a:latin typeface="Helvetica"/>
                <a:cs typeface="Helvetica"/>
              </a:rPr>
              <a:t>AddBlockToSelection</a:t>
            </a:r>
            <a:r>
              <a:rPr kumimoji="1" lang="en-US" altLang="zh-CN" dirty="0" smtClean="0">
                <a:latin typeface="Helvetica"/>
                <a:cs typeface="Helvetica"/>
              </a:rPr>
              <a:t> </a:t>
            </a:r>
          </a:p>
          <a:p>
            <a:r>
              <a:rPr kumimoji="1" lang="en-US" altLang="zh-CN" dirty="0">
                <a:latin typeface="Helvetica"/>
                <a:cs typeface="Helvetica"/>
              </a:rPr>
              <a:t>	</a:t>
            </a:r>
            <a:r>
              <a:rPr kumimoji="1" lang="en-US" altLang="zh-CN" dirty="0" err="1" smtClean="0">
                <a:latin typeface="Helvetica"/>
                <a:cs typeface="Helvetica"/>
              </a:rPr>
              <a:t>UpperLeftTile</a:t>
            </a:r>
            <a:r>
              <a:rPr kumimoji="1" lang="en-US" altLang="zh-CN" dirty="0">
                <a:latin typeface="Helvetica"/>
                <a:cs typeface="Helvetica"/>
              </a:rPr>
              <a:t>=</a:t>
            </a:r>
            <a:r>
              <a:rPr kumimoji="1" lang="en-US" altLang="zh-CN" dirty="0" smtClean="0">
                <a:latin typeface="Helvetica"/>
                <a:cs typeface="Helvetica"/>
              </a:rPr>
              <a:t>INT_X1YI 	</a:t>
            </a:r>
            <a:r>
              <a:rPr kumimoji="1" lang="en-US" altLang="zh-CN" dirty="0" err="1" smtClean="0">
                <a:latin typeface="Helvetica"/>
                <a:cs typeface="Helvetica"/>
              </a:rPr>
              <a:t>LowerRightTile</a:t>
            </a:r>
            <a:r>
              <a:rPr kumimoji="1" lang="en-US" altLang="zh-CN" dirty="0" smtClean="0">
                <a:latin typeface="Helvetica"/>
                <a:cs typeface="Helvetica"/>
              </a:rPr>
              <a:t>=INT_X2Y2;</a:t>
            </a:r>
          </a:p>
          <a:p>
            <a:endParaRPr kumimoji="1" lang="en-US" altLang="zh-CN" dirty="0">
              <a:latin typeface="Helvetica"/>
              <a:cs typeface="Helvetica"/>
            </a:endParaRPr>
          </a:p>
          <a:p>
            <a:r>
              <a:rPr kumimoji="1" lang="en-US" altLang="zh-CN" dirty="0" err="1" smtClean="0">
                <a:latin typeface="Helvetica"/>
                <a:cs typeface="Helvetica"/>
              </a:rPr>
              <a:t>ExtractModule</a:t>
            </a:r>
            <a:r>
              <a:rPr kumimoji="1" lang="en-US" altLang="zh-CN" dirty="0" smtClean="0">
                <a:latin typeface="Helvetica"/>
                <a:cs typeface="Helvetica"/>
              </a:rPr>
              <a:t>   </a:t>
            </a:r>
          </a:p>
          <a:p>
            <a:r>
              <a:rPr kumimoji="1" lang="en-US" altLang="zh-CN" dirty="0">
                <a:latin typeface="Helvetica"/>
                <a:cs typeface="Helvetica"/>
              </a:rPr>
              <a:t>	</a:t>
            </a:r>
            <a:r>
              <a:rPr kumimoji="1" lang="en-US" altLang="zh-CN" dirty="0" err="1" smtClean="0">
                <a:latin typeface="Helvetica"/>
                <a:cs typeface="Helvetica"/>
              </a:rPr>
              <a:t>XDL_Input</a:t>
            </a:r>
            <a:r>
              <a:rPr kumimoji="1" lang="en-US" altLang="zh-CN" dirty="0" smtClean="0">
                <a:latin typeface="Helvetica"/>
                <a:cs typeface="Helvetica"/>
              </a:rPr>
              <a:t>=</a:t>
            </a:r>
            <a:r>
              <a:rPr kumimoji="1" lang="en-US" altLang="zh-CN" dirty="0" err="1" smtClean="0">
                <a:latin typeface="Helvetica"/>
                <a:cs typeface="Helvetica"/>
              </a:rPr>
              <a:t>pe_variant.xdl</a:t>
            </a:r>
            <a:r>
              <a:rPr kumimoji="1" lang="en-US" altLang="zh-CN" dirty="0" smtClean="0">
                <a:latin typeface="Helvetica"/>
                <a:cs typeface="Helvetica"/>
              </a:rPr>
              <a:t>   	</a:t>
            </a:r>
            <a:r>
              <a:rPr kumimoji="1" lang="en-US" altLang="zh-CN" dirty="0" err="1" smtClean="0">
                <a:latin typeface="Helvetica"/>
                <a:cs typeface="Helvetica"/>
              </a:rPr>
              <a:t>XDL_Output</a:t>
            </a:r>
            <a:r>
              <a:rPr kumimoji="1" lang="en-US" altLang="zh-CN" dirty="0" smtClean="0">
                <a:latin typeface="Helvetica"/>
                <a:cs typeface="Helvetica"/>
              </a:rPr>
              <a:t>=</a:t>
            </a:r>
            <a:r>
              <a:rPr kumimoji="1" lang="en-US" altLang="zh-CN" dirty="0" err="1" smtClean="0">
                <a:latin typeface="Helvetica"/>
                <a:cs typeface="Helvetica"/>
              </a:rPr>
              <a:t>pe_tile.xdl</a:t>
            </a:r>
            <a:r>
              <a:rPr kumimoji="1" lang="en-US" altLang="zh-CN" dirty="0" smtClean="0">
                <a:latin typeface="Helvetica"/>
                <a:cs typeface="Helvetica"/>
              </a:rPr>
              <a:t>;</a:t>
            </a:r>
            <a:endParaRPr kumimoji="1" lang="zh-CN" altLang="en-US" dirty="0">
              <a:latin typeface="Helvetica"/>
              <a:cs typeface="Helvetic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2924944"/>
            <a:ext cx="3541588" cy="3169825"/>
          </a:xfrm>
          <a:prstGeom prst="rect">
            <a:avLst/>
          </a:prstGeom>
          <a:noFill/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462385" y="6115942"/>
            <a:ext cx="3986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12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5239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altLang="zh-CN" sz="3200" dirty="0">
                <a:latin typeface="Helvetica"/>
                <a:ea typeface="ＭＳ Ｐゴシック" charset="0"/>
                <a:cs typeface="Helvetica"/>
              </a:rPr>
              <a:t>Step 5</a:t>
            </a:r>
            <a:r>
              <a:rPr lang="en-US" altLang="zh-CN" sz="3200" dirty="0" smtClean="0">
                <a:latin typeface="Helvetica"/>
                <a:ea typeface="ＭＳ Ｐゴシック" charset="0"/>
                <a:cs typeface="Helvetica"/>
              </a:rPr>
              <a:t> </a:t>
            </a:r>
            <a:r>
              <a:rPr lang="en-US" altLang="zh-CN" sz="3200" dirty="0"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Relocating PE Tiles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4388" y="2348880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pic>
        <p:nvPicPr>
          <p:cNvPr id="7" name="图片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348880"/>
            <a:ext cx="2869134" cy="411458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14388" y="2492896"/>
            <a:ext cx="44776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Helvetica"/>
                <a:cs typeface="Helvetica"/>
              </a:rPr>
              <a:t>Script:</a:t>
            </a:r>
          </a:p>
          <a:p>
            <a:endParaRPr lang="en-US" altLang="zh-CN" sz="1600" dirty="0" smtClean="0">
              <a:latin typeface="Helvetica"/>
              <a:cs typeface="Helvetica"/>
            </a:endParaRPr>
          </a:p>
          <a:p>
            <a:r>
              <a:rPr lang="en-US" altLang="zh-CN" sz="1600" dirty="0" smtClean="0">
                <a:latin typeface="Helvetica"/>
                <a:cs typeface="Helvetica"/>
              </a:rPr>
              <a:t># Instantiating the left PE column</a:t>
            </a:r>
            <a:endParaRPr lang="en-US" altLang="zh-CN" sz="1600" dirty="0">
              <a:latin typeface="Helvetica"/>
              <a:cs typeface="Helvetica"/>
            </a:endParaRPr>
          </a:p>
          <a:p>
            <a:r>
              <a:rPr lang="en-US" altLang="zh-CN" sz="1600" dirty="0" smtClean="0">
                <a:latin typeface="Helvetica"/>
                <a:cs typeface="Helvetica"/>
              </a:rPr>
              <a:t>Set </a:t>
            </a:r>
            <a:r>
              <a:rPr lang="en-US" altLang="zh-CN" sz="1600" dirty="0">
                <a:latin typeface="Helvetica"/>
                <a:cs typeface="Helvetica"/>
              </a:rPr>
              <a:t>Variable</a:t>
            </a:r>
            <a:r>
              <a:rPr lang="en-US" altLang="zh-CN" sz="1600" dirty="0" smtClean="0">
                <a:latin typeface="Helvetica"/>
                <a:cs typeface="Helvetica"/>
              </a:rPr>
              <a:t>=</a:t>
            </a:r>
            <a:r>
              <a:rPr lang="en-US" altLang="zh-CN" sz="1600" dirty="0" err="1" smtClean="0">
                <a:latin typeface="Helvetica"/>
                <a:cs typeface="Helvetica"/>
              </a:rPr>
              <a:t>PE_top</a:t>
            </a:r>
            <a:r>
              <a:rPr lang="en-US" altLang="zh-CN" sz="1600" dirty="0" smtClean="0">
                <a:latin typeface="Helvetica"/>
                <a:cs typeface="Helvetica"/>
              </a:rPr>
              <a:t> </a:t>
            </a:r>
            <a:r>
              <a:rPr lang="en-US" altLang="zh-CN" sz="1600" dirty="0">
                <a:latin typeface="Helvetica"/>
                <a:cs typeface="Helvetica"/>
              </a:rPr>
              <a:t>Value="220";</a:t>
            </a:r>
            <a:endParaRPr lang="en-CA" altLang="zh-CN" sz="1600" dirty="0">
              <a:latin typeface="Helvetica"/>
              <a:cs typeface="Helvetica"/>
            </a:endParaRPr>
          </a:p>
          <a:p>
            <a:r>
              <a:rPr lang="en-US" altLang="zh-CN" sz="1600" dirty="0" err="1">
                <a:latin typeface="Helvetica"/>
                <a:cs typeface="Helvetica"/>
              </a:rPr>
              <a:t>SetLabel</a:t>
            </a:r>
            <a:r>
              <a:rPr lang="en-US" altLang="zh-CN" sz="1600" dirty="0">
                <a:latin typeface="Helvetica"/>
                <a:cs typeface="Helvetica"/>
              </a:rPr>
              <a:t> </a:t>
            </a:r>
            <a:r>
              <a:rPr lang="en-US" altLang="zh-CN" sz="1600" dirty="0" err="1">
                <a:latin typeface="Helvetica"/>
                <a:cs typeface="Helvetica"/>
              </a:rPr>
              <a:t>LabelName</a:t>
            </a:r>
            <a:r>
              <a:rPr lang="en-US" altLang="zh-CN" sz="1600" dirty="0">
                <a:latin typeface="Helvetica"/>
                <a:cs typeface="Helvetica"/>
              </a:rPr>
              <a:t>=LoopHead_1; </a:t>
            </a:r>
            <a:endParaRPr lang="en-US" altLang="zh-CN" sz="1600" dirty="0" smtClean="0">
              <a:latin typeface="Helvetica"/>
              <a:cs typeface="Helvetica"/>
            </a:endParaRPr>
          </a:p>
          <a:p>
            <a:endParaRPr lang="en-CA" altLang="zh-CN" sz="1600" dirty="0">
              <a:latin typeface="Helvetica"/>
              <a:cs typeface="Helvetica"/>
            </a:endParaRPr>
          </a:p>
          <a:p>
            <a:r>
              <a:rPr lang="en-US" altLang="zh-CN" sz="1600" dirty="0" err="1">
                <a:latin typeface="Helvetica"/>
                <a:cs typeface="Helvetica"/>
              </a:rPr>
              <a:t>AddBlockToSelection</a:t>
            </a:r>
            <a:r>
              <a:rPr lang="en-US" altLang="zh-CN" sz="1600" dirty="0">
                <a:latin typeface="Helvetica"/>
                <a:cs typeface="Helvetica"/>
              </a:rPr>
              <a:t> </a:t>
            </a:r>
            <a:r>
              <a:rPr lang="en-US" altLang="zh-CN" sz="1600" dirty="0" smtClean="0">
                <a:latin typeface="Helvetica"/>
                <a:cs typeface="Helvetica"/>
              </a:rPr>
              <a:t>	</a:t>
            </a:r>
            <a:r>
              <a:rPr lang="en-US" altLang="zh-CN" sz="1600" dirty="0" err="1" smtClean="0">
                <a:latin typeface="Helvetica"/>
                <a:cs typeface="Helvetica"/>
              </a:rPr>
              <a:t>UpperLeftTile</a:t>
            </a:r>
            <a:r>
              <a:rPr lang="en-US" altLang="zh-CN" sz="1600" dirty="0">
                <a:latin typeface="Helvetica"/>
                <a:cs typeface="Helvetica"/>
              </a:rPr>
              <a:t>=INT_X9Y[</a:t>
            </a:r>
            <a:r>
              <a:rPr lang="en-US" altLang="zh-CN" sz="1600" dirty="0" smtClean="0">
                <a:latin typeface="Helvetica"/>
                <a:cs typeface="Helvetica"/>
              </a:rPr>
              <a:t>%</a:t>
            </a:r>
            <a:r>
              <a:rPr lang="en-US" altLang="zh-CN" sz="1600" dirty="0" err="1" smtClean="0">
                <a:latin typeface="Helvetica"/>
                <a:cs typeface="Helvetica"/>
              </a:rPr>
              <a:t>PE_top</a:t>
            </a:r>
            <a:r>
              <a:rPr lang="en-US" altLang="zh-CN" sz="1600" dirty="0">
                <a:latin typeface="Helvetica"/>
                <a:cs typeface="Helvetica"/>
              </a:rPr>
              <a:t>%-1] </a:t>
            </a:r>
            <a:r>
              <a:rPr lang="en-US" altLang="zh-CN" sz="1600" dirty="0" smtClean="0">
                <a:latin typeface="Helvetica"/>
                <a:cs typeface="Helvetica"/>
              </a:rPr>
              <a:t>	</a:t>
            </a:r>
            <a:r>
              <a:rPr lang="en-US" altLang="zh-CN" sz="1600" dirty="0" err="1" smtClean="0">
                <a:latin typeface="Helvetica"/>
                <a:cs typeface="Helvetica"/>
              </a:rPr>
              <a:t>LowerRightTile</a:t>
            </a:r>
            <a:r>
              <a:rPr lang="en-US" altLang="zh-CN" sz="1600" dirty="0">
                <a:latin typeface="Helvetica"/>
                <a:cs typeface="Helvetica"/>
              </a:rPr>
              <a:t>=INT_X9Y[</a:t>
            </a:r>
            <a:r>
              <a:rPr lang="en-US" altLang="zh-CN" sz="1600" dirty="0" smtClean="0">
                <a:latin typeface="Helvetica"/>
                <a:cs typeface="Helvetica"/>
              </a:rPr>
              <a:t>%</a:t>
            </a:r>
            <a:r>
              <a:rPr lang="en-US" altLang="zh-CN" sz="1600" dirty="0" err="1" smtClean="0">
                <a:latin typeface="Helvetica"/>
                <a:cs typeface="Helvetica"/>
              </a:rPr>
              <a:t>PE_top</a:t>
            </a:r>
            <a:r>
              <a:rPr lang="en-US" altLang="zh-CN" sz="1600" dirty="0" smtClean="0">
                <a:latin typeface="Helvetica"/>
                <a:cs typeface="Helvetica"/>
              </a:rPr>
              <a:t>%</a:t>
            </a:r>
            <a:r>
              <a:rPr lang="en-US" altLang="zh-CN" sz="1600" dirty="0">
                <a:latin typeface="Helvetica"/>
                <a:cs typeface="Helvetica"/>
              </a:rPr>
              <a:t>-1]</a:t>
            </a:r>
            <a:r>
              <a:rPr lang="en-US" altLang="zh-CN" sz="1600" dirty="0" smtClean="0">
                <a:latin typeface="Helvetica"/>
                <a:cs typeface="Helvetica"/>
              </a:rPr>
              <a:t>;</a:t>
            </a:r>
          </a:p>
          <a:p>
            <a:endParaRPr lang="en-CA" altLang="zh-CN" sz="1600" dirty="0">
              <a:latin typeface="Helvetica"/>
              <a:cs typeface="Helvetica"/>
            </a:endParaRPr>
          </a:p>
          <a:p>
            <a:r>
              <a:rPr lang="en-US" altLang="zh-CN" sz="1600" dirty="0">
                <a:latin typeface="Helvetica"/>
                <a:cs typeface="Helvetica"/>
              </a:rPr>
              <a:t>Set Variable</a:t>
            </a:r>
            <a:r>
              <a:rPr lang="en-US" altLang="zh-CN" sz="1600" dirty="0" smtClean="0">
                <a:latin typeface="Helvetica"/>
                <a:cs typeface="Helvetica"/>
              </a:rPr>
              <a:t>=</a:t>
            </a:r>
            <a:r>
              <a:rPr lang="en-US" altLang="zh-CN" sz="1600" dirty="0" err="1" smtClean="0">
                <a:latin typeface="Helvetica"/>
                <a:cs typeface="Helvetica"/>
              </a:rPr>
              <a:t>PE_top</a:t>
            </a:r>
            <a:r>
              <a:rPr lang="en-US" altLang="zh-CN" sz="1600" dirty="0" smtClean="0">
                <a:latin typeface="Helvetica"/>
                <a:cs typeface="Helvetica"/>
              </a:rPr>
              <a:t> Value</a:t>
            </a:r>
            <a:r>
              <a:rPr lang="en-US" altLang="zh-CN" sz="1600" dirty="0">
                <a:latin typeface="Helvetica"/>
                <a:cs typeface="Helvetica"/>
              </a:rPr>
              <a:t>=[</a:t>
            </a:r>
            <a:r>
              <a:rPr lang="en-US" altLang="zh-CN" sz="1600" dirty="0" smtClean="0">
                <a:latin typeface="Helvetica"/>
                <a:cs typeface="Helvetica"/>
              </a:rPr>
              <a:t>%</a:t>
            </a:r>
            <a:r>
              <a:rPr lang="en-US" altLang="zh-CN" sz="1600" dirty="0" err="1">
                <a:latin typeface="Helvetica"/>
                <a:cs typeface="Helvetica"/>
              </a:rPr>
              <a:t>PE_top</a:t>
            </a:r>
            <a:r>
              <a:rPr lang="en-US" altLang="zh-CN" sz="1600" dirty="0" smtClean="0">
                <a:latin typeface="Helvetica"/>
                <a:cs typeface="Helvetica"/>
              </a:rPr>
              <a:t>%</a:t>
            </a:r>
            <a:r>
              <a:rPr lang="en-US" altLang="zh-CN" sz="1600" dirty="0">
                <a:latin typeface="Helvetica"/>
                <a:cs typeface="Helvetica"/>
              </a:rPr>
              <a:t>-20];</a:t>
            </a:r>
            <a:endParaRPr lang="en-CA" altLang="zh-CN" sz="1600" dirty="0">
              <a:latin typeface="Helvetica"/>
              <a:cs typeface="Helvetica"/>
            </a:endParaRPr>
          </a:p>
          <a:p>
            <a:r>
              <a:rPr lang="en-US" altLang="zh-CN" sz="1600" dirty="0" err="1">
                <a:latin typeface="Helvetica"/>
                <a:cs typeface="Helvetica"/>
              </a:rPr>
              <a:t>GotoLabel</a:t>
            </a:r>
            <a:r>
              <a:rPr lang="en-US" altLang="zh-CN" sz="1600" dirty="0">
                <a:latin typeface="Helvetica"/>
                <a:cs typeface="Helvetica"/>
              </a:rPr>
              <a:t> </a:t>
            </a:r>
            <a:r>
              <a:rPr lang="en-US" altLang="zh-CN" sz="1600" dirty="0" err="1">
                <a:latin typeface="Helvetica"/>
                <a:cs typeface="Helvetica"/>
              </a:rPr>
              <a:t>LabelName</a:t>
            </a:r>
            <a:r>
              <a:rPr lang="en-US" altLang="zh-CN" sz="1600" dirty="0">
                <a:latin typeface="Helvetica"/>
                <a:cs typeface="Helvetica"/>
              </a:rPr>
              <a:t>=LoopHead_1 Condition=</a:t>
            </a:r>
            <a:r>
              <a:rPr lang="en-US" altLang="zh-CN" sz="1600" dirty="0" smtClean="0">
                <a:latin typeface="Helvetica"/>
                <a:cs typeface="Helvetica"/>
              </a:rPr>
              <a:t>%</a:t>
            </a:r>
            <a:r>
              <a:rPr lang="en-US" altLang="zh-CN" sz="1600" dirty="0" err="1">
                <a:latin typeface="Helvetica"/>
                <a:cs typeface="Helvetica"/>
              </a:rPr>
              <a:t>PE_top</a:t>
            </a:r>
            <a:r>
              <a:rPr lang="en-US" altLang="zh-CN" sz="1600" dirty="0" smtClean="0">
                <a:latin typeface="Helvetica"/>
                <a:cs typeface="Helvetica"/>
              </a:rPr>
              <a:t>%</a:t>
            </a:r>
            <a:r>
              <a:rPr lang="en-US" altLang="zh-CN" sz="1600" dirty="0">
                <a:latin typeface="Helvetica"/>
                <a:cs typeface="Helvetica"/>
              </a:rPr>
              <a:t>&gt;170</a:t>
            </a:r>
            <a:r>
              <a:rPr lang="en-US" altLang="zh-CN" sz="1600" dirty="0" smtClean="0">
                <a:latin typeface="Helvetica"/>
                <a:cs typeface="Helvetica"/>
              </a:rPr>
              <a:t>;</a:t>
            </a:r>
          </a:p>
          <a:p>
            <a:endParaRPr lang="en-CA" altLang="zh-CN" sz="1600" dirty="0">
              <a:latin typeface="Helvetica"/>
              <a:cs typeface="Helvetica"/>
            </a:endParaRPr>
          </a:p>
          <a:p>
            <a:r>
              <a:rPr lang="en-US" altLang="zh-CN" sz="1600" dirty="0" err="1">
                <a:latin typeface="Helvetica"/>
                <a:cs typeface="Helvetica"/>
              </a:rPr>
              <a:t>AddInstantiationInSelectedTiles</a:t>
            </a:r>
            <a:r>
              <a:rPr lang="en-US" altLang="zh-CN" sz="1600" dirty="0">
                <a:latin typeface="Helvetica"/>
                <a:cs typeface="Helvetica"/>
              </a:rPr>
              <a:t> = </a:t>
            </a:r>
            <a:r>
              <a:rPr lang="en-US" altLang="zh-CN" sz="1600" dirty="0" smtClean="0">
                <a:latin typeface="Helvetica"/>
                <a:cs typeface="Helvetica"/>
              </a:rPr>
              <a:t>PE_Tile_1</a:t>
            </a:r>
            <a:r>
              <a:rPr lang="en-US" altLang="zh-CN" sz="1600" dirty="0">
                <a:latin typeface="Helvetica"/>
                <a:cs typeface="Helvetica"/>
              </a:rPr>
              <a:t>;</a:t>
            </a:r>
            <a:endParaRPr lang="en-CA" altLang="zh-CN" sz="1600" dirty="0">
              <a:latin typeface="Helvetica"/>
              <a:cs typeface="Helvetic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4388" y="2492895"/>
            <a:ext cx="4333676" cy="3970569"/>
          </a:xfrm>
          <a:prstGeom prst="rect">
            <a:avLst/>
          </a:prstGeom>
          <a:noFill/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462385" y="6115942"/>
            <a:ext cx="3986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13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6350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altLang="zh-CN" sz="3200" dirty="0">
                <a:latin typeface="Helvetica"/>
                <a:ea typeface="ＭＳ Ｐゴシック" charset="0"/>
                <a:cs typeface="Helvetica"/>
              </a:rPr>
              <a:t>Step 6</a:t>
            </a:r>
            <a:r>
              <a:rPr lang="en-US" altLang="zh-CN" sz="3200" dirty="0" smtClean="0">
                <a:latin typeface="Helvetica"/>
                <a:ea typeface="ＭＳ Ｐゴシック" charset="0"/>
                <a:cs typeface="Helvetica"/>
              </a:rPr>
              <a:t> </a:t>
            </a:r>
            <a:r>
              <a:rPr lang="en-US" altLang="zh-CN" sz="3200" dirty="0"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Establishing interconnects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pic>
        <p:nvPicPr>
          <p:cNvPr id="4" name="图片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105" y="2132856"/>
            <a:ext cx="3687366" cy="4323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9504" y="2231622"/>
            <a:ext cx="3516472" cy="4224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00"/>
                </a:solidFill>
                <a:latin typeface="Helvetica"/>
                <a:cs typeface="Helvetica"/>
              </a:rPr>
              <a:t>Script:</a:t>
            </a:r>
          </a:p>
          <a:p>
            <a:pPr>
              <a:lnSpc>
                <a:spcPct val="150000"/>
              </a:lnSpc>
            </a:pPr>
            <a:endParaRPr lang="en-US" altLang="zh-CN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zh-CN" dirty="0" err="1" smtClean="0">
                <a:solidFill>
                  <a:srgbClr val="000000"/>
                </a:solidFill>
                <a:latin typeface="Helvetica"/>
                <a:cs typeface="Helvetica"/>
              </a:rPr>
              <a:t>FuseNets</a:t>
            </a:r>
            <a:r>
              <a:rPr lang="en-US" altLang="zh-CN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endParaRPr lang="en-US" altLang="zh-CN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00"/>
                </a:solidFill>
                <a:latin typeface="Helvetica"/>
                <a:cs typeface="Helvetica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latin typeface="Helvetica"/>
                <a:cs typeface="Helvetica"/>
              </a:rPr>
              <a:t>NetlistName</a:t>
            </a:r>
            <a:r>
              <a:rPr lang="en-US" altLang="zh-CN" dirty="0" smtClean="0">
                <a:solidFill>
                  <a:srgbClr val="000000"/>
                </a:solidFill>
                <a:latin typeface="Helvetica"/>
                <a:cs typeface="Helvetica"/>
              </a:rPr>
              <a:t>=CGRA  	</a:t>
            </a:r>
            <a:r>
              <a:rPr lang="en-US" altLang="zh-CN" dirty="0" err="1" smtClean="0">
                <a:solidFill>
                  <a:srgbClr val="000000"/>
                </a:solidFill>
                <a:latin typeface="Helvetica"/>
                <a:cs typeface="Helvetica"/>
              </a:rPr>
              <a:t>PrintProgress</a:t>
            </a:r>
            <a:r>
              <a:rPr lang="en-US" altLang="zh-CN" dirty="0">
                <a:solidFill>
                  <a:srgbClr val="000000"/>
                </a:solidFill>
                <a:latin typeface="Helvetica"/>
                <a:cs typeface="Helvetica"/>
              </a:rPr>
              <a:t>=True</a:t>
            </a:r>
            <a:r>
              <a:rPr lang="en-US" altLang="zh-CN" dirty="0" smtClean="0">
                <a:solidFill>
                  <a:srgbClr val="000000"/>
                </a:solidFill>
                <a:latin typeface="Helvetica"/>
                <a:cs typeface="Helvetica"/>
              </a:rPr>
              <a:t>;</a:t>
            </a: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latin typeface="Helvetica"/>
                <a:cs typeface="Helvetica"/>
              </a:rPr>
              <a:t>FuseNets</a:t>
            </a:r>
            <a:r>
              <a:rPr lang="en-US" altLang="zh-CN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Helvetica"/>
                <a:cs typeface="Helvetica"/>
              </a:rPr>
              <a:t>	</a:t>
            </a:r>
            <a:r>
              <a:rPr lang="en-US" altLang="zh-CN" dirty="0" err="1">
                <a:solidFill>
                  <a:srgbClr val="000000"/>
                </a:solidFill>
                <a:latin typeface="Helvetica"/>
                <a:cs typeface="Helvetica"/>
              </a:rPr>
              <a:t>NetlistName</a:t>
            </a:r>
            <a:r>
              <a:rPr lang="en-US" altLang="zh-CN" dirty="0" smtClean="0">
                <a:solidFill>
                  <a:srgbClr val="000000"/>
                </a:solidFill>
                <a:latin typeface="Helvetica"/>
                <a:cs typeface="Helvetica"/>
              </a:rPr>
              <a:t>=</a:t>
            </a:r>
            <a:r>
              <a:rPr lang="en-US" altLang="zh-CN" dirty="0" err="1" smtClean="0">
                <a:solidFill>
                  <a:srgbClr val="000000"/>
                </a:solidFill>
                <a:latin typeface="Helvetica"/>
                <a:cs typeface="Helvetica"/>
              </a:rPr>
              <a:t>FPGA_Driver</a:t>
            </a:r>
            <a:r>
              <a:rPr lang="en-US" altLang="zh-CN" dirty="0" smtClean="0">
                <a:solidFill>
                  <a:srgbClr val="000000"/>
                </a:solidFill>
                <a:latin typeface="Helvetica"/>
                <a:cs typeface="Helvetica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Helvetica"/>
                <a:cs typeface="Helvetica"/>
              </a:rPr>
              <a:t>	</a:t>
            </a:r>
            <a:r>
              <a:rPr lang="en-US" altLang="zh-CN" dirty="0" err="1">
                <a:solidFill>
                  <a:srgbClr val="000000"/>
                </a:solidFill>
                <a:latin typeface="Helvetica"/>
                <a:cs typeface="Helvetica"/>
              </a:rPr>
              <a:t>PrintProgress</a:t>
            </a:r>
            <a:r>
              <a:rPr lang="en-US" altLang="zh-CN" dirty="0">
                <a:solidFill>
                  <a:srgbClr val="000000"/>
                </a:solidFill>
                <a:latin typeface="Helvetica"/>
                <a:cs typeface="Helvetica"/>
              </a:rPr>
              <a:t>=True;</a:t>
            </a: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9504" y="2204864"/>
            <a:ext cx="3372456" cy="4034968"/>
          </a:xfrm>
          <a:prstGeom prst="rect">
            <a:avLst/>
          </a:prstGeom>
          <a:noFill/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462385" y="6115942"/>
            <a:ext cx="3986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14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02259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Results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86140"/>
              </p:ext>
            </p:extLst>
          </p:nvPr>
        </p:nvGraphicFramePr>
        <p:xfrm>
          <a:off x="971600" y="2996123"/>
          <a:ext cx="7069979" cy="3147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997"/>
                <a:gridCol w="1009997"/>
                <a:gridCol w="1009997"/>
                <a:gridCol w="1087661"/>
                <a:gridCol w="932333"/>
                <a:gridCol w="1009997"/>
                <a:gridCol w="1009997"/>
              </a:tblGrid>
              <a:tr h="29890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CGRA Size</a:t>
                      </a:r>
                      <a:endParaRPr lang="zh-CN" altLang="en-US" sz="1200" b="1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ROB Methodology Time (seconds)</a:t>
                      </a:r>
                      <a:endParaRPr lang="zh-CN" altLang="en-US" sz="1200" b="1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Helvetica"/>
                          <a:cs typeface="Helvetica"/>
                        </a:rPr>
                        <a:t>Speedup</a:t>
                      </a:r>
                      <a:endParaRPr lang="zh-CN" altLang="en-US" sz="1200" b="1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429696"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Helvetica"/>
                          <a:cs typeface="Helvetica"/>
                        </a:rPr>
                        <a:t>Initial</a:t>
                      </a:r>
                      <a:r>
                        <a:rPr lang="en-US" altLang="zh-CN" sz="1200" b="1" baseline="0" dirty="0" smtClean="0">
                          <a:latin typeface="Helvetica"/>
                          <a:cs typeface="Helvetica"/>
                        </a:rPr>
                        <a:t> PE Building</a:t>
                      </a:r>
                      <a:endParaRPr lang="zh-CN" altLang="en-US" sz="1200" b="1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Helvetica"/>
                          <a:cs typeface="Helvetica"/>
                        </a:rPr>
                        <a:t>Stitching</a:t>
                      </a:r>
                      <a:endParaRPr lang="zh-CN" altLang="en-US" sz="1200" b="1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Helvetica"/>
                          <a:cs typeface="Helvetica"/>
                        </a:rPr>
                        <a:t>XDL </a:t>
                      </a:r>
                      <a:r>
                        <a:rPr lang="en-US" altLang="zh-CN" sz="1200" b="1" dirty="0" smtClean="0">
                          <a:latin typeface="Helvetica"/>
                          <a:cs typeface="Helvetica"/>
                        </a:rPr>
                        <a:t>Conversion*</a:t>
                      </a:r>
                      <a:endParaRPr lang="zh-CN" altLang="en-US" sz="1200" b="1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Helvetica"/>
                          <a:cs typeface="Helvetica"/>
                        </a:rPr>
                        <a:t>Total Time</a:t>
                      </a:r>
                      <a:endParaRPr lang="zh-CN" altLang="en-US" sz="1200" b="1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Helvetica"/>
                          <a:cs typeface="Helvetica"/>
                        </a:rPr>
                        <a:t>Use Case</a:t>
                      </a:r>
                      <a:r>
                        <a:rPr lang="en-US" altLang="zh-CN" sz="1200" b="1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altLang="zh-CN" sz="1200" b="1" baseline="0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zh-CN" altLang="en-US" sz="1200" b="1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Helvetica"/>
                          <a:cs typeface="Helvetica"/>
                        </a:rPr>
                        <a:t>Use Case </a:t>
                      </a:r>
                      <a:r>
                        <a:rPr lang="en-US" altLang="zh-CN" sz="1200" b="1" baseline="0" dirty="0" smtClean="0">
                          <a:latin typeface="Helvetica"/>
                          <a:cs typeface="Helvetica"/>
                        </a:rPr>
                        <a:t>2</a:t>
                      </a:r>
                      <a:endParaRPr lang="zh-CN" altLang="en-US" sz="1200" b="1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"/>
                          <a:ea typeface="宋体"/>
                          <a:cs typeface="Times New Roman"/>
                        </a:rPr>
                        <a:t>18 PEs</a:t>
                      </a:r>
                      <a:endParaRPr lang="en-CA" sz="1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1080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40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"/>
                          <a:ea typeface="宋体"/>
                          <a:cs typeface="Times New Roman"/>
                        </a:rPr>
                        <a:t>69</a:t>
                      </a:r>
                      <a:endParaRPr lang="en-CA" sz="1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1189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2.0x</a:t>
                      </a:r>
                      <a:endParaRPr lang="en-CA" sz="1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"/>
                          <a:ea typeface="宋体"/>
                          <a:cs typeface="Times New Roman"/>
                        </a:rPr>
                        <a:t>22.0x</a:t>
                      </a:r>
                      <a:endParaRPr lang="en-CA" sz="1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40000"/>
                      </a:srgbClr>
                    </a:solidFill>
                  </a:tcPr>
                </a:tc>
              </a:tr>
              <a:tr h="29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41 PEs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9535"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"/>
                          <a:ea typeface="宋体"/>
                          <a:cs typeface="Times New Roman"/>
                        </a:rPr>
                        <a:t>1080</a:t>
                      </a:r>
                      <a:endParaRPr lang="en-CA" sz="8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56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210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1346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2.7x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13.7x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49 PEs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1080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78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277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1435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3.1x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12.4x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57 PEs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1080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81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377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1538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3.7x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12.5x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65 PEs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1080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88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449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1617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3.5x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10.4x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77 PEs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1080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106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"/>
                          <a:ea typeface="宋体"/>
                          <a:cs typeface="Times New Roman"/>
                        </a:rPr>
                        <a:t>695</a:t>
                      </a:r>
                      <a:endParaRPr lang="en-CA" sz="1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1881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5.2x</a:t>
                      </a:r>
                      <a:endParaRPr lang="en-CA" sz="1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12.2x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89 PEs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1080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113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844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2037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4.8x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"/>
                          <a:ea typeface="宋体"/>
                          <a:cs typeface="Times New Roman"/>
                        </a:rPr>
                        <a:t>10.1x</a:t>
                      </a:r>
                      <a:endParaRPr lang="en-CA" sz="1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101 PEs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1080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9535"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125</a:t>
                      </a:r>
                      <a:endParaRPr lang="en-CA" sz="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"/>
                          <a:ea typeface="宋体"/>
                          <a:cs typeface="Times New Roman"/>
                        </a:rPr>
                        <a:t>1054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2259</a:t>
                      </a:r>
                      <a:endParaRPr lang="en-CA" sz="1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"/>
                          <a:ea typeface="宋体"/>
                          <a:cs typeface="Times New Roman"/>
                        </a:rPr>
                        <a:t>4.9x</a:t>
                      </a:r>
                      <a:endParaRPr lang="en-CA" sz="1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"/>
                          <a:ea typeface="宋体"/>
                          <a:cs typeface="Times New Roman"/>
                        </a:rPr>
                        <a:t>9.3x</a:t>
                      </a:r>
                      <a:endParaRPr lang="en-CA" sz="1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0"/>
            <a:ext cx="7562850" cy="44557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Two use cases were evaluated: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endParaRPr lang="en-US" sz="200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endParaRPr lang="en-US" sz="20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endParaRPr lang="en-US" sz="200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endParaRPr lang="en-US" sz="20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endParaRPr lang="en-US" sz="200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endParaRPr lang="en-US" sz="20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endParaRPr lang="en-US" sz="200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endParaRPr lang="en-US" sz="110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fontAlgn="base">
              <a:lnSpc>
                <a:spcPct val="200000"/>
              </a:lnSpc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* XDL </a:t>
            </a:r>
            <a:r>
              <a:rPr lang="en-US" sz="1400" dirty="0" err="1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netlist</a:t>
            </a:r>
            <a:r>
              <a:rPr lang="en-US" sz="14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 conversion is entirely done using Xilinx tools.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62385" y="6115942"/>
            <a:ext cx="3986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15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95150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Results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Utilization and Fmax results comparison</a:t>
            </a:r>
          </a:p>
        </p:txBody>
      </p:sp>
      <p:sp>
        <p:nvSpPr>
          <p:cNvPr id="7" name="矩形 6"/>
          <p:cNvSpPr/>
          <p:nvPr/>
        </p:nvSpPr>
        <p:spPr>
          <a:xfrm>
            <a:off x="1042791" y="2906502"/>
            <a:ext cx="5209594" cy="3542010"/>
          </a:xfrm>
          <a:prstGeom prst="rect">
            <a:avLst/>
          </a:prstGeom>
          <a:noFill/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1305997235"/>
              </p:ext>
            </p:extLst>
          </p:nvPr>
        </p:nvGraphicFramePr>
        <p:xfrm>
          <a:off x="1042791" y="2899845"/>
          <a:ext cx="5064761" cy="356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8462385" y="6115942"/>
            <a:ext cx="3986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16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5906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C</a:t>
            </a:r>
            <a:r>
              <a:rPr lang="en-US" altLang="zh-CN" sz="3200" dirty="0" smtClean="0">
                <a:latin typeface="Helvetica"/>
                <a:ea typeface="ＭＳ Ｐゴシック" charset="0"/>
                <a:cs typeface="Helvetica"/>
              </a:rPr>
              <a:t>onclusion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T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his 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paper 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developed 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the ROB methodology that utilizes (1)module relocation, (2)module variants, and (3)zipping to:</a:t>
            </a:r>
          </a:p>
          <a:p>
            <a:pPr marL="285750" indent="-285750" fontAlgn="base">
              <a:lnSpc>
                <a:spcPct val="200000"/>
              </a:lnSpc>
              <a:spcAft>
                <a:spcPct val="0"/>
              </a:spcAft>
              <a:buFont typeface="Arial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Obtain scalable speedups in building </a:t>
            </a:r>
            <a:r>
              <a:rPr lang="en-US" sz="19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overlay designs</a:t>
            </a:r>
            <a:endParaRPr lang="en-US" sz="19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Achieve high logic utilization level with scalable speedups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Maintain higher and more consistent clock rates compared to </a:t>
            </a:r>
            <a:r>
              <a:rPr lang="en-US" sz="19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ISE</a:t>
            </a:r>
            <a:endParaRPr lang="en-US" sz="19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462385" y="6115942"/>
            <a:ext cx="3986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17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8692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lnSpc>
                <a:spcPct val="150000"/>
              </a:lnSpc>
              <a:spcAft>
                <a:spcPct val="0"/>
              </a:spcAft>
            </a:pPr>
            <a:endParaRPr lang="en-US" sz="4200" b="1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algn="ctr" fontAlgn="base">
              <a:lnSpc>
                <a:spcPct val="150000"/>
              </a:lnSpc>
              <a:spcAft>
                <a:spcPct val="0"/>
              </a:spcAft>
            </a:pPr>
            <a:r>
              <a:rPr lang="en-US" sz="4200" b="1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T</a:t>
            </a:r>
            <a:r>
              <a:rPr lang="en-US" altLang="zh-CN" sz="4200" b="1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hank you</a:t>
            </a:r>
            <a:endParaRPr lang="en-US" sz="4200" b="1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462385" y="6115942"/>
            <a:ext cx="3986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65797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Motivation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Design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productivity barrier:</a:t>
            </a:r>
            <a:r>
              <a:rPr lang="en-US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place-and-route (PAR)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process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Traditional techniques to accelerate PAR process: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Parallel compilation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altLang="zh-CN" sz="2000" dirty="0" err="1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Netlist</a:t>
            </a: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 preservation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Trading circuit performance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Speedup obtainable is still limited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endParaRPr sz="200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462385" y="6115942"/>
            <a:ext cx="29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>
                <a:latin typeface="Helvetica"/>
                <a:cs typeface="Helvetica"/>
              </a:rPr>
              <a:t>2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2270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Motivation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Design flow using overlay architectures</a:t>
            </a:r>
            <a:endParaRPr sz="200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87624" y="5570717"/>
            <a:ext cx="1672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 smtClean="0">
                <a:latin typeface="Helvetica"/>
                <a:cs typeface="Helvetica"/>
              </a:rPr>
              <a:t>FPGA Substrate</a:t>
            </a:r>
            <a:endParaRPr kumimoji="1" lang="zh-CN" altLang="en-US" sz="1600" dirty="0">
              <a:latin typeface="Helvetica"/>
              <a:cs typeface="Helvetic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69352" y="3167068"/>
            <a:ext cx="1135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 smtClean="0">
                <a:latin typeface="Helvetica"/>
                <a:cs typeface="Helvetica"/>
              </a:rPr>
              <a:t>HDL Code</a:t>
            </a:r>
            <a:endParaRPr kumimoji="1" lang="zh-CN" altLang="en-US" sz="1600" dirty="0">
              <a:latin typeface="Helvetica"/>
              <a:cs typeface="Helvetic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29283" y="61653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</a:t>
            </a:r>
            <a:r>
              <a:rPr kumimoji="1" lang="en-US" altLang="zh-CN" dirty="0" smtClean="0"/>
              <a:t>raditional design flow</a:t>
            </a:r>
            <a:endParaRPr kumimoji="1" lang="zh-CN" altLang="en-US" dirty="0"/>
          </a:p>
        </p:txBody>
      </p:sp>
      <p:sp>
        <p:nvSpPr>
          <p:cNvPr id="4" name="左弧形箭头 3"/>
          <p:cNvSpPr/>
          <p:nvPr/>
        </p:nvSpPr>
        <p:spPr>
          <a:xfrm>
            <a:off x="3259299" y="3287357"/>
            <a:ext cx="608790" cy="2644154"/>
          </a:xfrm>
          <a:prstGeom prst="curvedLeftArrow">
            <a:avLst>
              <a:gd name="adj1" fmla="val 25000"/>
              <a:gd name="adj2" fmla="val 44599"/>
              <a:gd name="adj3" fmla="val 250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14388" y="4350021"/>
            <a:ext cx="2655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 smtClean="0"/>
              <a:t>LONG PAR PROCESS!</a:t>
            </a:r>
            <a:endParaRPr kumimoji="1" lang="zh-CN" altLang="en-US" b="1" dirty="0"/>
          </a:p>
        </p:txBody>
      </p:sp>
      <p:sp>
        <p:nvSpPr>
          <p:cNvPr id="19" name="文本框 18"/>
          <p:cNvSpPr txBox="1"/>
          <p:nvPr/>
        </p:nvSpPr>
        <p:spPr>
          <a:xfrm>
            <a:off x="5219239" y="3077473"/>
            <a:ext cx="22934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 smtClean="0">
                <a:latin typeface="Helvetica"/>
                <a:cs typeface="Helvetica"/>
              </a:rPr>
              <a:t>Programmer-friendly Languages</a:t>
            </a:r>
            <a:endParaRPr kumimoji="1" lang="zh-CN" altLang="en-US" sz="1600" dirty="0">
              <a:latin typeface="Helvetica"/>
              <a:cs typeface="Helvetica"/>
            </a:endParaRPr>
          </a:p>
        </p:txBody>
      </p:sp>
      <p:sp>
        <p:nvSpPr>
          <p:cNvPr id="20" name="平行四边形 19"/>
          <p:cNvSpPr/>
          <p:nvPr/>
        </p:nvSpPr>
        <p:spPr>
          <a:xfrm>
            <a:off x="5160976" y="3068960"/>
            <a:ext cx="2448272" cy="546528"/>
          </a:xfrm>
          <a:prstGeom prst="parallelogram">
            <a:avLst>
              <a:gd name="adj" fmla="val 2558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平行四边形 20"/>
          <p:cNvSpPr/>
          <p:nvPr/>
        </p:nvSpPr>
        <p:spPr>
          <a:xfrm>
            <a:off x="811027" y="3068960"/>
            <a:ext cx="2448272" cy="546528"/>
          </a:xfrm>
          <a:prstGeom prst="parallelogram">
            <a:avLst>
              <a:gd name="adj" fmla="val 2558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平行四边形 21"/>
          <p:cNvSpPr/>
          <p:nvPr/>
        </p:nvSpPr>
        <p:spPr>
          <a:xfrm>
            <a:off x="811027" y="5465525"/>
            <a:ext cx="2448272" cy="546528"/>
          </a:xfrm>
          <a:prstGeom prst="parallelogram">
            <a:avLst>
              <a:gd name="adj" fmla="val 2558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5524661" y="5570717"/>
            <a:ext cx="1672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 smtClean="0">
                <a:latin typeface="Helvetica"/>
                <a:cs typeface="Helvetica"/>
              </a:rPr>
              <a:t>FPGA Substrate</a:t>
            </a:r>
            <a:endParaRPr kumimoji="1" lang="zh-CN" altLang="en-US" sz="1600" dirty="0">
              <a:latin typeface="Helvetica"/>
              <a:cs typeface="Helvetica"/>
            </a:endParaRPr>
          </a:p>
        </p:txBody>
      </p:sp>
      <p:sp>
        <p:nvSpPr>
          <p:cNvPr id="24" name="平行四边形 23"/>
          <p:cNvSpPr/>
          <p:nvPr/>
        </p:nvSpPr>
        <p:spPr>
          <a:xfrm>
            <a:off x="5148064" y="5465525"/>
            <a:ext cx="2448272" cy="546528"/>
          </a:xfrm>
          <a:prstGeom prst="parallelogram">
            <a:avLst>
              <a:gd name="adj" fmla="val 2558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5377000" y="3908593"/>
            <a:ext cx="2032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 smtClean="0">
                <a:latin typeface="Helvetica"/>
                <a:cs typeface="Helvetica"/>
              </a:rPr>
              <a:t>Overlay Architecture</a:t>
            </a:r>
            <a:endParaRPr kumimoji="1" lang="zh-CN" altLang="en-US" sz="1600" dirty="0">
              <a:latin typeface="Helvetica"/>
              <a:cs typeface="Helvetica"/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5160976" y="3803493"/>
            <a:ext cx="2448272" cy="546528"/>
          </a:xfrm>
          <a:prstGeom prst="parallelogram">
            <a:avLst>
              <a:gd name="adj" fmla="val 2558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" name="直线连接符 6"/>
          <p:cNvCxnSpPr/>
          <p:nvPr/>
        </p:nvCxnSpPr>
        <p:spPr>
          <a:xfrm>
            <a:off x="4355976" y="3068960"/>
            <a:ext cx="0" cy="29430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左弧形箭头 27"/>
          <p:cNvSpPr/>
          <p:nvPr/>
        </p:nvSpPr>
        <p:spPr>
          <a:xfrm>
            <a:off x="7609248" y="3314703"/>
            <a:ext cx="275120" cy="800523"/>
          </a:xfrm>
          <a:prstGeom prst="curvedLeftArrow">
            <a:avLst>
              <a:gd name="adj1" fmla="val 25000"/>
              <a:gd name="adj2" fmla="val 44599"/>
              <a:gd name="adj3" fmla="val 250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956074" y="3246750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 smtClean="0"/>
              <a:t>Fast</a:t>
            </a:r>
          </a:p>
          <a:p>
            <a:pPr algn="ctr"/>
            <a:r>
              <a:rPr kumimoji="1" lang="en-US" altLang="zh-CN" sz="1600" dirty="0" smtClean="0"/>
              <a:t>High-level Synthesis</a:t>
            </a:r>
            <a:endParaRPr kumimoji="1" lang="zh-CN" altLang="en-US" sz="1600" dirty="0"/>
          </a:p>
        </p:txBody>
      </p:sp>
      <p:sp>
        <p:nvSpPr>
          <p:cNvPr id="30" name="左弧形箭头 29"/>
          <p:cNvSpPr/>
          <p:nvPr/>
        </p:nvSpPr>
        <p:spPr>
          <a:xfrm>
            <a:off x="7566261" y="4138376"/>
            <a:ext cx="382072" cy="1770896"/>
          </a:xfrm>
          <a:prstGeom prst="curvedLeftArrow">
            <a:avLst>
              <a:gd name="adj1" fmla="val 25000"/>
              <a:gd name="adj2" fmla="val 44599"/>
              <a:gd name="adj3" fmla="val 250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948333" y="4694445"/>
            <a:ext cx="11521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 smtClean="0"/>
              <a:t>PAR Process</a:t>
            </a:r>
            <a:endParaRPr kumimoji="1" lang="zh-CN" altLang="en-US" sz="1600" dirty="0"/>
          </a:p>
        </p:txBody>
      </p:sp>
      <p:sp>
        <p:nvSpPr>
          <p:cNvPr id="32" name="文本框 31"/>
          <p:cNvSpPr txBox="1"/>
          <p:nvPr/>
        </p:nvSpPr>
        <p:spPr>
          <a:xfrm>
            <a:off x="5449953" y="6166813"/>
            <a:ext cx="1843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new design flow</a:t>
            </a:r>
            <a:endParaRPr kumimoji="1" lang="zh-CN" altLang="en-US" dirty="0"/>
          </a:p>
        </p:txBody>
      </p:sp>
      <p:sp>
        <p:nvSpPr>
          <p:cNvPr id="33" name="椭圆 32"/>
          <p:cNvSpPr/>
          <p:nvPr/>
        </p:nvSpPr>
        <p:spPr>
          <a:xfrm>
            <a:off x="8026042" y="4607274"/>
            <a:ext cx="1016155" cy="76718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右箭头 33"/>
          <p:cNvSpPr/>
          <p:nvPr/>
        </p:nvSpPr>
        <p:spPr>
          <a:xfrm rot="15330718" flipV="1">
            <a:off x="6703939" y="3357408"/>
            <a:ext cx="2400294" cy="129613"/>
          </a:xfrm>
          <a:prstGeom prst="rightArrow">
            <a:avLst>
              <a:gd name="adj1" fmla="val 50000"/>
              <a:gd name="adj2" fmla="val 289866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6265086" y="1802924"/>
            <a:ext cx="2249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latin typeface="Helvetica"/>
                <a:cs typeface="Helvetica"/>
              </a:rPr>
              <a:t>f</a:t>
            </a:r>
            <a:r>
              <a:rPr kumimoji="1" lang="en-US" altLang="zh-CN" b="1" dirty="0" smtClean="0">
                <a:latin typeface="Helvetica"/>
                <a:cs typeface="Helvetica"/>
              </a:rPr>
              <a:t>ocus of this </a:t>
            </a:r>
            <a:r>
              <a:rPr kumimoji="1" lang="en-US" altLang="zh-CN" b="1" dirty="0" smtClean="0">
                <a:latin typeface="Helvetica"/>
                <a:cs typeface="Helvetica"/>
              </a:rPr>
              <a:t>paper</a:t>
            </a:r>
            <a:endParaRPr kumimoji="1" lang="zh-CN" altLang="en-US" b="1" dirty="0">
              <a:latin typeface="Helvetica"/>
              <a:cs typeface="Helvetic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62385" y="6115942"/>
            <a:ext cx="29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3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8808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3" grpId="0"/>
      <p:bldP spid="4" grpId="0" animBg="1"/>
      <p:bldP spid="5" grpId="0"/>
      <p:bldP spid="19" grpId="0"/>
      <p:bldP spid="20" grpId="0" animBg="1"/>
      <p:bldP spid="21" grpId="0" animBg="1"/>
      <p:bldP spid="22" grpId="0" animBg="1"/>
      <p:bldP spid="23" grpId="0"/>
      <p:bldP spid="24" grpId="0" animBg="1"/>
      <p:bldP spid="25" grpId="0"/>
      <p:bldP spid="26" grpId="0" animBg="1"/>
      <p:bldP spid="28" grpId="0" animBg="1"/>
      <p:bldP spid="11" grpId="0"/>
      <p:bldP spid="30" grpId="0" animBg="1"/>
      <p:bldP spid="31" grpId="0"/>
      <p:bldP spid="32" grpId="0"/>
      <p:bldP spid="33" grpId="0" animBg="1"/>
      <p:bldP spid="34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Contributions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en-US" sz="19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T</a:t>
            </a:r>
            <a:r>
              <a:rPr lang="en-US" altLang="zh-CN" sz="19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his </a:t>
            </a:r>
            <a:r>
              <a:rPr lang="en-US" altLang="zh-CN" sz="19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paper developed </a:t>
            </a:r>
            <a:r>
              <a:rPr lang="en-US" altLang="zh-CN" sz="19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a component-based design methodology that:</a:t>
            </a:r>
          </a:p>
          <a:p>
            <a:pPr marL="285750" indent="-285750" fontAlgn="base">
              <a:lnSpc>
                <a:spcPct val="200000"/>
              </a:lnSpc>
              <a:spcAft>
                <a:spcPct val="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Obtains scalable speedups in building </a:t>
            </a:r>
            <a:r>
              <a:rPr lang="en-US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overlay designs</a:t>
            </a:r>
            <a:endParaRPr lang="en-US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200000"/>
              </a:lnSpc>
              <a:spcAft>
                <a:spcPct val="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Achieves high logic utilization level with scalable speedups</a:t>
            </a:r>
          </a:p>
          <a:p>
            <a:pPr marL="285750" indent="-285750" fontAlgn="base">
              <a:lnSpc>
                <a:spcPct val="200000"/>
              </a:lnSpc>
              <a:spcAft>
                <a:spcPct val="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Maintains higher and more consistent clock rates compared to ISE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62385" y="6115942"/>
            <a:ext cx="29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>
                <a:latin typeface="Helvetica"/>
                <a:cs typeface="Helvetica"/>
              </a:rPr>
              <a:t>4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1290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CGRA Architecture – PE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60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32-bit input/output bus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5-bit personalization bus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Nearest-neighbor communication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Integer operations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</a:t>
            </a:r>
            <a:r>
              <a:rPr lang="en-US" altLang="zh-CN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hifting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Addition/subtraction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C</a:t>
            </a:r>
            <a:r>
              <a:rPr lang="en-US" altLang="zh-CN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omparison</a:t>
            </a:r>
            <a:endParaRPr lang="en-US" sz="16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Multiplication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Bit manipulation</a:t>
            </a:r>
          </a:p>
        </p:txBody>
      </p:sp>
      <p:sp>
        <p:nvSpPr>
          <p:cNvPr id="161" name="矩形 160"/>
          <p:cNvSpPr/>
          <p:nvPr/>
        </p:nvSpPr>
        <p:spPr>
          <a:xfrm>
            <a:off x="6042691" y="2821445"/>
            <a:ext cx="644428" cy="65709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 smtClean="0">
                <a:solidFill>
                  <a:schemeClr val="tx1"/>
                </a:solidFill>
                <a:latin typeface="Helvetica"/>
                <a:cs typeface="Helvetica"/>
              </a:rPr>
              <a:t>PE</a:t>
            </a:r>
            <a:endParaRPr kumimoji="1" lang="zh-CN" altLang="en-US" sz="24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4964665" y="3905561"/>
            <a:ext cx="644428" cy="65709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>
                <a:solidFill>
                  <a:schemeClr val="tx1"/>
                </a:solidFill>
                <a:latin typeface="Helvetica"/>
                <a:cs typeface="Helvetica"/>
              </a:rPr>
              <a:t>PE</a:t>
            </a:r>
            <a:endParaRPr kumimoji="1" lang="zh-CN" altLang="en-US" sz="2400" dirty="0"/>
          </a:p>
        </p:txBody>
      </p:sp>
      <p:sp>
        <p:nvSpPr>
          <p:cNvPr id="163" name="矩形 162"/>
          <p:cNvSpPr/>
          <p:nvPr/>
        </p:nvSpPr>
        <p:spPr>
          <a:xfrm>
            <a:off x="6042691" y="3905561"/>
            <a:ext cx="644428" cy="65709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>
                <a:solidFill>
                  <a:schemeClr val="tx1"/>
                </a:solidFill>
                <a:latin typeface="Helvetica"/>
                <a:cs typeface="Helvetica"/>
              </a:rPr>
              <a:t>PE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7094602" y="3908879"/>
            <a:ext cx="644428" cy="65709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>
                <a:solidFill>
                  <a:schemeClr val="tx1"/>
                </a:solidFill>
                <a:latin typeface="Helvetica"/>
                <a:cs typeface="Helvetica"/>
              </a:rPr>
              <a:t>PE</a:t>
            </a:r>
            <a:endParaRPr kumimoji="1" lang="zh-CN" altLang="en-US" sz="2400" dirty="0"/>
          </a:p>
        </p:txBody>
      </p:sp>
      <p:sp>
        <p:nvSpPr>
          <p:cNvPr id="165" name="矩形 164"/>
          <p:cNvSpPr/>
          <p:nvPr/>
        </p:nvSpPr>
        <p:spPr>
          <a:xfrm>
            <a:off x="6042691" y="4992678"/>
            <a:ext cx="644428" cy="65709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>
                <a:solidFill>
                  <a:schemeClr val="tx1"/>
                </a:solidFill>
                <a:latin typeface="Helvetica"/>
                <a:cs typeface="Helvetica"/>
              </a:rPr>
              <a:t>PE</a:t>
            </a:r>
            <a:endParaRPr kumimoji="1" lang="zh-CN" altLang="en-US" sz="2400" dirty="0"/>
          </a:p>
        </p:txBody>
      </p:sp>
      <p:sp>
        <p:nvSpPr>
          <p:cNvPr id="166" name="右箭头 165"/>
          <p:cNvSpPr/>
          <p:nvPr/>
        </p:nvSpPr>
        <p:spPr>
          <a:xfrm>
            <a:off x="6758011" y="4087061"/>
            <a:ext cx="256457" cy="95760"/>
          </a:xfrm>
          <a:prstGeom prst="rightArrow">
            <a:avLst>
              <a:gd name="adj1" fmla="val 50000"/>
              <a:gd name="adj2" fmla="val 92459"/>
            </a:avLst>
          </a:prstGeom>
          <a:solidFill>
            <a:schemeClr val="tx1"/>
          </a:solid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7" name="右箭头 166"/>
          <p:cNvSpPr/>
          <p:nvPr/>
        </p:nvSpPr>
        <p:spPr>
          <a:xfrm>
            <a:off x="5667569" y="4089336"/>
            <a:ext cx="258255" cy="88925"/>
          </a:xfrm>
          <a:prstGeom prst="rightArrow">
            <a:avLst>
              <a:gd name="adj1" fmla="val 50000"/>
              <a:gd name="adj2" fmla="val 92459"/>
            </a:avLst>
          </a:prstGeom>
          <a:solidFill>
            <a:schemeClr val="tx1"/>
          </a:solid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8" name="右箭头 167"/>
          <p:cNvSpPr/>
          <p:nvPr/>
        </p:nvSpPr>
        <p:spPr>
          <a:xfrm rot="10800000">
            <a:off x="5667569" y="4347191"/>
            <a:ext cx="258255" cy="88925"/>
          </a:xfrm>
          <a:prstGeom prst="rightArrow">
            <a:avLst>
              <a:gd name="adj1" fmla="val 50000"/>
              <a:gd name="adj2" fmla="val 92459"/>
            </a:avLst>
          </a:prstGeom>
          <a:solidFill>
            <a:schemeClr val="tx1"/>
          </a:solid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9" name="右箭头 168"/>
          <p:cNvSpPr/>
          <p:nvPr/>
        </p:nvSpPr>
        <p:spPr>
          <a:xfrm rot="10800000">
            <a:off x="6755377" y="4347191"/>
            <a:ext cx="258255" cy="88925"/>
          </a:xfrm>
          <a:prstGeom prst="rightArrow">
            <a:avLst>
              <a:gd name="adj1" fmla="val 50000"/>
              <a:gd name="adj2" fmla="val 92459"/>
            </a:avLst>
          </a:prstGeom>
          <a:solidFill>
            <a:schemeClr val="tx1"/>
          </a:solid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0" name="右箭头 169"/>
          <p:cNvSpPr/>
          <p:nvPr/>
        </p:nvSpPr>
        <p:spPr>
          <a:xfrm rot="16200000">
            <a:off x="6090235" y="3631976"/>
            <a:ext cx="262002" cy="87652"/>
          </a:xfrm>
          <a:prstGeom prst="rightArrow">
            <a:avLst>
              <a:gd name="adj1" fmla="val 50000"/>
              <a:gd name="adj2" fmla="val 92459"/>
            </a:avLst>
          </a:prstGeom>
          <a:solidFill>
            <a:schemeClr val="tx1"/>
          </a:solid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1" name="右箭头 170"/>
          <p:cNvSpPr/>
          <p:nvPr/>
        </p:nvSpPr>
        <p:spPr>
          <a:xfrm rot="16200000">
            <a:off x="6090238" y="4728623"/>
            <a:ext cx="262002" cy="87655"/>
          </a:xfrm>
          <a:prstGeom prst="rightArrow">
            <a:avLst>
              <a:gd name="adj1" fmla="val 50000"/>
              <a:gd name="adj2" fmla="val 92459"/>
            </a:avLst>
          </a:prstGeom>
          <a:solidFill>
            <a:schemeClr val="tx1"/>
          </a:solid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2" name="右箭头 171"/>
          <p:cNvSpPr/>
          <p:nvPr/>
        </p:nvSpPr>
        <p:spPr>
          <a:xfrm rot="5400000">
            <a:off x="6360977" y="4732602"/>
            <a:ext cx="262000" cy="87653"/>
          </a:xfrm>
          <a:prstGeom prst="rightArrow">
            <a:avLst>
              <a:gd name="adj1" fmla="val 50000"/>
              <a:gd name="adj2" fmla="val 92459"/>
            </a:avLst>
          </a:prstGeom>
          <a:solidFill>
            <a:schemeClr val="tx1"/>
          </a:solid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3" name="右箭头 172"/>
          <p:cNvSpPr/>
          <p:nvPr/>
        </p:nvSpPr>
        <p:spPr>
          <a:xfrm rot="5400000">
            <a:off x="6373805" y="3634885"/>
            <a:ext cx="262000" cy="87653"/>
          </a:xfrm>
          <a:prstGeom prst="rightArrow">
            <a:avLst>
              <a:gd name="adj1" fmla="val 50000"/>
              <a:gd name="adj2" fmla="val 92459"/>
            </a:avLst>
          </a:prstGeom>
          <a:solidFill>
            <a:schemeClr val="tx1"/>
          </a:solid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8462385" y="6115942"/>
            <a:ext cx="29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5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2462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CGRA Architecture </a:t>
            </a: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– FPGA Driver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62479" y="2183121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462479" y="25460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462479" y="29060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462479" y="32661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462479" y="36261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462479" y="39862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462479" y="43462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462479" y="47062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462479" y="50663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462479" y="54263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462479" y="57864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462479" y="61464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824103" y="2182967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824103" y="254588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824103" y="290592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824103" y="326596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824103" y="362600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824103" y="398604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824103" y="434608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824103" y="470612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824103" y="506616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824103" y="542620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824103" y="578624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4824103" y="614628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5181989" y="2183121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181989" y="25460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181989" y="29060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5181989" y="32661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5181989" y="36261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5181989" y="39862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5181989" y="43462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5181989" y="47062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5181989" y="50663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181989" y="54263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181989" y="57864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5181989" y="61464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102439" y="2183121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102439" y="25460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4102439" y="29060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4102439" y="32661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4102439" y="36261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4102439" y="39862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4102439" y="43462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102439" y="47062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4102439" y="50663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4102439" y="54263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4102439" y="57864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4102439" y="6146596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5544183" y="2182967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5544183" y="254588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5544183" y="2905928"/>
            <a:ext cx="2088232" cy="1728192"/>
          </a:xfrm>
          <a:prstGeom prst="rect">
            <a:avLst/>
          </a:prstGeom>
          <a:pattFill prst="ltUpDiag">
            <a:fgClr>
              <a:srgbClr val="0000FF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5544183" y="506616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5544183" y="542620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5544183" y="578624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5544183" y="614628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5904223" y="2183121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5904223" y="25460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5904223" y="47062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5904223" y="50663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5904223" y="54263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5904223" y="57864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5904223" y="61464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6264263" y="2183121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0" name="矩形 79"/>
          <p:cNvSpPr/>
          <p:nvPr/>
        </p:nvSpPr>
        <p:spPr>
          <a:xfrm>
            <a:off x="6264263" y="25460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6264263" y="47062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6264263" y="50663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8" name="矩形 87"/>
          <p:cNvSpPr/>
          <p:nvPr/>
        </p:nvSpPr>
        <p:spPr>
          <a:xfrm>
            <a:off x="6264263" y="54263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6264263" y="57864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0" name="矩形 89"/>
          <p:cNvSpPr/>
          <p:nvPr/>
        </p:nvSpPr>
        <p:spPr>
          <a:xfrm>
            <a:off x="6264263" y="61464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6624303" y="2183121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6624303" y="25460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6624303" y="47062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6624303" y="50663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6624303" y="54263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6624303" y="57864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6624303" y="61464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3" name="矩形 102"/>
          <p:cNvSpPr/>
          <p:nvPr/>
        </p:nvSpPr>
        <p:spPr>
          <a:xfrm>
            <a:off x="6984343" y="2183121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4" name="矩形 103"/>
          <p:cNvSpPr/>
          <p:nvPr/>
        </p:nvSpPr>
        <p:spPr>
          <a:xfrm>
            <a:off x="6984343" y="25460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6984343" y="470628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1" name="矩形 110"/>
          <p:cNvSpPr/>
          <p:nvPr/>
        </p:nvSpPr>
        <p:spPr>
          <a:xfrm>
            <a:off x="6984343" y="506632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2" name="矩形 111"/>
          <p:cNvSpPr/>
          <p:nvPr/>
        </p:nvSpPr>
        <p:spPr>
          <a:xfrm>
            <a:off x="6984343" y="542636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3" name="矩形 112"/>
          <p:cNvSpPr/>
          <p:nvPr/>
        </p:nvSpPr>
        <p:spPr>
          <a:xfrm>
            <a:off x="6984343" y="578640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4" name="矩形 113"/>
          <p:cNvSpPr/>
          <p:nvPr/>
        </p:nvSpPr>
        <p:spPr>
          <a:xfrm>
            <a:off x="6984343" y="61464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5" name="矩形 114"/>
          <p:cNvSpPr/>
          <p:nvPr/>
        </p:nvSpPr>
        <p:spPr>
          <a:xfrm>
            <a:off x="7344383" y="2182967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6" name="矩形 115"/>
          <p:cNvSpPr/>
          <p:nvPr/>
        </p:nvSpPr>
        <p:spPr>
          <a:xfrm>
            <a:off x="7344383" y="254588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2" name="矩形 121"/>
          <p:cNvSpPr/>
          <p:nvPr/>
        </p:nvSpPr>
        <p:spPr>
          <a:xfrm>
            <a:off x="7344383" y="470612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3" name="矩形 122"/>
          <p:cNvSpPr/>
          <p:nvPr/>
        </p:nvSpPr>
        <p:spPr>
          <a:xfrm>
            <a:off x="7344383" y="506616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4" name="矩形 123"/>
          <p:cNvSpPr/>
          <p:nvPr/>
        </p:nvSpPr>
        <p:spPr>
          <a:xfrm>
            <a:off x="7344383" y="542620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5" name="矩形 124"/>
          <p:cNvSpPr/>
          <p:nvPr/>
        </p:nvSpPr>
        <p:spPr>
          <a:xfrm>
            <a:off x="7344383" y="578624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6" name="矩形 125"/>
          <p:cNvSpPr/>
          <p:nvPr/>
        </p:nvSpPr>
        <p:spPr>
          <a:xfrm>
            <a:off x="7344383" y="6146442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7" name="矩形 126"/>
          <p:cNvSpPr/>
          <p:nvPr/>
        </p:nvSpPr>
        <p:spPr>
          <a:xfrm>
            <a:off x="3742399" y="2182967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8" name="矩形 127"/>
          <p:cNvSpPr/>
          <p:nvPr/>
        </p:nvSpPr>
        <p:spPr>
          <a:xfrm>
            <a:off x="3742399" y="254588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9" name="矩形 128"/>
          <p:cNvSpPr/>
          <p:nvPr/>
        </p:nvSpPr>
        <p:spPr>
          <a:xfrm>
            <a:off x="3742399" y="290592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0" name="矩形 129"/>
          <p:cNvSpPr/>
          <p:nvPr/>
        </p:nvSpPr>
        <p:spPr>
          <a:xfrm>
            <a:off x="3742399" y="326596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1" name="矩形 130"/>
          <p:cNvSpPr/>
          <p:nvPr/>
        </p:nvSpPr>
        <p:spPr>
          <a:xfrm>
            <a:off x="3742399" y="362600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2" name="矩形 131"/>
          <p:cNvSpPr/>
          <p:nvPr/>
        </p:nvSpPr>
        <p:spPr>
          <a:xfrm>
            <a:off x="3742399" y="398604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3" name="矩形 132"/>
          <p:cNvSpPr/>
          <p:nvPr/>
        </p:nvSpPr>
        <p:spPr>
          <a:xfrm>
            <a:off x="3742399" y="434608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3742399" y="470612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5" name="矩形 134"/>
          <p:cNvSpPr/>
          <p:nvPr/>
        </p:nvSpPr>
        <p:spPr>
          <a:xfrm>
            <a:off x="3742399" y="506616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6" name="矩形 135"/>
          <p:cNvSpPr/>
          <p:nvPr/>
        </p:nvSpPr>
        <p:spPr>
          <a:xfrm>
            <a:off x="3742399" y="542620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7" name="矩形 136"/>
          <p:cNvSpPr/>
          <p:nvPr/>
        </p:nvSpPr>
        <p:spPr>
          <a:xfrm>
            <a:off x="3742399" y="5786248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8" name="矩形 137"/>
          <p:cNvSpPr/>
          <p:nvPr/>
        </p:nvSpPr>
        <p:spPr>
          <a:xfrm>
            <a:off x="3742399" y="6146596"/>
            <a:ext cx="288032" cy="288032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904223" y="3266122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 smtClean="0">
                <a:latin typeface="Helvetica"/>
                <a:cs typeface="Helvetica"/>
              </a:rPr>
              <a:t>FPGA Driver</a:t>
            </a:r>
            <a:endParaRPr kumimoji="1" lang="zh-CN" altLang="en-US" sz="2800" b="1" dirty="0">
              <a:latin typeface="Helvetica"/>
              <a:cs typeface="Helvetic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45190" y="2183121"/>
            <a:ext cx="517195" cy="4251199"/>
          </a:xfrm>
          <a:prstGeom prst="rect">
            <a:avLst/>
          </a:prstGeom>
          <a:pattFill prst="ltUpDiag">
            <a:fgClr>
              <a:srgbClr val="FF0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000410" y="2213859"/>
            <a:ext cx="43204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00" b="1" dirty="0" smtClean="0">
                <a:latin typeface="Helvetica"/>
                <a:cs typeface="Helvetica"/>
              </a:rPr>
              <a:t>HOST</a:t>
            </a:r>
          </a:p>
          <a:p>
            <a:pPr algn="ctr"/>
            <a:r>
              <a:rPr kumimoji="1" lang="en-US" altLang="zh-CN" sz="2100" b="1" dirty="0" smtClean="0">
                <a:latin typeface="Helvetica"/>
                <a:cs typeface="Helvetica"/>
              </a:rPr>
              <a:t> PLATFORM</a:t>
            </a:r>
            <a:endParaRPr kumimoji="1" lang="zh-CN" altLang="en-US" sz="2100" b="1" dirty="0">
              <a:latin typeface="Helvetica"/>
              <a:cs typeface="Helvetica"/>
            </a:endParaRPr>
          </a:p>
        </p:txBody>
      </p:sp>
      <p:sp>
        <p:nvSpPr>
          <p:cNvPr id="29" name="左右箭头 28"/>
          <p:cNvSpPr/>
          <p:nvPr/>
        </p:nvSpPr>
        <p:spPr>
          <a:xfrm>
            <a:off x="7635363" y="3753162"/>
            <a:ext cx="288032" cy="162878"/>
          </a:xfrm>
          <a:prstGeom prst="leftRightArrow">
            <a:avLst/>
          </a:prstGeom>
          <a:solidFill>
            <a:srgbClr val="002040"/>
          </a:solidFill>
          <a:ln>
            <a:solidFill>
              <a:srgbClr val="002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0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060848"/>
            <a:ext cx="7562850" cy="44026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200000"/>
              </a:lnSpc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Communication: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DDR3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Ethernet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PCIe</a:t>
            </a:r>
          </a:p>
          <a:p>
            <a:pPr fontAlgn="base">
              <a:lnSpc>
                <a:spcPct val="200000"/>
              </a:lnSpc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Purposes:</a:t>
            </a:r>
            <a:endParaRPr lang="en-US" sz="160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Streaming application data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Personalization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Partial 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reconfiguration</a:t>
            </a:r>
            <a:endParaRPr lang="en-US" sz="16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8462385" y="6115942"/>
            <a:ext cx="29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6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4877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ROB Methodology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Step 1 - Resource budgeting</a:t>
            </a:r>
          </a:p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Step 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2 </a:t>
            </a: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Floorplanning</a:t>
            </a:r>
          </a:p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Step 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3 </a:t>
            </a: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Building initial PE variants</a:t>
            </a:r>
          </a:p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Step 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4 </a:t>
            </a: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Extracting PE tiles</a:t>
            </a:r>
          </a:p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Step 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5 </a:t>
            </a: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Relocating PE tiles</a:t>
            </a:r>
          </a:p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Step 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6 </a:t>
            </a:r>
            <a:r>
              <a:rPr lang="en-US" altLang="zh-CN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Establishing interconnects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62385" y="6115942"/>
            <a:ext cx="29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7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357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S</a:t>
            </a:r>
            <a:r>
              <a:rPr lang="en-US" altLang="zh-CN" sz="3200" dirty="0" smtClean="0">
                <a:latin typeface="Helvetica"/>
                <a:ea typeface="ＭＳ Ｐゴシック" charset="0"/>
                <a:cs typeface="Helvetica"/>
              </a:rPr>
              <a:t>tep 1 - </a:t>
            </a: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Resource Budgeting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Preliminary understanding of the size of one PE tile</a:t>
            </a:r>
            <a:endParaRPr lang="en-US" sz="200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Implementation without applying any physical constraints</a:t>
            </a:r>
          </a:p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Different s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ynthesis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options</a:t>
            </a:r>
          </a:p>
          <a:p>
            <a:pPr marL="800100" lvl="1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Logic-only</a:t>
            </a:r>
          </a:p>
          <a:p>
            <a:pPr marL="800100" lvl="1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Logic and DSP block</a:t>
            </a:r>
          </a:p>
          <a:p>
            <a:pPr marL="800100" lvl="1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Logic and BRAM block</a:t>
            </a:r>
          </a:p>
          <a:p>
            <a:pPr marL="800100" lvl="1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Logic, DSP</a:t>
            </a:r>
            <a:r>
              <a:rPr lang="en-US" sz="200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and BRAM block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62385" y="6115942"/>
            <a:ext cx="29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8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0420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14388" y="1444665"/>
            <a:ext cx="756285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altLang="zh-CN" sz="3200" dirty="0" smtClean="0">
                <a:latin typeface="Helvetica"/>
                <a:ea typeface="ＭＳ Ｐゴシック" charset="0"/>
                <a:cs typeface="Helvetica"/>
              </a:rPr>
              <a:t>Step 2 </a:t>
            </a:r>
            <a:r>
              <a:rPr lang="en-US" altLang="zh-CN" sz="3200" dirty="0">
                <a:latin typeface="Helvetica"/>
                <a:ea typeface="ＭＳ Ｐゴシック" charset="0"/>
                <a:cs typeface="Helvetica"/>
              </a:rPr>
              <a:t>- </a:t>
            </a:r>
            <a:r>
              <a:rPr lang="en-US" sz="3200" dirty="0" smtClean="0">
                <a:latin typeface="Helvetica"/>
                <a:ea typeface="ＭＳ Ｐゴシック" charset="0"/>
                <a:cs typeface="Helvetica"/>
              </a:rPr>
              <a:t>Floorplanning</a:t>
            </a:r>
            <a:endParaRPr sz="320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14388" y="2213601"/>
            <a:ext cx="7562850" cy="42498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base">
              <a:lnSpc>
                <a:spcPct val="150000"/>
              </a:lnSpc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</a:t>
            </a:r>
            <a:r>
              <a:rPr lang="en-US" altLang="zh-CN" sz="2000" dirty="0" smtClean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hysically constraining each PE tile in the CGRA</a:t>
            </a:r>
            <a:endParaRPr lang="en-US" sz="2000" dirty="0" smtClean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9592" y="3503836"/>
            <a:ext cx="1800200" cy="2592288"/>
          </a:xfrm>
          <a:prstGeom prst="rect">
            <a:avLst/>
          </a:prstGeom>
          <a:pattFill prst="ltDnDiag">
            <a:fgClr>
              <a:srgbClr val="FF0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3500388" y="3509888"/>
            <a:ext cx="1800200" cy="2586236"/>
          </a:xfrm>
          <a:prstGeom prst="rect">
            <a:avLst/>
          </a:prstGeom>
          <a:pattFill prst="ltDnDiag">
            <a:fgClr>
              <a:srgbClr val="FF0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6156176" y="3509020"/>
            <a:ext cx="1800200" cy="2587104"/>
          </a:xfrm>
          <a:prstGeom prst="rect">
            <a:avLst/>
          </a:prstGeom>
          <a:pattFill prst="ltDnDiag">
            <a:fgClr>
              <a:srgbClr val="FF0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99592" y="3509888"/>
            <a:ext cx="504056" cy="107406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1403648" y="3509888"/>
            <a:ext cx="504056" cy="107406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1897336" y="3509888"/>
            <a:ext cx="504056" cy="107406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899592" y="4592836"/>
            <a:ext cx="504056" cy="107406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1403648" y="4592836"/>
            <a:ext cx="504056" cy="107406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1897336" y="4592836"/>
            <a:ext cx="504056" cy="1074068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500388" y="3503836"/>
            <a:ext cx="872604" cy="576064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4372992" y="3503836"/>
            <a:ext cx="872604" cy="576064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3500388" y="4081884"/>
            <a:ext cx="872604" cy="576064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4372992" y="4079900"/>
            <a:ext cx="872604" cy="576064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3500388" y="4655964"/>
            <a:ext cx="872604" cy="576064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4372992" y="4655964"/>
            <a:ext cx="872604" cy="576064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3500388" y="5232028"/>
            <a:ext cx="872604" cy="576064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4372992" y="5232028"/>
            <a:ext cx="872604" cy="576064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  <a:ln>
            <a:solidFill>
              <a:srgbClr val="002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6156176" y="3503836"/>
            <a:ext cx="1440160" cy="360040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6156176" y="3863876"/>
            <a:ext cx="1440160" cy="360040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6156176" y="4223916"/>
            <a:ext cx="1440160" cy="360040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6156176" y="4592836"/>
            <a:ext cx="1440160" cy="360040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6156176" y="4952876"/>
            <a:ext cx="1440160" cy="360040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6156176" y="5312916"/>
            <a:ext cx="1440160" cy="360040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6157788" y="5673328"/>
            <a:ext cx="1440160" cy="360040"/>
          </a:xfrm>
          <a:prstGeom prst="rect">
            <a:avLst/>
          </a:prstGeom>
          <a:pattFill prst="ltUpDiag">
            <a:fgClr>
              <a:srgbClr val="008000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文本框 50"/>
          <p:cNvSpPr txBox="1"/>
          <p:nvPr/>
        </p:nvSpPr>
        <p:spPr>
          <a:xfrm>
            <a:off x="1011382" y="2863557"/>
            <a:ext cx="1608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dirty="0" smtClean="0">
                <a:latin typeface="Helvetica"/>
                <a:cs typeface="Helvetica"/>
              </a:rPr>
              <a:t>Floorplan</a:t>
            </a:r>
          </a:p>
          <a:p>
            <a:pPr algn="ctr"/>
            <a:r>
              <a:rPr kumimoji="1" lang="en-US" altLang="zh-CN" dirty="0" smtClean="0">
                <a:latin typeface="Helvetica"/>
                <a:cs typeface="Helvetica"/>
              </a:rPr>
              <a:t>Alternative #1</a:t>
            </a:r>
            <a:endParaRPr kumimoji="1" lang="zh-CN" altLang="en-US" dirty="0">
              <a:latin typeface="Helvetica"/>
              <a:cs typeface="Helvetica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3574918" y="2863557"/>
            <a:ext cx="1596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dirty="0" smtClean="0">
                <a:latin typeface="Helvetica"/>
                <a:cs typeface="Helvetica"/>
              </a:rPr>
              <a:t>Floorplan</a:t>
            </a:r>
          </a:p>
          <a:p>
            <a:pPr algn="ctr"/>
            <a:r>
              <a:rPr kumimoji="1" lang="en-US" altLang="zh-CN" dirty="0" smtClean="0">
                <a:latin typeface="Helvetica"/>
                <a:cs typeface="Helvetica"/>
              </a:rPr>
              <a:t>Alternative #2</a:t>
            </a:r>
            <a:endParaRPr kumimoji="1" lang="zh-CN" altLang="en-US" dirty="0">
              <a:latin typeface="Helvetica"/>
              <a:cs typeface="Helvetica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6274090" y="2863557"/>
            <a:ext cx="1596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dirty="0" smtClean="0">
                <a:latin typeface="Helvetica"/>
                <a:cs typeface="Helvetica"/>
              </a:rPr>
              <a:t>Floorplan</a:t>
            </a:r>
          </a:p>
          <a:p>
            <a:pPr algn="ctr"/>
            <a:r>
              <a:rPr kumimoji="1" lang="en-US" altLang="zh-CN" dirty="0" smtClean="0">
                <a:latin typeface="Helvetica"/>
                <a:cs typeface="Helvetica"/>
              </a:rPr>
              <a:t>Alternative #3</a:t>
            </a:r>
            <a:endParaRPr kumimoji="1" lang="zh-CN" altLang="en-US" dirty="0">
              <a:latin typeface="Helvetica"/>
              <a:cs typeface="Helvetica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1403648" y="6278799"/>
            <a:ext cx="8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latin typeface="Helvetica"/>
                <a:cs typeface="Helvetica"/>
              </a:rPr>
              <a:t>6 PEs</a:t>
            </a:r>
            <a:endParaRPr kumimoji="1" lang="zh-CN" altLang="en-US" dirty="0">
              <a:latin typeface="Helvetica"/>
              <a:cs typeface="Helvetica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987504" y="6278799"/>
            <a:ext cx="8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latin typeface="Helvetica"/>
                <a:cs typeface="Helvetica"/>
              </a:rPr>
              <a:t>8</a:t>
            </a:r>
            <a:r>
              <a:rPr kumimoji="1" lang="en-US" altLang="zh-CN" dirty="0" smtClean="0">
                <a:latin typeface="Helvetica"/>
                <a:cs typeface="Helvetica"/>
              </a:rPr>
              <a:t> PEs</a:t>
            </a:r>
            <a:endParaRPr kumimoji="1" lang="zh-CN" altLang="en-US" dirty="0">
              <a:latin typeface="Helvetica"/>
              <a:cs typeface="Helvetica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6724440" y="6291499"/>
            <a:ext cx="8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latin typeface="Helvetica"/>
                <a:cs typeface="Helvetica"/>
              </a:rPr>
              <a:t>7</a:t>
            </a:r>
            <a:r>
              <a:rPr kumimoji="1" lang="en-US" altLang="zh-CN" dirty="0" smtClean="0">
                <a:latin typeface="Helvetica"/>
                <a:cs typeface="Helvetica"/>
              </a:rPr>
              <a:t> PEs</a:t>
            </a:r>
            <a:endParaRPr kumimoji="1" lang="zh-CN" altLang="en-US" dirty="0">
              <a:latin typeface="Helvetica"/>
              <a:cs typeface="Helvetica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462385" y="6115942"/>
            <a:ext cx="29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500" dirty="0" smtClean="0">
                <a:latin typeface="Helvetica"/>
                <a:cs typeface="Helvetica"/>
              </a:rPr>
              <a:t>9</a:t>
            </a:r>
            <a:endParaRPr kumimoji="1" lang="zh-CN" altLang="en-US" sz="15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4818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BC Brand 1">
      <a:dk1>
        <a:srgbClr val="002040"/>
      </a:dk1>
      <a:lt1>
        <a:sysClr val="window" lastClr="FFFFFF"/>
      </a:lt1>
      <a:dk2>
        <a:srgbClr val="486B7F"/>
      </a:dk2>
      <a:lt2>
        <a:srgbClr val="EEECE1"/>
      </a:lt2>
      <a:accent1>
        <a:srgbClr val="002040"/>
      </a:accent1>
      <a:accent2>
        <a:srgbClr val="2E526B"/>
      </a:accent2>
      <a:accent3>
        <a:srgbClr val="6A8999"/>
      </a:accent3>
      <a:accent4>
        <a:srgbClr val="A7B9C1"/>
      </a:accent4>
      <a:accent5>
        <a:srgbClr val="BECBD0"/>
      </a:accent5>
      <a:accent6>
        <a:srgbClr val="D0DCD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素描簿.thmx</Template>
  <TotalTime>3744</TotalTime>
  <Words>600</Words>
  <Application>Microsoft Macintosh PowerPoint</Application>
  <PresentationFormat>On-screen Show (4:3)</PresentationFormat>
  <Paragraphs>250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Goncalves</dc:creator>
  <cp:lastModifiedBy>Wen</cp:lastModifiedBy>
  <cp:revision>403</cp:revision>
  <cp:lastPrinted>2010-06-15T22:18:06Z</cp:lastPrinted>
  <dcterms:created xsi:type="dcterms:W3CDTF">2010-06-15T20:07:28Z</dcterms:created>
  <dcterms:modified xsi:type="dcterms:W3CDTF">2015-05-02T18:58:12Z</dcterms:modified>
</cp:coreProperties>
</file>