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6" r:id="rId2"/>
    <p:sldId id="342" r:id="rId3"/>
    <p:sldId id="340" r:id="rId4"/>
    <p:sldId id="289" r:id="rId5"/>
    <p:sldId id="341" r:id="rId6"/>
    <p:sldId id="343" r:id="rId7"/>
    <p:sldId id="345" r:id="rId8"/>
    <p:sldId id="346" r:id="rId9"/>
    <p:sldId id="349" r:id="rId10"/>
    <p:sldId id="351" r:id="rId11"/>
    <p:sldId id="352" r:id="rId12"/>
    <p:sldId id="353" r:id="rId13"/>
    <p:sldId id="354" r:id="rId14"/>
    <p:sldId id="356" r:id="rId15"/>
    <p:sldId id="355" r:id="rId16"/>
    <p:sldId id="359" r:id="rId17"/>
    <p:sldId id="400" r:id="rId18"/>
    <p:sldId id="348" r:id="rId19"/>
    <p:sldId id="347" r:id="rId20"/>
    <p:sldId id="360" r:id="rId21"/>
    <p:sldId id="361" r:id="rId22"/>
    <p:sldId id="363" r:id="rId23"/>
    <p:sldId id="362" r:id="rId24"/>
    <p:sldId id="364" r:id="rId25"/>
    <p:sldId id="365" r:id="rId26"/>
    <p:sldId id="366" r:id="rId27"/>
    <p:sldId id="367" r:id="rId28"/>
    <p:sldId id="357" r:id="rId29"/>
    <p:sldId id="298" r:id="rId30"/>
    <p:sldId id="330" r:id="rId31"/>
    <p:sldId id="260" r:id="rId32"/>
    <p:sldId id="321" r:id="rId33"/>
    <p:sldId id="280" r:id="rId34"/>
    <p:sldId id="376" r:id="rId35"/>
    <p:sldId id="282" r:id="rId36"/>
    <p:sldId id="395" r:id="rId37"/>
    <p:sldId id="283" r:id="rId38"/>
    <p:sldId id="284" r:id="rId39"/>
    <p:sldId id="285" r:id="rId40"/>
    <p:sldId id="286" r:id="rId41"/>
    <p:sldId id="401" r:id="rId42"/>
    <p:sldId id="402" r:id="rId43"/>
    <p:sldId id="403" r:id="rId44"/>
    <p:sldId id="396" r:id="rId45"/>
    <p:sldId id="290" r:id="rId46"/>
    <p:sldId id="332" r:id="rId47"/>
    <p:sldId id="377" r:id="rId48"/>
    <p:sldId id="378" r:id="rId49"/>
    <p:sldId id="379" r:id="rId50"/>
    <p:sldId id="380" r:id="rId51"/>
    <p:sldId id="381" r:id="rId52"/>
    <p:sldId id="382" r:id="rId53"/>
    <p:sldId id="383" r:id="rId54"/>
    <p:sldId id="384" r:id="rId55"/>
    <p:sldId id="385" r:id="rId56"/>
    <p:sldId id="387" r:id="rId57"/>
    <p:sldId id="388" r:id="rId58"/>
    <p:sldId id="325" r:id="rId59"/>
    <p:sldId id="397" r:id="rId60"/>
    <p:sldId id="326" r:id="rId61"/>
    <p:sldId id="391" r:id="rId62"/>
    <p:sldId id="392" r:id="rId63"/>
    <p:sldId id="390" r:id="rId64"/>
    <p:sldId id="393" r:id="rId65"/>
    <p:sldId id="394" r:id="rId66"/>
    <p:sldId id="404" r:id="rId67"/>
    <p:sldId id="327" r:id="rId6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1935" autoAdjust="0"/>
  </p:normalViewPr>
  <p:slideViewPr>
    <p:cSldViewPr>
      <p:cViewPr>
        <p:scale>
          <a:sx n="75" d="100"/>
          <a:sy n="75" d="100"/>
        </p:scale>
        <p:origin x="-312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82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8C338-9375-4B2C-933B-F1BB3ED6664A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84402-0D5B-430F-8247-0178EAADD7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712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2851919-18DB-4A64-8375-3E28FCC23D2B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269F505-94D6-4C39-940D-2E3003D80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21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standard deviation instead of Error bars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Absolute determinism can be achieved by pre-divide the entire grid into </a:t>
            </a:r>
            <a:r>
              <a:rPr lang="en-US" i="1" baseline="0" dirty="0" smtClean="0"/>
              <a:t>many</a:t>
            </a:r>
            <a:r>
              <a:rPr lang="en-US" i="0" baseline="0" dirty="0" smtClean="0"/>
              <a:t> regions, then assigning a few regions to each processor</a:t>
            </a:r>
          </a:p>
          <a:p>
            <a:r>
              <a:rPr lang="en-US" dirty="0" smtClean="0"/>
              <a:t>Serial</a:t>
            </a:r>
            <a:r>
              <a:rPr lang="en-US" baseline="0" dirty="0" smtClean="0"/>
              <a:t> equivalence can be achieved by allowing one proc to </a:t>
            </a:r>
            <a:r>
              <a:rPr lang="en-US" i="1" baseline="0" dirty="0" smtClean="0"/>
              <a:t>step through</a:t>
            </a:r>
            <a:r>
              <a:rPr lang="en-US" i="0" baseline="0" dirty="0" smtClean="0"/>
              <a:t> the grid sequentially, the issue is with keeping the state of every processor -&gt; memory burden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F505-94D6-4C39-940D-2E3003D806D7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Rightmost point</a:t>
            </a:r>
            <a:r>
              <a:rPr lang="en-US" baseline="0" dirty="0" smtClean="0"/>
              <a:t> is VPR, then VPR fast</a:t>
            </a:r>
          </a:p>
          <a:p>
            <a:r>
              <a:rPr lang="en-US" baseline="0" dirty="0" smtClean="0"/>
              <a:t>VPR curve is created by changing </a:t>
            </a:r>
            <a:r>
              <a:rPr lang="en-US" baseline="0" dirty="0" err="1" smtClean="0"/>
              <a:t>inner_num</a:t>
            </a:r>
            <a:r>
              <a:rPr lang="en-US" baseline="0" dirty="0" smtClean="0"/>
              <a:t>, and I have generated my curves In a similar fashion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F505-94D6-4C39-940D-2E3003D806D7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Rightmost point</a:t>
            </a:r>
            <a:r>
              <a:rPr lang="en-US" baseline="0" dirty="0" smtClean="0"/>
              <a:t> is VPR, then VPR fast</a:t>
            </a:r>
          </a:p>
          <a:p>
            <a:r>
              <a:rPr lang="en-US" baseline="0" dirty="0" smtClean="0"/>
              <a:t>VPR curve is created by changing </a:t>
            </a:r>
            <a:r>
              <a:rPr lang="en-US" baseline="0" dirty="0" err="1" smtClean="0"/>
              <a:t>inner_num</a:t>
            </a:r>
            <a:r>
              <a:rPr lang="en-US" baseline="0" dirty="0" smtClean="0"/>
              <a:t>, and I have generated my curves In a similar fashion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F505-94D6-4C39-940D-2E3003D806D7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Rightmost point</a:t>
            </a:r>
            <a:r>
              <a:rPr lang="en-US" baseline="0" dirty="0" smtClean="0"/>
              <a:t> is VPR, then VPR fast</a:t>
            </a:r>
          </a:p>
          <a:p>
            <a:r>
              <a:rPr lang="en-US" baseline="0" dirty="0" smtClean="0"/>
              <a:t>VPR curve is created by changing </a:t>
            </a:r>
            <a:r>
              <a:rPr lang="en-US" baseline="0" dirty="0" err="1" smtClean="0"/>
              <a:t>inner_num</a:t>
            </a:r>
            <a:r>
              <a:rPr lang="en-US" baseline="0" dirty="0" smtClean="0"/>
              <a:t>, and I have generated my curves In a similar fashion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F505-94D6-4C39-940D-2E3003D806D7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Rightmost point</a:t>
            </a:r>
            <a:r>
              <a:rPr lang="en-US" baseline="0" dirty="0" smtClean="0"/>
              <a:t> is VPR, then VPR fast</a:t>
            </a:r>
          </a:p>
          <a:p>
            <a:r>
              <a:rPr lang="en-US" baseline="0" dirty="0" smtClean="0"/>
              <a:t>VPR curve is created by changing </a:t>
            </a:r>
            <a:r>
              <a:rPr lang="en-US" baseline="0" dirty="0" err="1" smtClean="0"/>
              <a:t>inner_num</a:t>
            </a:r>
            <a:r>
              <a:rPr lang="en-US" baseline="0" dirty="0" smtClean="0"/>
              <a:t>, and I have generated my curves In a similar fashion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F505-94D6-4C39-940D-2E3003D806D7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Rightmost point</a:t>
            </a:r>
            <a:r>
              <a:rPr lang="en-US" baseline="0" dirty="0" smtClean="0"/>
              <a:t> is VPR, then VPR fast</a:t>
            </a:r>
          </a:p>
          <a:p>
            <a:r>
              <a:rPr lang="en-US" baseline="0" dirty="0" smtClean="0"/>
              <a:t>VPR curve is created by changing </a:t>
            </a:r>
            <a:r>
              <a:rPr lang="en-US" baseline="0" dirty="0" err="1" smtClean="0"/>
              <a:t>inner_num</a:t>
            </a:r>
            <a:r>
              <a:rPr lang="en-US" baseline="0" dirty="0" smtClean="0"/>
              <a:t>, and I have generated my curves In a similar fashion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F505-94D6-4C39-940D-2E3003D806D7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Rightmost point</a:t>
            </a:r>
            <a:r>
              <a:rPr lang="en-US" baseline="0" dirty="0" smtClean="0"/>
              <a:t> is VPR, then VPR fast</a:t>
            </a:r>
          </a:p>
          <a:p>
            <a:r>
              <a:rPr lang="en-US" baseline="0" dirty="0" smtClean="0"/>
              <a:t>VPR curve is created by changing </a:t>
            </a:r>
            <a:r>
              <a:rPr lang="en-US" baseline="0" dirty="0" err="1" smtClean="0"/>
              <a:t>inner_num</a:t>
            </a:r>
            <a:r>
              <a:rPr lang="en-US" baseline="0" dirty="0" smtClean="0"/>
              <a:t>, and I have generated my curves In a similar fashion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F505-94D6-4C39-940D-2E3003D806D7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Rightmost point</a:t>
            </a:r>
            <a:r>
              <a:rPr lang="en-US" baseline="0" dirty="0" smtClean="0"/>
              <a:t> is VPR, then VPR fast</a:t>
            </a:r>
          </a:p>
          <a:p>
            <a:r>
              <a:rPr lang="en-US" baseline="0" dirty="0" smtClean="0"/>
              <a:t>VPR curve is created by changing </a:t>
            </a:r>
            <a:r>
              <a:rPr lang="en-US" baseline="0" dirty="0" err="1" smtClean="0"/>
              <a:t>inner_num</a:t>
            </a:r>
            <a:r>
              <a:rPr lang="en-US" baseline="0" dirty="0" smtClean="0"/>
              <a:t>, and I have generated my curves In a similar fashion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F505-94D6-4C39-940D-2E3003D806D7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Rightmost point</a:t>
            </a:r>
            <a:r>
              <a:rPr lang="en-US" baseline="0" dirty="0" smtClean="0"/>
              <a:t> is VPR, then VPR fast</a:t>
            </a:r>
          </a:p>
          <a:p>
            <a:r>
              <a:rPr lang="en-US" baseline="0" dirty="0" smtClean="0"/>
              <a:t>VPR curve is created by changing </a:t>
            </a:r>
            <a:r>
              <a:rPr lang="en-US" baseline="0" dirty="0" err="1" smtClean="0"/>
              <a:t>inner_num</a:t>
            </a:r>
            <a:r>
              <a:rPr lang="en-US" baseline="0" dirty="0" smtClean="0"/>
              <a:t>, and I have generated my curves In a similar fashion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F505-94D6-4C39-940D-2E3003D806D7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Rightmost point</a:t>
            </a:r>
            <a:r>
              <a:rPr lang="en-US" baseline="0" dirty="0" smtClean="0"/>
              <a:t> is VPR, then VPR fast</a:t>
            </a:r>
          </a:p>
          <a:p>
            <a:r>
              <a:rPr lang="en-US" baseline="0" dirty="0" smtClean="0"/>
              <a:t>VPR curve is created by changing </a:t>
            </a:r>
            <a:r>
              <a:rPr lang="en-US" baseline="0" dirty="0" err="1" smtClean="0"/>
              <a:t>inner_num</a:t>
            </a:r>
            <a:r>
              <a:rPr lang="en-US" baseline="0" dirty="0" smtClean="0"/>
              <a:t>, and I have generated my curves In a similar fashion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F505-94D6-4C39-940D-2E3003D806D7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Rightmost point</a:t>
            </a:r>
            <a:r>
              <a:rPr lang="en-US" baseline="0" dirty="0" smtClean="0"/>
              <a:t> is VPR, then VPR fast</a:t>
            </a:r>
          </a:p>
          <a:p>
            <a:r>
              <a:rPr lang="en-US" baseline="0" dirty="0" smtClean="0"/>
              <a:t>VPR curve is created by changing </a:t>
            </a:r>
            <a:r>
              <a:rPr lang="en-US" baseline="0" dirty="0" err="1" smtClean="0"/>
              <a:t>inner_num</a:t>
            </a:r>
            <a:r>
              <a:rPr lang="en-US" baseline="0" dirty="0" smtClean="0"/>
              <a:t>, and I have generated my curves In a similar fashion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F505-94D6-4C39-940D-2E3003D806D7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Deterministic – extremely</a:t>
            </a:r>
            <a:r>
              <a:rPr lang="en-US" baseline="0" dirty="0" smtClean="0"/>
              <a:t> useful for debugging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I’ll first show the basic algorithm, then show how it runs in parallel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F505-94D6-4C39-940D-2E3003D806D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weren’t able to achieve speedup beyond 25 threads, but let’s see how the quality looks beyond that.</a:t>
            </a:r>
          </a:p>
          <a:p>
            <a:r>
              <a:rPr lang="en-US" dirty="0" smtClean="0"/>
              <a:t>Using </a:t>
            </a:r>
            <a:r>
              <a:rPr lang="en-US" dirty="0" err="1" smtClean="0"/>
              <a:t>region_place_count</a:t>
            </a:r>
            <a:r>
              <a:rPr lang="en-US" dirty="0" smtClean="0"/>
              <a:t> = 90</a:t>
            </a:r>
          </a:p>
          <a:p>
            <a:r>
              <a:rPr lang="en-US" dirty="0" smtClean="0"/>
              <a:t>Very little</a:t>
            </a:r>
            <a:r>
              <a:rPr lang="en-US" baseline="0" dirty="0" smtClean="0"/>
              <a:t> impact as we scale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F505-94D6-4C39-940D-2E3003D806D7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F505-94D6-4C39-940D-2E3003D806D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F505-94D6-4C39-940D-2E3003D806D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data, stale data right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F505-94D6-4C39-940D-2E3003D806D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data, stale data right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F505-94D6-4C39-940D-2E3003D806D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Broadcast</a:t>
            </a:r>
            <a:r>
              <a:rPr lang="en-US" baseline="0" dirty="0" smtClean="0"/>
              <a:t> change </a:t>
            </a:r>
            <a:r>
              <a:rPr lang="en-US" baseline="0" smtClean="0"/>
              <a:t>eliminates stale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F505-94D6-4C39-940D-2E3003D806D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Rightmost point</a:t>
            </a:r>
            <a:r>
              <a:rPr lang="en-US" baseline="0" dirty="0" smtClean="0"/>
              <a:t> is VPR, then VPR fast</a:t>
            </a:r>
          </a:p>
          <a:p>
            <a:r>
              <a:rPr lang="en-US" baseline="0" dirty="0" smtClean="0"/>
              <a:t>VPR curve is created by changing </a:t>
            </a:r>
            <a:r>
              <a:rPr lang="en-US" baseline="0" dirty="0" err="1" smtClean="0"/>
              <a:t>inner_num</a:t>
            </a:r>
            <a:r>
              <a:rPr lang="en-US" baseline="0" dirty="0" smtClean="0"/>
              <a:t>, and I have generated my curves In a similar fashion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F505-94D6-4C39-940D-2E3003D806D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Rightmost point</a:t>
            </a:r>
            <a:r>
              <a:rPr lang="en-US" baseline="0" dirty="0" smtClean="0"/>
              <a:t> is VPR, then VPR fast</a:t>
            </a:r>
          </a:p>
          <a:p>
            <a:r>
              <a:rPr lang="en-US" baseline="0" dirty="0" smtClean="0"/>
              <a:t>VPR curve is created by changing </a:t>
            </a:r>
            <a:r>
              <a:rPr lang="en-US" baseline="0" dirty="0" err="1" smtClean="0"/>
              <a:t>inner_num</a:t>
            </a:r>
            <a:r>
              <a:rPr lang="en-US" baseline="0" dirty="0" smtClean="0"/>
              <a:t>, and I have generated my curves In a similar fashion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9F505-94D6-4C39-940D-2E3003D806D7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FE69E0-E93F-4848-BA77-278AE08FCB6C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88CEC-33D5-4E3C-BB49-1B9F0CB4EE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BBB4DE-15A2-4887-A95F-59EF41A9F418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92242-BE0C-4246-B5AC-3D62BE1D21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5680E-AA7E-48E4-B571-A2CE0E9EAAD4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3BA48-DB88-438D-A2A4-BC9B4B25BF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9AB27D-142A-4BF9-B573-FB353E4E4A0C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0BC5D-EC6E-443C-BD22-9D0AEE36ED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733ABA-0D48-4893-9472-6D73D375B757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CFDD0-D86C-4645-9B1A-7619482797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8201CB-5EF6-4E9E-A161-EB6597C28C60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C8A29-378D-486F-A0D0-5F7082A168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189718-CA6F-40E4-918A-44D72632B254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DEE4A-BC6E-404A-A1E9-B75741FD56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B08483-126A-4379-A560-475D1E592C95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DD3A5-8D92-48E1-A9F7-83064B501C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B60B07-F08B-452C-903B-8B08583DC3B9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4C3BB-2935-41E2-86E2-CF764AC515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2203F4-899E-4DB7-B4DF-EF9FCDA48B4B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77525-9A72-4BEB-B201-694B5CE771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D99610-D876-462F-9AF2-803244B562C1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BDA97-A0D7-4D0F-840E-DA5EC90846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E52F234-14A9-4CCE-9DC3-5B8561750E1A}" type="datetime1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14635F9-02C3-4902-AA0A-D69C7412B1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09800"/>
            <a:ext cx="83058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Scalable and Deterministic</a:t>
            </a:r>
            <a:br>
              <a:rPr lang="en-US" sz="3600" dirty="0" smtClean="0"/>
            </a:br>
            <a:r>
              <a:rPr lang="en-US" sz="3600" dirty="0" smtClean="0"/>
              <a:t>Timing-Driven Parallel Placement for FPGAs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990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700" b="1" dirty="0" smtClean="0">
                <a:solidFill>
                  <a:schemeClr val="tx1"/>
                </a:solidFill>
              </a:rPr>
              <a:t>Supervisor: Dr. Guy Lemieux</a:t>
            </a:r>
          </a:p>
          <a:p>
            <a:pPr eaLnBrk="1" hangingPunct="1">
              <a:lnSpc>
                <a:spcPct val="80000"/>
              </a:lnSpc>
            </a:pPr>
            <a:endParaRPr lang="en-US" sz="27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700" b="1" dirty="0" smtClean="0">
                <a:solidFill>
                  <a:schemeClr val="tx1"/>
                </a:solidFill>
              </a:rPr>
              <a:t>October 20, 2011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533400"/>
            <a:ext cx="10509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1371600" y="38100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Chris Wang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- continued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62400" y="3124200"/>
            <a:ext cx="1066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1295400"/>
            <a:ext cx="6400800" cy="502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35052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1676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e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5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5334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a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1000" y="2590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i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0" y="2590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c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7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f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l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91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d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m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05000" y="1676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k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05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h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g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91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34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b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77000" y="44196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05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0" y="5334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j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91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48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77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8200" y="3429000"/>
            <a:ext cx="7391400" cy="492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2. Propose swap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- continued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62400" y="3124200"/>
            <a:ext cx="1066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1295400"/>
            <a:ext cx="6400800" cy="502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35052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1676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e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5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5334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a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1000" y="2590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i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0" y="2590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c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7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f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0" y="3505200"/>
            <a:ext cx="6858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l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91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d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m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05000" y="1676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k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05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h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g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91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34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b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77000" y="44196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05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0" y="5334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j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91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48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77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- continued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62400" y="3124200"/>
            <a:ext cx="1066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1295400"/>
            <a:ext cx="6400800" cy="502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35052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1676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e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1676400"/>
            <a:ext cx="6858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5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5334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a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1000" y="2590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i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0" y="2590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c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7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f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0" y="3505200"/>
            <a:ext cx="6858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l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91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d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m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05000" y="1676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k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05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h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g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91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34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b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77000" y="44196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05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0" y="5334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j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91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48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77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24" idx="3"/>
            <a:endCxn id="12" idx="1"/>
          </p:cNvCxnSpPr>
          <p:nvPr/>
        </p:nvCxnSpPr>
        <p:spPr>
          <a:xfrm flipV="1">
            <a:off x="3733800" y="2019300"/>
            <a:ext cx="2743200" cy="182880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- continued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62400" y="3124200"/>
            <a:ext cx="1066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1295400"/>
            <a:ext cx="6400800" cy="502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35052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1676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e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1676400"/>
            <a:ext cx="6858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5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5334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a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1000" y="2590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i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0" y="2590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c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7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f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0" y="3505200"/>
            <a:ext cx="6858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l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91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d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m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05000" y="1676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k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05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h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g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91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34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b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77000" y="44196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05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0" y="5334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j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91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48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77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24" idx="3"/>
            <a:endCxn id="12" idx="1"/>
          </p:cNvCxnSpPr>
          <p:nvPr/>
        </p:nvCxnSpPr>
        <p:spPr>
          <a:xfrm flipV="1">
            <a:off x="3733800" y="2019300"/>
            <a:ext cx="2743200" cy="182880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38200" y="3429000"/>
            <a:ext cx="7391400" cy="492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3. Evaluate swap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- continued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62400" y="3124200"/>
            <a:ext cx="1066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1295400"/>
            <a:ext cx="6400800" cy="502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35052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1676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e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1676400"/>
            <a:ext cx="6858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5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5334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a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1000" y="2590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i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0" y="2590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c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7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f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0" y="3505200"/>
            <a:ext cx="6858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l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91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d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m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05000" y="1676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k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05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h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g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91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34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b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77000" y="44196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05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0" y="5334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j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91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48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77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24" idx="3"/>
            <a:endCxn id="12" idx="1"/>
          </p:cNvCxnSpPr>
          <p:nvPr/>
        </p:nvCxnSpPr>
        <p:spPr>
          <a:xfrm flipV="1">
            <a:off x="3733800" y="2019300"/>
            <a:ext cx="2743200" cy="182880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38200" y="5298757"/>
            <a:ext cx="7391400" cy="492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If rejected …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- continued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62400" y="3124200"/>
            <a:ext cx="1066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1295400"/>
            <a:ext cx="6400800" cy="502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35052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1676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e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1676400"/>
            <a:ext cx="6858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5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5334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a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1000" y="2590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i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0" y="2590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c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7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f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0" y="3505200"/>
            <a:ext cx="6858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l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91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d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m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05000" y="1676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k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05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h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g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91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34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b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77000" y="44196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05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0" y="5334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j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91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48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77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24" idx="3"/>
            <a:endCxn id="12" idx="1"/>
          </p:cNvCxnSpPr>
          <p:nvPr/>
        </p:nvCxnSpPr>
        <p:spPr>
          <a:xfrm flipV="1">
            <a:off x="3733800" y="2019300"/>
            <a:ext cx="2743200" cy="1828800"/>
          </a:xfrm>
          <a:prstGeom prst="straightConnector1">
            <a:avLst/>
          </a:prstGeom>
          <a:ln w="762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38200" y="5257800"/>
            <a:ext cx="7391400" cy="492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If accepted…</a:t>
            </a:r>
            <a:endParaRPr lang="en-US" sz="2600" dirty="0"/>
          </a:p>
        </p:txBody>
      </p:sp>
      <p:sp>
        <p:nvSpPr>
          <p:cNvPr id="39" name="TextBox 38"/>
          <p:cNvSpPr txBox="1"/>
          <p:nvPr/>
        </p:nvSpPr>
        <p:spPr>
          <a:xfrm>
            <a:off x="838200" y="5791200"/>
            <a:ext cx="7391400" cy="492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And repeat for another block…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0555 L -0.37083 0.272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13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5.55556E-6 L 0.37501 -0.26666 " pathEditMode="relative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Swap evaluation</a:t>
            </a:r>
          </a:p>
          <a:p>
            <a:endParaRPr lang="en-US" sz="3000" dirty="0" smtClean="0"/>
          </a:p>
          <a:p>
            <a:pPr lvl="1">
              <a:buFont typeface="+mj-lt"/>
              <a:buAutoNum type="arabicPeriod"/>
            </a:pPr>
            <a:r>
              <a:rPr lang="en-US" sz="2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Calculate change in cost (</a:t>
            </a:r>
            <a:r>
              <a:rPr lang="el-GR" sz="2600" i="1" dirty="0" smtClean="0">
                <a:solidFill>
                  <a:srgbClr val="0070C0"/>
                </a:solidFill>
              </a:rPr>
              <a:t>Δ</a:t>
            </a:r>
            <a:r>
              <a:rPr lang="en-US" sz="2600" i="1" dirty="0" smtClean="0">
                <a:solidFill>
                  <a:srgbClr val="0070C0"/>
                </a:solidFill>
              </a:rPr>
              <a:t>c</a:t>
            </a:r>
            <a:r>
              <a:rPr lang="en-US" sz="2600" i="1" dirty="0" smtClean="0"/>
              <a:t>)</a:t>
            </a:r>
          </a:p>
          <a:p>
            <a:pPr lvl="2">
              <a:buNone/>
            </a:pPr>
            <a:r>
              <a:rPr lang="el-GR" sz="2200" i="1" dirty="0" smtClean="0">
                <a:solidFill>
                  <a:srgbClr val="0070C0"/>
                </a:solidFill>
              </a:rPr>
              <a:t>Δ</a:t>
            </a:r>
            <a:r>
              <a:rPr lang="en-US" sz="2200" i="1" dirty="0" smtClean="0">
                <a:solidFill>
                  <a:srgbClr val="0070C0"/>
                </a:solidFill>
              </a:rPr>
              <a:t>c </a:t>
            </a:r>
            <a:r>
              <a:rPr lang="en-US" sz="2200" i="1" dirty="0" smtClean="0"/>
              <a:t>is a combination of targeting metrics</a:t>
            </a:r>
          </a:p>
          <a:p>
            <a:pPr lvl="2">
              <a:buNone/>
            </a:pPr>
            <a:endParaRPr lang="en-US" sz="2200" i="1" dirty="0" smtClean="0"/>
          </a:p>
          <a:p>
            <a:pPr lvl="1">
              <a:buFont typeface="+mj-lt"/>
              <a:buAutoNum type="arabicPeriod"/>
            </a:pPr>
            <a:r>
              <a:rPr lang="en-US" sz="2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Compare </a:t>
            </a:r>
            <a:r>
              <a:rPr lang="en-US" sz="2600" i="1" dirty="0" smtClean="0">
                <a:solidFill>
                  <a:srgbClr val="0070C0"/>
                </a:solidFill>
              </a:rPr>
              <a:t>random(0,1)</a:t>
            </a:r>
            <a:r>
              <a:rPr lang="en-US" sz="2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&gt; </a:t>
            </a:r>
            <a:r>
              <a:rPr lang="en-US" sz="2600" i="1" dirty="0" smtClean="0">
                <a:solidFill>
                  <a:srgbClr val="0070C0"/>
                </a:solidFill>
              </a:rPr>
              <a:t>e</a:t>
            </a:r>
            <a:r>
              <a:rPr lang="en-US" sz="2600" i="1" baseline="30000" dirty="0" smtClean="0">
                <a:solidFill>
                  <a:srgbClr val="0070C0"/>
                </a:solidFill>
              </a:rPr>
              <a:t>(-</a:t>
            </a:r>
            <a:r>
              <a:rPr lang="el-GR" sz="2600" i="1" baseline="30000" dirty="0" smtClean="0">
                <a:solidFill>
                  <a:srgbClr val="0070C0"/>
                </a:solidFill>
              </a:rPr>
              <a:t>Δ</a:t>
            </a:r>
            <a:r>
              <a:rPr lang="en-US" sz="2600" i="1" baseline="30000" dirty="0" smtClean="0">
                <a:solidFill>
                  <a:srgbClr val="0070C0"/>
                </a:solidFill>
              </a:rPr>
              <a:t>c/T) </a:t>
            </a:r>
            <a:r>
              <a:rPr lang="en-US" sz="2600" i="1" dirty="0" smtClean="0"/>
              <a:t>?</a:t>
            </a:r>
          </a:p>
          <a:p>
            <a:pPr lvl="2">
              <a:buNone/>
            </a:pPr>
            <a:r>
              <a:rPr lang="en-US" sz="2200" i="1" dirty="0" smtClean="0"/>
              <a:t>where </a:t>
            </a:r>
            <a:r>
              <a:rPr lang="en-US" sz="2200" i="1" dirty="0" smtClean="0">
                <a:solidFill>
                  <a:schemeClr val="accent1"/>
                </a:solidFill>
              </a:rPr>
              <a:t>T</a:t>
            </a:r>
            <a:r>
              <a:rPr lang="en-US" sz="2200" i="1" dirty="0" smtClean="0"/>
              <a:t>emperature has a big influence on the acceptance rate</a:t>
            </a:r>
          </a:p>
          <a:p>
            <a:pPr lvl="2">
              <a:buNone/>
            </a:pPr>
            <a:r>
              <a:rPr lang="en-US" sz="2200" i="1" dirty="0" smtClean="0"/>
              <a:t>If </a:t>
            </a:r>
            <a:r>
              <a:rPr lang="el-GR" sz="2200" i="1" dirty="0" smtClean="0">
                <a:solidFill>
                  <a:srgbClr val="0070C0"/>
                </a:solidFill>
              </a:rPr>
              <a:t>Δ</a:t>
            </a:r>
            <a:r>
              <a:rPr lang="en-US" sz="2200" i="1" dirty="0" smtClean="0">
                <a:solidFill>
                  <a:srgbClr val="0070C0"/>
                </a:solidFill>
              </a:rPr>
              <a:t>c</a:t>
            </a:r>
            <a:r>
              <a:rPr lang="en-US" sz="2200" i="1" dirty="0" smtClean="0"/>
              <a:t> is negative, it’s a good move, and will always be accepted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3429000"/>
            <a:ext cx="1066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Simulated-anneal schedule </a:t>
            </a:r>
          </a:p>
          <a:p>
            <a:pPr lvl="1"/>
            <a:r>
              <a:rPr lang="en-US" sz="2600" dirty="0" smtClean="0"/>
              <a:t>Temperature correlates directly to acceptance rate</a:t>
            </a:r>
            <a:endParaRPr lang="en-US" sz="2600" dirty="0" smtClean="0">
              <a:sym typeface="Wingdings" pitchFamily="2" charset="2"/>
            </a:endParaRPr>
          </a:p>
          <a:p>
            <a:pPr lvl="1"/>
            <a:r>
              <a:rPr lang="en-US" sz="2600" dirty="0" smtClean="0">
                <a:sym typeface="Wingdings" pitchFamily="2" charset="2"/>
              </a:rPr>
              <a:t>Starts at a high temperature and gradually lowers</a:t>
            </a:r>
          </a:p>
          <a:p>
            <a:pPr lvl="1"/>
            <a:r>
              <a:rPr lang="en-US" sz="2600" dirty="0" smtClean="0">
                <a:sym typeface="Wingdings" pitchFamily="2" charset="2"/>
              </a:rPr>
              <a:t>Simulated-annealing schedule is a combination of carefully tuned parameters: initial condition, exit condition, temperature update factor, swap range </a:t>
            </a:r>
          </a:p>
          <a:p>
            <a:pPr lvl="1">
              <a:buNone/>
            </a:pPr>
            <a:r>
              <a:rPr lang="en-US" sz="2600" dirty="0" smtClean="0">
                <a:sym typeface="Wingdings" pitchFamily="2" charset="2"/>
              </a:rPr>
              <a:t>    … etc</a:t>
            </a:r>
          </a:p>
          <a:p>
            <a:pPr lvl="1"/>
            <a:r>
              <a:rPr lang="en-US" sz="2600" dirty="0" smtClean="0">
                <a:sym typeface="Wingdings" pitchFamily="2" charset="2"/>
              </a:rPr>
              <a:t>A good schedule is essential for a good </a:t>
            </a:r>
            <a:r>
              <a:rPr lang="en-US" sz="2600" dirty="0" err="1" smtClean="0">
                <a:sym typeface="Wingdings" pitchFamily="2" charset="2"/>
              </a:rPr>
              <a:t>QoR</a:t>
            </a:r>
            <a:r>
              <a:rPr lang="en-US" sz="2600" dirty="0" smtClean="0">
                <a:sym typeface="Wingdings" pitchFamily="2" charset="2"/>
              </a:rPr>
              <a:t> curve</a:t>
            </a:r>
          </a:p>
          <a:p>
            <a:pPr lvl="1"/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3429000"/>
            <a:ext cx="1066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Important FPGA placement algorithm properties: </a:t>
            </a:r>
          </a:p>
          <a:p>
            <a:pPr lvl="1">
              <a:buNone/>
            </a:pPr>
            <a:r>
              <a:rPr lang="en-US" dirty="0" smtClean="0"/>
              <a:t>1.	Determinism:</a:t>
            </a:r>
          </a:p>
          <a:p>
            <a:pPr lvl="2"/>
            <a:r>
              <a:rPr lang="en-US" dirty="0" smtClean="0"/>
              <a:t>For a given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constant set</a:t>
            </a:r>
            <a:r>
              <a:rPr lang="en-US" dirty="0" smtClean="0"/>
              <a:t> of inputs, the outcome is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identical</a:t>
            </a:r>
            <a:r>
              <a:rPr lang="en-US" dirty="0" smtClean="0"/>
              <a:t> regardless of the number of time the program is executed.</a:t>
            </a:r>
          </a:p>
          <a:p>
            <a:pPr lvl="2"/>
            <a:r>
              <a:rPr lang="en-US" dirty="0" smtClean="0"/>
              <a:t>Reproducibility – useful for code debugging, bug reproduction/customer support and regression testing.</a:t>
            </a:r>
          </a:p>
          <a:p>
            <a:pPr lvl="1">
              <a:buNone/>
            </a:pPr>
            <a:r>
              <a:rPr lang="en-US" dirty="0" smtClean="0"/>
              <a:t>2. Timing-driven (in addition to area-driven):</a:t>
            </a:r>
          </a:p>
          <a:p>
            <a:pPr lvl="2"/>
            <a:r>
              <a:rPr lang="en-US" dirty="0" smtClean="0"/>
              <a:t>42% improvement in speed while sacrificing 5% wire length.  	</a:t>
            </a: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</a:t>
            </a:r>
            <a:r>
              <a:rPr lang="en-US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Marquardt et al. Timing-driven placement for FPGAs. FPGA 2000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3429000"/>
            <a:ext cx="1066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- continued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92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295400"/>
                <a:gridCol w="838200"/>
                <a:gridCol w="762000"/>
                <a:gridCol w="3810000"/>
              </a:tblGrid>
              <a:tr h="3832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Name (year)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Hardware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Determ-inistic</a:t>
                      </a:r>
                      <a:r>
                        <a:rPr lang="en-US" sz="1400" dirty="0" smtClean="0"/>
                        <a:t>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Timing-driven?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Result</a:t>
                      </a:r>
                      <a:endParaRPr lang="en-US" sz="1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Casotto</a:t>
                      </a:r>
                      <a:r>
                        <a:rPr lang="en-US" sz="1400" dirty="0" smtClean="0"/>
                        <a:t> (1987)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Sequent</a:t>
                      </a:r>
                      <a:r>
                        <a:rPr lang="en-US" sz="1400" baseline="0" dirty="0" smtClean="0"/>
                        <a:t> Balance 8000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6.4x on 8 processors</a:t>
                      </a:r>
                      <a:endParaRPr lang="en-US" sz="1400" dirty="0"/>
                    </a:p>
                  </a:txBody>
                  <a:tcPr/>
                </a:tc>
              </a:tr>
              <a:tr h="3832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Kravitz</a:t>
                      </a:r>
                      <a:r>
                        <a:rPr lang="en-US" sz="1400" dirty="0" smtClean="0"/>
                        <a:t> (1987)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VAX 11/784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&lt;</a:t>
                      </a:r>
                      <a:r>
                        <a:rPr lang="en-US" sz="1400" baseline="0" dirty="0" smtClean="0"/>
                        <a:t> 2.3x on 4 processors</a:t>
                      </a:r>
                      <a:endParaRPr lang="en-US" sz="1400" dirty="0"/>
                    </a:p>
                  </a:txBody>
                  <a:tcPr/>
                </a:tc>
              </a:tr>
              <a:tr h="3832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Rose (1988)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National 32016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~4 on 5 processors</a:t>
                      </a:r>
                      <a:endParaRPr lang="en-US" sz="1400" dirty="0"/>
                    </a:p>
                  </a:txBody>
                  <a:tcPr/>
                </a:tc>
              </a:tr>
              <a:tr h="3721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Banerjee</a:t>
                      </a:r>
                      <a:r>
                        <a:rPr lang="en-US" sz="1400" dirty="0" smtClean="0"/>
                        <a:t> (1990)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Hypercube MP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~8 on 16 processors</a:t>
                      </a:r>
                      <a:endParaRPr lang="en-US" sz="1400" dirty="0"/>
                    </a:p>
                  </a:txBody>
                  <a:tcPr/>
                </a:tc>
              </a:tr>
              <a:tr h="3832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Witte (1991)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Hypercube 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3.3x on 16 processors</a:t>
                      </a:r>
                      <a:endParaRPr lang="en-US" sz="1400" dirty="0"/>
                    </a:p>
                  </a:txBody>
                  <a:tcPr/>
                </a:tc>
              </a:tr>
              <a:tr h="3832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Sun (1994)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Network of machines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5.3x on 6 machines</a:t>
                      </a:r>
                      <a:endParaRPr lang="en-US" sz="1400" dirty="0"/>
                    </a:p>
                  </a:txBody>
                  <a:tcPr/>
                </a:tc>
              </a:tr>
              <a:tr h="3832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Wrighton</a:t>
                      </a:r>
                      <a:r>
                        <a:rPr lang="en-US" sz="1400" dirty="0" smtClean="0"/>
                        <a:t> (2003)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FPGAs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500x-2500x over CPUs</a:t>
                      </a:r>
                      <a:endParaRPr lang="en-US" sz="1400" dirty="0"/>
                    </a:p>
                  </a:txBody>
                  <a:tcPr/>
                </a:tc>
              </a:tr>
              <a:tr h="3832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Smecher</a:t>
                      </a:r>
                      <a:r>
                        <a:rPr lang="en-US" sz="1400" dirty="0" smtClean="0"/>
                        <a:t> (2009)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MPPAs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1/256 less swaps needed with 1024 cores</a:t>
                      </a:r>
                      <a:endParaRPr lang="en-US" sz="1400" dirty="0"/>
                    </a:p>
                  </a:txBody>
                  <a:tcPr/>
                </a:tc>
              </a:tr>
              <a:tr h="3832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Choong</a:t>
                      </a:r>
                      <a:r>
                        <a:rPr lang="en-US" sz="1400" dirty="0" smtClean="0"/>
                        <a:t> (2010)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GPU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10x on NVIDIA GTX280</a:t>
                      </a:r>
                      <a:endParaRPr lang="en-US" sz="1400" dirty="0"/>
                    </a:p>
                  </a:txBody>
                  <a:tcPr/>
                </a:tc>
              </a:tr>
              <a:tr h="3832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Ludwin</a:t>
                      </a:r>
                      <a:r>
                        <a:rPr lang="en-US" sz="1400" dirty="0" smtClean="0"/>
                        <a:t> (2008/10)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MPs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2.1x and 2.4x on 4 and 8 processors</a:t>
                      </a:r>
                      <a:endParaRPr lang="en-US" sz="1400" dirty="0"/>
                    </a:p>
                  </a:txBody>
                  <a:tcPr/>
                </a:tc>
              </a:tr>
              <a:tr h="38321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This work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MPs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Yes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161x using 25 processors</a:t>
                      </a:r>
                      <a:endParaRPr lang="en-US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3429000"/>
            <a:ext cx="1066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76600" y="6172200"/>
            <a:ext cx="1600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6172200"/>
            <a:ext cx="3810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10200"/>
            <a:ext cx="8229600" cy="1143000"/>
          </a:xfrm>
        </p:spPr>
        <p:txBody>
          <a:bodyPr/>
          <a:lstStyle/>
          <a:p>
            <a:r>
              <a:rPr lang="en-US" sz="3000" dirty="0" smtClean="0"/>
              <a:t>3.8X gap over the past 5 years</a:t>
            </a:r>
            <a:endParaRPr lang="en-US" sz="3000" dirty="0"/>
          </a:p>
        </p:txBody>
      </p:sp>
      <p:pic>
        <p:nvPicPr>
          <p:cNvPr id="6" name="Content Placeholder 5" descr="Grap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295400"/>
            <a:ext cx="6019800" cy="4310067"/>
          </a:xfrm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Up-Down Arrow 8"/>
          <p:cNvSpPr/>
          <p:nvPr/>
        </p:nvSpPr>
        <p:spPr>
          <a:xfrm>
            <a:off x="2057400" y="2438400"/>
            <a:ext cx="941901" cy="1981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6X</a:t>
            </a:r>
            <a:endParaRPr lang="en-US" dirty="0"/>
          </a:p>
        </p:txBody>
      </p:sp>
      <p:sp>
        <p:nvSpPr>
          <p:cNvPr id="10" name="Up-Down Arrow 9"/>
          <p:cNvSpPr/>
          <p:nvPr/>
        </p:nvSpPr>
        <p:spPr>
          <a:xfrm>
            <a:off x="6172200" y="4267200"/>
            <a:ext cx="1295400" cy="762000"/>
          </a:xfrm>
          <a:prstGeom prst="upDownArrow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1.6X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Motivation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- continued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62400" y="3124200"/>
            <a:ext cx="1066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1295400"/>
            <a:ext cx="6400800" cy="502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35052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1676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e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5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5334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a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1000" y="2590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i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0" y="2590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c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7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f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l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91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d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m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05000" y="1676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k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05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h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g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91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34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b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77000" y="44196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05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0" y="5334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j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91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48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77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8200" y="3429000"/>
            <a:ext cx="7391400" cy="892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Main difficulty with parallelizing FPGA placement </a:t>
            </a:r>
          </a:p>
          <a:p>
            <a:pPr algn="ctr"/>
            <a:r>
              <a:rPr lang="en-US" sz="2600" dirty="0" smtClean="0"/>
              <a:t>is to avoid conflicts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- continued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62400" y="3124200"/>
            <a:ext cx="1066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1295400"/>
            <a:ext cx="6400800" cy="502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35052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1676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e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1676400"/>
            <a:ext cx="685800" cy="685800"/>
          </a:xfrm>
          <a:prstGeom prst="rect">
            <a:avLst/>
          </a:prstGeom>
          <a:solidFill>
            <a:schemeClr val="accent6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5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5334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a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1000" y="2590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i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0" y="2590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c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7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f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0" y="3505200"/>
            <a:ext cx="685800" cy="685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l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91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d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m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05000" y="1676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k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05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h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g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91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34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b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77000" y="44196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05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0" y="5334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j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91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48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77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24" idx="3"/>
            <a:endCxn id="12" idx="1"/>
          </p:cNvCxnSpPr>
          <p:nvPr/>
        </p:nvCxnSpPr>
        <p:spPr>
          <a:xfrm flipV="1">
            <a:off x="3733800" y="2019300"/>
            <a:ext cx="2743200" cy="1828800"/>
          </a:xfrm>
          <a:prstGeom prst="straightConnector1">
            <a:avLst/>
          </a:prstGeom>
          <a:ln w="762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- continued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62400" y="3124200"/>
            <a:ext cx="1066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1295400"/>
            <a:ext cx="6400800" cy="502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35052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1676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e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1676400"/>
            <a:ext cx="685800" cy="685800"/>
          </a:xfrm>
          <a:prstGeom prst="rect">
            <a:avLst/>
          </a:prstGeom>
          <a:solidFill>
            <a:schemeClr val="accent6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5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5334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a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1000" y="2590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i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0" y="2590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c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7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f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0" y="3505200"/>
            <a:ext cx="685800" cy="685800"/>
          </a:xfrm>
          <a:prstGeom prst="rect">
            <a:avLst/>
          </a:prstGeom>
          <a:solidFill>
            <a:srgbClr val="9BBB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l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91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d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m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05000" y="1676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k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05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h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g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91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34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b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77000" y="44196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05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0" y="5334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j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91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48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77000" y="5334000"/>
            <a:ext cx="685800" cy="685800"/>
          </a:xfrm>
          <a:prstGeom prst="rect">
            <a:avLst/>
          </a:prstGeom>
          <a:solidFill>
            <a:srgbClr val="9BBB59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24" idx="3"/>
            <a:endCxn id="12" idx="1"/>
          </p:cNvCxnSpPr>
          <p:nvPr/>
        </p:nvCxnSpPr>
        <p:spPr>
          <a:xfrm flipV="1">
            <a:off x="3733800" y="2019300"/>
            <a:ext cx="2743200" cy="1828800"/>
          </a:xfrm>
          <a:prstGeom prst="straightConnector1">
            <a:avLst/>
          </a:prstGeom>
          <a:ln w="762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3"/>
            <a:endCxn id="37" idx="1"/>
          </p:cNvCxnSpPr>
          <p:nvPr/>
        </p:nvCxnSpPr>
        <p:spPr>
          <a:xfrm>
            <a:off x="3733800" y="3848100"/>
            <a:ext cx="2743200" cy="1828800"/>
          </a:xfrm>
          <a:prstGeom prst="straightConnector1">
            <a:avLst/>
          </a:prstGeom>
          <a:ln w="76200">
            <a:solidFill>
              <a:schemeClr val="accent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- continued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62400" y="3124200"/>
            <a:ext cx="1066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1295400"/>
            <a:ext cx="6400800" cy="502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35052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1676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e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1676400"/>
            <a:ext cx="685800" cy="685800"/>
          </a:xfrm>
          <a:prstGeom prst="rect">
            <a:avLst/>
          </a:prstGeom>
          <a:solidFill>
            <a:schemeClr val="accent6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5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5334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a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1000" y="2590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i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0" y="2590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c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7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f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0" y="3505200"/>
            <a:ext cx="685800" cy="685800"/>
          </a:xfrm>
          <a:prstGeom prst="rect">
            <a:avLst/>
          </a:prstGeom>
          <a:gradFill flip="none" rotWithShape="1">
            <a:gsLst>
              <a:gs pos="50000">
                <a:schemeClr val="accent3"/>
              </a:gs>
              <a:gs pos="49000">
                <a:schemeClr val="accent6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l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91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d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m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05000" y="1676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k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05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h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g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91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34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b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77000" y="44196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05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0" y="5334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j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91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48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77000" y="5334000"/>
            <a:ext cx="685800" cy="685800"/>
          </a:xfrm>
          <a:prstGeom prst="rect">
            <a:avLst/>
          </a:prstGeom>
          <a:solidFill>
            <a:schemeClr val="accent3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24" idx="3"/>
            <a:endCxn id="12" idx="1"/>
          </p:cNvCxnSpPr>
          <p:nvPr/>
        </p:nvCxnSpPr>
        <p:spPr>
          <a:xfrm flipV="1">
            <a:off x="3733800" y="2019300"/>
            <a:ext cx="2743200" cy="1828800"/>
          </a:xfrm>
          <a:prstGeom prst="straightConnector1">
            <a:avLst/>
          </a:prstGeom>
          <a:ln w="762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733800" y="3848100"/>
            <a:ext cx="2743200" cy="1828800"/>
          </a:xfrm>
          <a:prstGeom prst="straightConnector1">
            <a:avLst/>
          </a:prstGeom>
          <a:ln w="76200">
            <a:solidFill>
              <a:schemeClr val="accent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048000" y="3505200"/>
            <a:ext cx="685800" cy="685800"/>
          </a:xfrm>
          <a:prstGeom prst="rect">
            <a:avLst/>
          </a:prstGeom>
          <a:gradFill flip="none" rotWithShape="1">
            <a:gsLst>
              <a:gs pos="50000">
                <a:schemeClr val="accent3"/>
              </a:gs>
              <a:gs pos="49000">
                <a:schemeClr val="accent6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l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8200" y="3429000"/>
            <a:ext cx="7391400" cy="492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Hard-conflict – must be avoided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- continued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62400" y="3124200"/>
            <a:ext cx="1066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1295400"/>
            <a:ext cx="6400800" cy="502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35052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1676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e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5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5334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a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1000" y="2590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i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0" y="2590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c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7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f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l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91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d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m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05000" y="1676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k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05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h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g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91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34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b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77000" y="44196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05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0" y="5334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j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91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48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77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stCxn id="24" idx="0"/>
            <a:endCxn id="16" idx="2"/>
          </p:cNvCxnSpPr>
          <p:nvPr/>
        </p:nvCxnSpPr>
        <p:spPr>
          <a:xfrm rot="5400000" flipH="1" flipV="1">
            <a:off x="4419600" y="2247900"/>
            <a:ext cx="228600" cy="2286000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- continued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62400" y="3124200"/>
            <a:ext cx="1066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1295400"/>
            <a:ext cx="6400800" cy="502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35052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1676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e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1676400"/>
            <a:ext cx="685800" cy="685800"/>
          </a:xfrm>
          <a:prstGeom prst="rect">
            <a:avLst/>
          </a:prstGeom>
          <a:solidFill>
            <a:schemeClr val="accent6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5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5334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a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1000" y="2590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i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0" y="2590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c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7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f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0" y="3505200"/>
            <a:ext cx="685800" cy="685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l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91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d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m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05000" y="1676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k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05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h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g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91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34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b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77000" y="44196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05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0" y="5334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j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91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48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77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3733800" y="2019300"/>
            <a:ext cx="2743200" cy="1828800"/>
          </a:xfrm>
          <a:prstGeom prst="straightConnector1">
            <a:avLst/>
          </a:prstGeom>
          <a:ln w="762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rot="5400000" flipH="1" flipV="1">
            <a:off x="4419600" y="2247900"/>
            <a:ext cx="228600" cy="2286000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- continued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62400" y="3124200"/>
            <a:ext cx="1066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1295400"/>
            <a:ext cx="6400800" cy="502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35052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1676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e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1676400"/>
            <a:ext cx="685800" cy="685800"/>
          </a:xfrm>
          <a:prstGeom prst="rect">
            <a:avLst/>
          </a:prstGeom>
          <a:solidFill>
            <a:schemeClr val="accent6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5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5334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a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1000" y="2590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i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0" y="2590800"/>
            <a:ext cx="685800" cy="685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c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7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f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0" y="3505200"/>
            <a:ext cx="685800" cy="685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l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91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d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m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05000" y="1676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k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05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h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0" y="4419600"/>
            <a:ext cx="685800" cy="685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g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91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34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b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77000" y="44196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05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0" y="5334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j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91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48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77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3733800" y="2019300"/>
            <a:ext cx="2743200" cy="1828800"/>
          </a:xfrm>
          <a:prstGeom prst="straightConnector1">
            <a:avLst/>
          </a:prstGeom>
          <a:ln w="762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3"/>
            <a:endCxn id="16" idx="2"/>
          </p:cNvCxnSpPr>
          <p:nvPr/>
        </p:nvCxnSpPr>
        <p:spPr>
          <a:xfrm flipV="1">
            <a:off x="3733800" y="3276600"/>
            <a:ext cx="1943100" cy="1485900"/>
          </a:xfrm>
          <a:prstGeom prst="straightConnector1">
            <a:avLst/>
          </a:prstGeom>
          <a:ln w="76200">
            <a:solidFill>
              <a:schemeClr val="accent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 rot="5400000" flipH="1" flipV="1">
            <a:off x="4419600" y="2247900"/>
            <a:ext cx="228600" cy="2286000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5.55556E-6 L 0.38334 -0.26666 " pathEditMode="relative" ptsTypes="AA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556E-6 L -0.38333 0.27779 " pathEditMode="relative" ptsTypes="AA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4.44444E-6 L 0.25834 -0.27778 " pathEditMode="relative" ptsTypes="AA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25 0.27778 " pathEditMode="relative" ptsTypes="AA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4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- continued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62400" y="3124200"/>
            <a:ext cx="1066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1295400"/>
            <a:ext cx="6400800" cy="502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35052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1676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e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1676400"/>
            <a:ext cx="685800" cy="685800"/>
          </a:xfrm>
          <a:prstGeom prst="rect">
            <a:avLst/>
          </a:prstGeom>
          <a:solidFill>
            <a:schemeClr val="accent6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l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5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5334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a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1000" y="2590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i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0" y="2590800"/>
            <a:ext cx="685800" cy="685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g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7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f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0" y="3505200"/>
            <a:ext cx="685800" cy="685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91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d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m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05000" y="1676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k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05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h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0" y="4419600"/>
            <a:ext cx="685800" cy="685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c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91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34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b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77000" y="44196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05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0" y="5334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j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91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48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77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3733800" y="2019300"/>
            <a:ext cx="2743200" cy="1828800"/>
          </a:xfrm>
          <a:prstGeom prst="straightConnector1">
            <a:avLst/>
          </a:prstGeom>
          <a:ln w="762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3"/>
            <a:endCxn id="16" idx="2"/>
          </p:cNvCxnSpPr>
          <p:nvPr/>
        </p:nvCxnSpPr>
        <p:spPr>
          <a:xfrm flipV="1">
            <a:off x="3733800" y="3276600"/>
            <a:ext cx="1943100" cy="1485900"/>
          </a:xfrm>
          <a:prstGeom prst="straightConnector1">
            <a:avLst/>
          </a:prstGeom>
          <a:ln w="76200">
            <a:solidFill>
              <a:schemeClr val="accent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endCxn id="29" idx="3"/>
          </p:cNvCxnSpPr>
          <p:nvPr/>
        </p:nvCxnSpPr>
        <p:spPr>
          <a:xfrm rot="10800000" flipV="1">
            <a:off x="3733800" y="2362200"/>
            <a:ext cx="3124200" cy="2400300"/>
          </a:xfrm>
          <a:prstGeom prst="curvedConnector3">
            <a:avLst>
              <a:gd name="adj1" fmla="val 55285"/>
            </a:avLst>
          </a:prstGeom>
          <a:ln w="381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38200" y="3429000"/>
            <a:ext cx="7391400" cy="492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Soft-conflict – allowed but degrades quality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Background</a:t>
            </a:r>
          </a:p>
          <a:p>
            <a:r>
              <a:rPr lang="en-US" b="1" dirty="0" smtClean="0"/>
              <a:t>Parallel Placement Algorithm </a:t>
            </a:r>
          </a:p>
          <a:p>
            <a:r>
              <a:rPr lang="en-US" dirty="0" smtClean="0"/>
              <a:t>Result</a:t>
            </a:r>
          </a:p>
          <a:p>
            <a:r>
              <a:rPr lang="en-US" dirty="0" smtClean="0"/>
              <a:t>Future Work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795463" y="1676400"/>
          <a:ext cx="6129338" cy="4724400"/>
        </p:xfrm>
        <a:graphic>
          <a:graphicData uri="http://schemas.openxmlformats.org/drawingml/2006/table">
            <a:tbl>
              <a:tblPr/>
              <a:tblGrid>
                <a:gridCol w="382525"/>
                <a:gridCol w="384014"/>
                <a:gridCol w="382526"/>
                <a:gridCol w="384014"/>
                <a:gridCol w="382525"/>
                <a:gridCol w="384014"/>
                <a:gridCol w="382526"/>
                <a:gridCol w="382525"/>
                <a:gridCol w="384014"/>
                <a:gridCol w="382526"/>
                <a:gridCol w="384014"/>
                <a:gridCol w="382525"/>
                <a:gridCol w="384014"/>
                <a:gridCol w="382526"/>
                <a:gridCol w="382525"/>
                <a:gridCol w="382525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612" name="TextBox 6"/>
          <p:cNvSpPr txBox="1">
            <a:spLocks noChangeArrowheads="1"/>
          </p:cNvSpPr>
          <p:nvPr/>
        </p:nvSpPr>
        <p:spPr bwMode="auto">
          <a:xfrm>
            <a:off x="8077200" y="5486400"/>
            <a:ext cx="106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•    CLB</a:t>
            </a:r>
          </a:p>
          <a:p>
            <a:r>
              <a:rPr lang="en-US" sz="1200">
                <a:latin typeface="Calibri" pitchFamily="34" charset="0"/>
              </a:rPr>
              <a:t>↔</a:t>
            </a:r>
            <a:r>
              <a:rPr lang="en-US">
                <a:latin typeface="Calibri" pitchFamily="34" charset="0"/>
              </a:rPr>
              <a:t>   I/O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Placement Algorithm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469380" y="4930140"/>
            <a:ext cx="228600" cy="3048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6697980" y="5082540"/>
            <a:ext cx="1420321" cy="5475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835140" y="6096000"/>
            <a:ext cx="228600" cy="30480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086600" y="5943600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4419599"/>
          </a:xfrm>
        </p:spPr>
        <p:txBody>
          <a:bodyPr/>
          <a:lstStyle/>
          <a:p>
            <a:r>
              <a:rPr lang="en-US" sz="2600" dirty="0" smtClean="0"/>
              <a:t>Trend suggests </a:t>
            </a:r>
            <a:r>
              <a:rPr lang="en-US" sz="2600" dirty="0" err="1" smtClean="0"/>
              <a:t>multicore</a:t>
            </a:r>
            <a:r>
              <a:rPr lang="en-US" sz="2600" dirty="0" smtClean="0"/>
              <a:t> processors versus faster processors</a:t>
            </a:r>
          </a:p>
          <a:p>
            <a:endParaRPr lang="en-US" sz="2600" dirty="0" smtClean="0"/>
          </a:p>
          <a:p>
            <a:r>
              <a:rPr lang="en-US" sz="2600" dirty="0" smtClean="0"/>
              <a:t>Employ parallel algorithms to utilize </a:t>
            </a:r>
            <a:r>
              <a:rPr lang="en-US" sz="2600" dirty="0" err="1" smtClean="0"/>
              <a:t>multicore</a:t>
            </a:r>
            <a:r>
              <a:rPr lang="en-US" sz="2600" dirty="0" smtClean="0"/>
              <a:t> CPUs speed up FPGA CAD algorithms</a:t>
            </a:r>
          </a:p>
          <a:p>
            <a:endParaRPr lang="en-US" sz="2600" dirty="0" smtClean="0"/>
          </a:p>
          <a:p>
            <a:r>
              <a:rPr lang="en-US" sz="2600" dirty="0" smtClean="0"/>
              <a:t>Specifically,  this thesis targets the parallelization of simulated-annealing based placement algorithm</a:t>
            </a:r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57287" y="1524000"/>
          <a:ext cx="6538913" cy="4724400"/>
        </p:xfrm>
        <a:graphic>
          <a:graphicData uri="http://schemas.openxmlformats.org/drawingml/2006/table">
            <a:tbl>
              <a:tblPr/>
              <a:tblGrid>
                <a:gridCol w="407988"/>
                <a:gridCol w="409575"/>
                <a:gridCol w="407987"/>
                <a:gridCol w="409575"/>
                <a:gridCol w="407988"/>
                <a:gridCol w="409575"/>
                <a:gridCol w="407987"/>
                <a:gridCol w="407988"/>
                <a:gridCol w="409575"/>
                <a:gridCol w="407987"/>
                <a:gridCol w="409575"/>
                <a:gridCol w="407988"/>
                <a:gridCol w="409575"/>
                <a:gridCol w="407987"/>
                <a:gridCol w="407988"/>
                <a:gridCol w="409575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883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Parallel Placement Algorithm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0200" y="3581400"/>
            <a:ext cx="57912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Partition for 4 </a:t>
            </a:r>
            <a:r>
              <a:rPr lang="en-US" sz="3600" dirty="0" smtClean="0"/>
              <a:t>threads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8077200" y="5486400"/>
            <a:ext cx="106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•    CLB</a:t>
            </a:r>
          </a:p>
          <a:p>
            <a:r>
              <a:rPr lang="en-US" sz="1200">
                <a:latin typeface="Calibri" pitchFamily="34" charset="0"/>
              </a:rPr>
              <a:t>↔</a:t>
            </a:r>
            <a:r>
              <a:rPr lang="en-US">
                <a:latin typeface="Calibri" pitchFamily="34" charset="0"/>
              </a:rPr>
              <a:t>   I/O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43000" y="1524000"/>
          <a:ext cx="6538913" cy="4724400"/>
        </p:xfrm>
        <a:graphic>
          <a:graphicData uri="http://schemas.openxmlformats.org/drawingml/2006/table">
            <a:tbl>
              <a:tblPr/>
              <a:tblGrid>
                <a:gridCol w="407988"/>
                <a:gridCol w="409575"/>
                <a:gridCol w="407987"/>
                <a:gridCol w="409575"/>
                <a:gridCol w="407988"/>
                <a:gridCol w="409575"/>
                <a:gridCol w="407987"/>
                <a:gridCol w="407988"/>
                <a:gridCol w="409575"/>
                <a:gridCol w="407987"/>
                <a:gridCol w="409575"/>
                <a:gridCol w="407988"/>
                <a:gridCol w="409575"/>
                <a:gridCol w="407987"/>
                <a:gridCol w="407988"/>
                <a:gridCol w="409575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9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Parallel Placement Algorithm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43000" y="3886200"/>
            <a:ext cx="6629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019300" y="3848100"/>
            <a:ext cx="4800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8077200" y="5486400"/>
            <a:ext cx="106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•    CLB</a:t>
            </a:r>
          </a:p>
          <a:p>
            <a:r>
              <a:rPr lang="en-US" sz="1200">
                <a:latin typeface="Calibri" pitchFamily="34" charset="0"/>
              </a:rPr>
              <a:t>↔</a:t>
            </a:r>
            <a:r>
              <a:rPr lang="en-US">
                <a:latin typeface="Calibri" pitchFamily="34" charset="0"/>
              </a:rPr>
              <a:t>   I/O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43000" y="1447800"/>
            <a:ext cx="3276600" cy="2438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cs typeface="Arial" charset="0"/>
              </a:rPr>
              <a:t>T1</a:t>
            </a:r>
            <a:endParaRPr lang="en-US" sz="1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19600" y="1447800"/>
            <a:ext cx="3276600" cy="2438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cs typeface="Arial" charset="0"/>
              </a:rPr>
              <a:t>T2</a:t>
            </a:r>
            <a:endParaRPr lang="en-US" sz="1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19600" y="3886200"/>
            <a:ext cx="3276600" cy="2438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cs typeface="Arial" charset="0"/>
              </a:rPr>
              <a:t>T4</a:t>
            </a:r>
            <a:endParaRPr lang="en-US" sz="1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43000" y="3886200"/>
            <a:ext cx="3276600" cy="2438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0" dirty="0" smtClean="0">
                <a:solidFill>
                  <a:srgbClr val="000000"/>
                </a:solidFill>
                <a:cs typeface="Arial" charset="0"/>
              </a:rPr>
              <a:t>T3</a:t>
            </a:r>
            <a:endParaRPr lang="en-US" sz="1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9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Parallel Placement Algorithm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43000" y="3886200"/>
            <a:ext cx="6629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019300" y="3848100"/>
            <a:ext cx="4800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8077200" y="5486400"/>
            <a:ext cx="106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•    CLB</a:t>
            </a:r>
          </a:p>
          <a:p>
            <a:r>
              <a:rPr lang="en-US" sz="1200">
                <a:latin typeface="Calibri" pitchFamily="34" charset="0"/>
              </a:rPr>
              <a:t>↔</a:t>
            </a:r>
            <a:r>
              <a:rPr lang="en-US">
                <a:latin typeface="Calibri" pitchFamily="34" charset="0"/>
              </a:rPr>
              <a:t>   I/O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43000" y="1524000"/>
          <a:ext cx="6538913" cy="4724400"/>
        </p:xfrm>
        <a:graphic>
          <a:graphicData uri="http://schemas.openxmlformats.org/drawingml/2006/table">
            <a:tbl>
              <a:tblPr/>
              <a:tblGrid>
                <a:gridCol w="407988"/>
                <a:gridCol w="409575"/>
                <a:gridCol w="407987"/>
                <a:gridCol w="409575"/>
                <a:gridCol w="407988"/>
                <a:gridCol w="409575"/>
                <a:gridCol w="407987"/>
                <a:gridCol w="407988"/>
                <a:gridCol w="409575"/>
                <a:gridCol w="407987"/>
                <a:gridCol w="409575"/>
                <a:gridCol w="407988"/>
                <a:gridCol w="409575"/>
                <a:gridCol w="407987"/>
                <a:gridCol w="407988"/>
                <a:gridCol w="409575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43000" y="1447800"/>
            <a:ext cx="3276600" cy="2438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19600" y="1447800"/>
            <a:ext cx="3276600" cy="2438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19600" y="3886200"/>
            <a:ext cx="3276600" cy="2438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43000" y="3886200"/>
            <a:ext cx="3276600" cy="2438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43000" y="1524000"/>
          <a:ext cx="6538913" cy="4724400"/>
        </p:xfrm>
        <a:graphic>
          <a:graphicData uri="http://schemas.openxmlformats.org/drawingml/2006/table">
            <a:tbl>
              <a:tblPr/>
              <a:tblGrid>
                <a:gridCol w="407988"/>
                <a:gridCol w="409575"/>
                <a:gridCol w="407987"/>
                <a:gridCol w="409575"/>
                <a:gridCol w="407988"/>
                <a:gridCol w="409575"/>
                <a:gridCol w="407987"/>
                <a:gridCol w="407988"/>
                <a:gridCol w="409575"/>
                <a:gridCol w="407987"/>
                <a:gridCol w="409575"/>
                <a:gridCol w="407988"/>
                <a:gridCol w="409575"/>
                <a:gridCol w="407987"/>
                <a:gridCol w="407988"/>
                <a:gridCol w="409575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0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Parallel Placement Algorithm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43000" y="3886200"/>
            <a:ext cx="6629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019300" y="3848100"/>
            <a:ext cx="4800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9200" y="2667000"/>
            <a:ext cx="3124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95800" y="2667000"/>
            <a:ext cx="3124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19200" y="5029200"/>
            <a:ext cx="31242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95800" y="5029200"/>
            <a:ext cx="3124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562100" y="2705100"/>
            <a:ext cx="2362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838700" y="2705100"/>
            <a:ext cx="2362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562100" y="5143500"/>
            <a:ext cx="23622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838700" y="5143500"/>
            <a:ext cx="2362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8077200" y="5486400"/>
            <a:ext cx="106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•    CLB</a:t>
            </a:r>
          </a:p>
          <a:p>
            <a:r>
              <a:rPr lang="en-US" sz="1200">
                <a:latin typeface="Calibri" pitchFamily="34" charset="0"/>
              </a:rPr>
              <a:t>↔</a:t>
            </a:r>
            <a:r>
              <a:rPr lang="en-US">
                <a:latin typeface="Calibri" pitchFamily="34" charset="0"/>
              </a:rPr>
              <a:t>   I/O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419600" y="3886200"/>
            <a:ext cx="3276600" cy="2438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19600" y="1447800"/>
            <a:ext cx="3276600" cy="2438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43000" y="3886200"/>
            <a:ext cx="3276600" cy="2438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43000" y="1447800"/>
            <a:ext cx="3276600" cy="2438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0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Parallel Placement Algorithm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43000" y="3886200"/>
            <a:ext cx="6629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019300" y="3848100"/>
            <a:ext cx="4800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9200" y="2667000"/>
            <a:ext cx="3124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95800" y="2667000"/>
            <a:ext cx="3124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19200" y="5029200"/>
            <a:ext cx="31242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95800" y="5029200"/>
            <a:ext cx="3124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562100" y="2705100"/>
            <a:ext cx="2362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838700" y="2705100"/>
            <a:ext cx="2362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562100" y="5143500"/>
            <a:ext cx="23622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838700" y="5143500"/>
            <a:ext cx="2362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8077200" y="5486400"/>
            <a:ext cx="106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•    CLB</a:t>
            </a:r>
          </a:p>
          <a:p>
            <a:r>
              <a:rPr lang="en-US" sz="1200">
                <a:latin typeface="Calibri" pitchFamily="34" charset="0"/>
              </a:rPr>
              <a:t>↔</a:t>
            </a:r>
            <a:r>
              <a:rPr lang="en-US">
                <a:latin typeface="Calibri" pitchFamily="34" charset="0"/>
              </a:rPr>
              <a:t>   I/O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143000" y="1447800"/>
            <a:ext cx="3276600" cy="12192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38100"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419600" y="1447800"/>
            <a:ext cx="3352800" cy="12192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38100"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419600" y="3886201"/>
            <a:ext cx="3276600" cy="11430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38100"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43000" y="3886200"/>
            <a:ext cx="3276600" cy="11430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38100"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143000" y="2667000"/>
            <a:ext cx="3276600" cy="2395870"/>
          </a:xfrm>
          <a:prstGeom prst="roundRect">
            <a:avLst/>
          </a:prstGeom>
          <a:solidFill>
            <a:schemeClr val="accent5">
              <a:alpha val="40000"/>
            </a:schemeClr>
          </a:solidFill>
          <a:ln w="38100"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to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19600" y="2743200"/>
            <a:ext cx="3276600" cy="2286000"/>
          </a:xfrm>
          <a:prstGeom prst="roundRect">
            <a:avLst/>
          </a:prstGeom>
          <a:solidFill>
            <a:schemeClr val="accent5">
              <a:alpha val="40000"/>
            </a:schemeClr>
          </a:solidFill>
          <a:ln w="38100"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to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419600" y="1447800"/>
            <a:ext cx="3352800" cy="1219200"/>
          </a:xfrm>
          <a:prstGeom prst="roundRect">
            <a:avLst/>
          </a:prstGeom>
          <a:solidFill>
            <a:schemeClr val="accent5">
              <a:alpha val="40000"/>
            </a:schemeClr>
          </a:solidFill>
          <a:ln w="38100"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2600" dirty="0" smtClean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to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143000" y="1447800"/>
            <a:ext cx="3276600" cy="1219200"/>
          </a:xfrm>
          <a:prstGeom prst="roundRect">
            <a:avLst/>
          </a:prstGeom>
          <a:solidFill>
            <a:schemeClr val="accent5">
              <a:alpha val="40000"/>
            </a:schemeClr>
          </a:solidFill>
          <a:ln w="38100"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2600" dirty="0" smtClean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to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43000" y="1524000"/>
          <a:ext cx="6538913" cy="4724400"/>
        </p:xfrm>
        <a:graphic>
          <a:graphicData uri="http://schemas.openxmlformats.org/drawingml/2006/table">
            <a:tbl>
              <a:tblPr/>
              <a:tblGrid>
                <a:gridCol w="407988"/>
                <a:gridCol w="409575"/>
                <a:gridCol w="407987"/>
                <a:gridCol w="409575"/>
                <a:gridCol w="407988"/>
                <a:gridCol w="409575"/>
                <a:gridCol w="407987"/>
                <a:gridCol w="407988"/>
                <a:gridCol w="409575"/>
                <a:gridCol w="407987"/>
                <a:gridCol w="409575"/>
                <a:gridCol w="407988"/>
                <a:gridCol w="409575"/>
                <a:gridCol w="407987"/>
                <a:gridCol w="407988"/>
                <a:gridCol w="409575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43000" y="1447800"/>
            <a:ext cx="3276600" cy="2438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19600" y="1447800"/>
            <a:ext cx="3276600" cy="2438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19600" y="3886200"/>
            <a:ext cx="3276600" cy="2438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43000" y="3886200"/>
            <a:ext cx="3276600" cy="2438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1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Parallel Placement Algorithm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43000" y="3886200"/>
            <a:ext cx="6629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019300" y="3848100"/>
            <a:ext cx="4800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9200" y="2667000"/>
            <a:ext cx="3124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95800" y="2667000"/>
            <a:ext cx="3124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19200" y="5029200"/>
            <a:ext cx="31242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95800" y="5029200"/>
            <a:ext cx="3124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562100" y="2705100"/>
            <a:ext cx="2362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838700" y="2705100"/>
            <a:ext cx="2362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562100" y="5143500"/>
            <a:ext cx="23622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838700" y="5143500"/>
            <a:ext cx="2362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8077200" y="5486400"/>
            <a:ext cx="106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•    CLB</a:t>
            </a:r>
          </a:p>
          <a:p>
            <a:r>
              <a:rPr lang="en-US" sz="1200">
                <a:latin typeface="Calibri" pitchFamily="34" charset="0"/>
              </a:rPr>
              <a:t>↔</a:t>
            </a:r>
            <a:r>
              <a:rPr lang="en-US">
                <a:latin typeface="Calibri" pitchFamily="34" charset="0"/>
              </a:rPr>
              <a:t>   I/O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143000" y="1447800"/>
            <a:ext cx="3276600" cy="12192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38100"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419600" y="1447800"/>
            <a:ext cx="3352800" cy="12192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38100"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419600" y="3886201"/>
            <a:ext cx="3276600" cy="11430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38100"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43000" y="3886200"/>
            <a:ext cx="3276600" cy="11430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38100"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43000" y="1524000"/>
          <a:ext cx="6538913" cy="4724400"/>
        </p:xfrm>
        <a:graphic>
          <a:graphicData uri="http://schemas.openxmlformats.org/drawingml/2006/table">
            <a:tbl>
              <a:tblPr/>
              <a:tblGrid>
                <a:gridCol w="407988"/>
                <a:gridCol w="409575"/>
                <a:gridCol w="407987"/>
                <a:gridCol w="409575"/>
                <a:gridCol w="407988"/>
                <a:gridCol w="409575"/>
                <a:gridCol w="407987"/>
                <a:gridCol w="407988"/>
                <a:gridCol w="409575"/>
                <a:gridCol w="407987"/>
                <a:gridCol w="409575"/>
                <a:gridCol w="407988"/>
                <a:gridCol w="409575"/>
                <a:gridCol w="407987"/>
                <a:gridCol w="407988"/>
                <a:gridCol w="409575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524000" y="3276600"/>
            <a:ext cx="57912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cs typeface="Arial" charset="0"/>
              </a:rPr>
              <a:t>Create local copies </a:t>
            </a:r>
          </a:p>
          <a:p>
            <a:pPr algn="ctr"/>
            <a:r>
              <a:rPr lang="en-US" sz="3600" dirty="0" smtClean="0">
                <a:solidFill>
                  <a:srgbClr val="FFFFFF"/>
                </a:solidFill>
                <a:cs typeface="Arial" charset="0"/>
              </a:rPr>
              <a:t>of global data</a:t>
            </a:r>
            <a:endParaRPr lang="en-US" sz="3600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43000" y="1447800"/>
            <a:ext cx="3276600" cy="2438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19600" y="1447800"/>
            <a:ext cx="3276600" cy="2438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19600" y="3886200"/>
            <a:ext cx="3276600" cy="2438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43000" y="3886200"/>
            <a:ext cx="3276600" cy="2438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61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Parallel Placement Algorithm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43000" y="3886200"/>
            <a:ext cx="6629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019300" y="3848100"/>
            <a:ext cx="4800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9200" y="2667000"/>
            <a:ext cx="3124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95800" y="2667000"/>
            <a:ext cx="3124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19200" y="5029200"/>
            <a:ext cx="31242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95800" y="5029200"/>
            <a:ext cx="3124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562100" y="2705100"/>
            <a:ext cx="2362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838700" y="2705100"/>
            <a:ext cx="2362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562100" y="5143500"/>
            <a:ext cx="23622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838700" y="5143500"/>
            <a:ext cx="2362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8077200" y="5486400"/>
            <a:ext cx="106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•    CLB</a:t>
            </a:r>
          </a:p>
          <a:p>
            <a:r>
              <a:rPr lang="en-US" sz="1200">
                <a:latin typeface="Calibri" pitchFamily="34" charset="0"/>
              </a:rPr>
              <a:t>↔</a:t>
            </a:r>
            <a:r>
              <a:rPr lang="en-US">
                <a:latin typeface="Calibri" pitchFamily="34" charset="0"/>
              </a:rPr>
              <a:t>   I/O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143000" y="1447800"/>
            <a:ext cx="3276600" cy="12192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38100"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419600" y="1447800"/>
            <a:ext cx="3352800" cy="12192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38100"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419600" y="3886201"/>
            <a:ext cx="3276600" cy="11430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38100"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43000" y="3886200"/>
            <a:ext cx="3276600" cy="11430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38100"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43000" y="1524000"/>
          <a:ext cx="6538913" cy="4724400"/>
        </p:xfrm>
        <a:graphic>
          <a:graphicData uri="http://schemas.openxmlformats.org/drawingml/2006/table">
            <a:tbl>
              <a:tblPr/>
              <a:tblGrid>
                <a:gridCol w="407988"/>
                <a:gridCol w="409575"/>
                <a:gridCol w="407987"/>
                <a:gridCol w="409575"/>
                <a:gridCol w="407988"/>
                <a:gridCol w="409575"/>
                <a:gridCol w="407987"/>
                <a:gridCol w="407988"/>
                <a:gridCol w="409575"/>
                <a:gridCol w="407987"/>
                <a:gridCol w="409575"/>
                <a:gridCol w="407988"/>
                <a:gridCol w="409575"/>
                <a:gridCol w="407987"/>
                <a:gridCol w="407988"/>
                <a:gridCol w="409575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1447800" y="1676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24400" y="1676400"/>
            <a:ext cx="304800" cy="158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724400" y="4038600"/>
            <a:ext cx="304800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447800" y="4038600"/>
            <a:ext cx="304800" cy="158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43000" y="1447800"/>
            <a:ext cx="3276600" cy="2438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19600" y="1447800"/>
            <a:ext cx="3276600" cy="2438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19600" y="3886200"/>
            <a:ext cx="3276600" cy="2438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43000" y="3886200"/>
            <a:ext cx="3276600" cy="2438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1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Parallel Placement Algorithm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43000" y="3886200"/>
            <a:ext cx="6629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019300" y="3848100"/>
            <a:ext cx="4800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9200" y="2667000"/>
            <a:ext cx="3124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95800" y="2667000"/>
            <a:ext cx="3124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19200" y="5029200"/>
            <a:ext cx="31242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95800" y="5029200"/>
            <a:ext cx="3124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562100" y="2705100"/>
            <a:ext cx="2362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838700" y="2705100"/>
            <a:ext cx="2362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562100" y="5143500"/>
            <a:ext cx="23622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838700" y="5143500"/>
            <a:ext cx="2362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8077200" y="5486400"/>
            <a:ext cx="106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•    CLB</a:t>
            </a:r>
          </a:p>
          <a:p>
            <a:r>
              <a:rPr lang="en-US" sz="1200">
                <a:latin typeface="Calibri" pitchFamily="34" charset="0"/>
              </a:rPr>
              <a:t>↔</a:t>
            </a:r>
            <a:r>
              <a:rPr lang="en-US">
                <a:latin typeface="Calibri" pitchFamily="34" charset="0"/>
              </a:rPr>
              <a:t>   I/O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143000" y="1447800"/>
            <a:ext cx="3276600" cy="12192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38100"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419600" y="1447800"/>
            <a:ext cx="3352800" cy="12192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38100"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419600" y="3886201"/>
            <a:ext cx="3276600" cy="11430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38100"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43000" y="3886200"/>
            <a:ext cx="3276600" cy="11430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38100"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43000" y="1524000"/>
          <a:ext cx="6538913" cy="4724400"/>
        </p:xfrm>
        <a:graphic>
          <a:graphicData uri="http://schemas.openxmlformats.org/drawingml/2006/table">
            <a:tbl>
              <a:tblPr/>
              <a:tblGrid>
                <a:gridCol w="407988"/>
                <a:gridCol w="409575"/>
                <a:gridCol w="407987"/>
                <a:gridCol w="409575"/>
                <a:gridCol w="407988"/>
                <a:gridCol w="409575"/>
                <a:gridCol w="407987"/>
                <a:gridCol w="407988"/>
                <a:gridCol w="409575"/>
                <a:gridCol w="407987"/>
                <a:gridCol w="409575"/>
                <a:gridCol w="407988"/>
                <a:gridCol w="409575"/>
                <a:gridCol w="407987"/>
                <a:gridCol w="407988"/>
                <a:gridCol w="409575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43000" y="1447800"/>
            <a:ext cx="3276600" cy="2438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19600" y="1447800"/>
            <a:ext cx="3276600" cy="2438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19600" y="3886200"/>
            <a:ext cx="3276600" cy="2438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43000" y="3886200"/>
            <a:ext cx="3276600" cy="2438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1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Parallel Placement Algorithm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43000" y="3886200"/>
            <a:ext cx="6629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019300" y="3848100"/>
            <a:ext cx="4800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9200" y="2667000"/>
            <a:ext cx="3124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95800" y="2667000"/>
            <a:ext cx="3124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19200" y="5029200"/>
            <a:ext cx="31242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95800" y="5029200"/>
            <a:ext cx="3124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562100" y="2705100"/>
            <a:ext cx="2362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838700" y="2705100"/>
            <a:ext cx="2362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562100" y="5143500"/>
            <a:ext cx="23622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838700" y="5143500"/>
            <a:ext cx="2362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8077200" y="5486400"/>
            <a:ext cx="106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•    CLB</a:t>
            </a:r>
          </a:p>
          <a:p>
            <a:r>
              <a:rPr lang="en-US" sz="1200">
                <a:latin typeface="Calibri" pitchFamily="34" charset="0"/>
              </a:rPr>
              <a:t>↔</a:t>
            </a:r>
            <a:r>
              <a:rPr lang="en-US">
                <a:latin typeface="Calibri" pitchFamily="34" charset="0"/>
              </a:rPr>
              <a:t>   I/O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143000" y="1447800"/>
            <a:ext cx="3276600" cy="12192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38100"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419600" y="1447800"/>
            <a:ext cx="3352800" cy="12192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38100"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419600" y="3886201"/>
            <a:ext cx="3276600" cy="11430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38100"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143000" y="3886200"/>
            <a:ext cx="3276600" cy="11430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38100"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43000" y="1524000"/>
          <a:ext cx="6538913" cy="4724400"/>
        </p:xfrm>
        <a:graphic>
          <a:graphicData uri="http://schemas.openxmlformats.org/drawingml/2006/table">
            <a:tbl>
              <a:tblPr/>
              <a:tblGrid>
                <a:gridCol w="407988"/>
                <a:gridCol w="409575"/>
                <a:gridCol w="407987"/>
                <a:gridCol w="409575"/>
                <a:gridCol w="407988"/>
                <a:gridCol w="409575"/>
                <a:gridCol w="407987"/>
                <a:gridCol w="407988"/>
                <a:gridCol w="409575"/>
                <a:gridCol w="407987"/>
                <a:gridCol w="409575"/>
                <a:gridCol w="407988"/>
                <a:gridCol w="409575"/>
                <a:gridCol w="407987"/>
                <a:gridCol w="407988"/>
                <a:gridCol w="409575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7" name="Picture 3" descr="C:\Users\Chris\AppData\Local\Microsoft\Windows\Temporary Internet Files\Content.IE5\4EKMM3K9\MC90033110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57400"/>
            <a:ext cx="15589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1143000" y="3886200"/>
            <a:ext cx="3276600" cy="11430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38100"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419600" y="1447800"/>
            <a:ext cx="3352800" cy="12192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38100"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143000" y="1447800"/>
            <a:ext cx="3276600" cy="12192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38100"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43000" y="1447800"/>
            <a:ext cx="3276600" cy="2438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19600" y="1447800"/>
            <a:ext cx="3276600" cy="2438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19600" y="3886200"/>
            <a:ext cx="3276600" cy="2438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43000" y="3886200"/>
            <a:ext cx="3276600" cy="2438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1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Parallel Placement Algorithm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43000" y="1524000"/>
          <a:ext cx="6538913" cy="4724400"/>
        </p:xfrm>
        <a:graphic>
          <a:graphicData uri="http://schemas.openxmlformats.org/drawingml/2006/table">
            <a:tbl>
              <a:tblPr/>
              <a:tblGrid>
                <a:gridCol w="407988"/>
                <a:gridCol w="409575"/>
                <a:gridCol w="407987"/>
                <a:gridCol w="409575"/>
                <a:gridCol w="407988"/>
                <a:gridCol w="409575"/>
                <a:gridCol w="407987"/>
                <a:gridCol w="407988"/>
                <a:gridCol w="409575"/>
                <a:gridCol w="407987"/>
                <a:gridCol w="409575"/>
                <a:gridCol w="407988"/>
                <a:gridCol w="409575"/>
                <a:gridCol w="407987"/>
                <a:gridCol w="407988"/>
                <a:gridCol w="409575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143000" y="3886200"/>
            <a:ext cx="6629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019300" y="3848100"/>
            <a:ext cx="4800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9200" y="2667000"/>
            <a:ext cx="3124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95800" y="2667000"/>
            <a:ext cx="3124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19200" y="5029200"/>
            <a:ext cx="31242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95800" y="5029200"/>
            <a:ext cx="3124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562100" y="2705100"/>
            <a:ext cx="2362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838700" y="2705100"/>
            <a:ext cx="2362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562100" y="5143500"/>
            <a:ext cx="23622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838700" y="5143500"/>
            <a:ext cx="2362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9186" name="Picture 3" descr="C:\Users\Chris\AppData\Local\Microsoft\Windows\Temporary Internet Files\Content.IE5\4EKMM3K9\MC90033110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57400"/>
            <a:ext cx="15589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ounded Rectangle 29"/>
          <p:cNvSpPr/>
          <p:nvPr/>
        </p:nvSpPr>
        <p:spPr>
          <a:xfrm>
            <a:off x="4419600" y="3886200"/>
            <a:ext cx="3276600" cy="1143000"/>
          </a:xfrm>
          <a:prstGeom prst="roundRect">
            <a:avLst/>
          </a:prstGeom>
          <a:solidFill>
            <a:srgbClr val="FFFF00">
              <a:alpha val="20000"/>
            </a:srgbClr>
          </a:solidFill>
          <a:ln w="38100"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4" name="Picture 3" descr="C:\Users\Chris\AppData\Local\Microsoft\Windows\Temporary Internet Files\Content.IE5\4EKMM3K9\MC90033110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057400"/>
            <a:ext cx="15589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C:\Users\Chris\AppData\Local\Microsoft\Windows\Temporary Internet Files\Content.IE5\4EKMM3K9\MC90033110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343400"/>
            <a:ext cx="15589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8077200" y="5486400"/>
            <a:ext cx="106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•    CLB</a:t>
            </a:r>
          </a:p>
          <a:p>
            <a:r>
              <a:rPr lang="en-US" sz="1200">
                <a:latin typeface="Calibri" pitchFamily="34" charset="0"/>
              </a:rPr>
              <a:t>↔</a:t>
            </a:r>
            <a:r>
              <a:rPr lang="en-US">
                <a:latin typeface="Calibri" pitchFamily="34" charset="0"/>
              </a:rPr>
              <a:t>   I/O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Thesis 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Parallel Placement on </a:t>
            </a:r>
            <a:r>
              <a:rPr lang="en-US" sz="2700" dirty="0" err="1" smtClean="0"/>
              <a:t>Multicore</a:t>
            </a:r>
            <a:r>
              <a:rPr lang="en-US" sz="2700" dirty="0" smtClean="0"/>
              <a:t> CPUs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300" dirty="0" smtClean="0"/>
              <a:t>Implemented in VPR5.0.2 using </a:t>
            </a:r>
            <a:r>
              <a:rPr lang="en-US" sz="2300" dirty="0" err="1" smtClean="0"/>
              <a:t>Pthreads</a:t>
            </a:r>
            <a:endParaRPr lang="en-US" sz="2300" dirty="0" smtClean="0"/>
          </a:p>
          <a:p>
            <a:pPr eaLnBrk="1" hangingPunct="1">
              <a:lnSpc>
                <a:spcPct val="80000"/>
              </a:lnSpc>
            </a:pPr>
            <a:endParaRPr lang="en-US" sz="2700" dirty="0" smtClean="0"/>
          </a:p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Deterministic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Result reproducible when same # of threads used</a:t>
            </a:r>
          </a:p>
          <a:p>
            <a:pPr eaLnBrk="1" hangingPunct="1">
              <a:lnSpc>
                <a:spcPct val="80000"/>
              </a:lnSpc>
            </a:pPr>
            <a:endParaRPr lang="en-US" sz="2700" dirty="0" smtClean="0"/>
          </a:p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Timing-Driven</a:t>
            </a:r>
          </a:p>
          <a:p>
            <a:pPr eaLnBrk="1" hangingPunct="1">
              <a:lnSpc>
                <a:spcPct val="80000"/>
              </a:lnSpc>
            </a:pPr>
            <a:endParaRPr lang="en-US" sz="2700" dirty="0" smtClean="0"/>
          </a:p>
          <a:p>
            <a:pPr eaLnBrk="1" hangingPunct="1">
              <a:lnSpc>
                <a:spcPct val="80000"/>
              </a:lnSpc>
            </a:pPr>
            <a:r>
              <a:rPr lang="en-US" sz="2700" dirty="0" smtClean="0"/>
              <a:t>Scalability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Runtime: scales to 25 threads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Quality: independent of the number of threads used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161X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smtClean="0"/>
              <a:t>speed up over VPR with </a:t>
            </a:r>
            <a:r>
              <a:rPr lang="en-US" sz="2400" dirty="0" smtClean="0">
                <a:solidFill>
                  <a:srgbClr val="FF0000"/>
                </a:solidFill>
              </a:rPr>
              <a:t>13%, 10% and 7% </a:t>
            </a:r>
            <a:r>
              <a:rPr lang="en-US" sz="2400" dirty="0" smtClean="0"/>
              <a:t>in post-routing min. channel width, wirelength, and critical-path delay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Can scale beyond </a:t>
            </a:r>
            <a:r>
              <a:rPr lang="en-US" sz="2400" b="1" dirty="0" smtClean="0">
                <a:solidFill>
                  <a:srgbClr val="00B050"/>
                </a:solidFill>
              </a:rPr>
              <a:t>500X</a:t>
            </a:r>
            <a:r>
              <a:rPr lang="en-US" sz="2400" dirty="0" smtClean="0"/>
              <a:t> with </a:t>
            </a:r>
            <a:r>
              <a:rPr lang="en-US" sz="2400" dirty="0" smtClean="0">
                <a:solidFill>
                  <a:srgbClr val="FF0000"/>
                </a:solidFill>
              </a:rPr>
              <a:t>&lt;30% </a:t>
            </a:r>
            <a:r>
              <a:rPr lang="en-US" sz="2400" dirty="0" smtClean="0"/>
              <a:t>quality degradation</a:t>
            </a:r>
          </a:p>
          <a:p>
            <a:pPr lvl="1" eaLnBrk="1" hangingPunct="1">
              <a:lnSpc>
                <a:spcPct val="80000"/>
              </a:lnSpc>
            </a:pPr>
            <a:endParaRPr lang="en-US" sz="27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27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7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43000" y="1447800"/>
            <a:ext cx="3276600" cy="2438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19600" y="1447800"/>
            <a:ext cx="3276600" cy="2438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19600" y="3886200"/>
            <a:ext cx="3276600" cy="2438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43000" y="3886200"/>
            <a:ext cx="3276600" cy="2438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43000" y="1524000"/>
          <a:ext cx="6538913" cy="4724400"/>
        </p:xfrm>
        <a:graphic>
          <a:graphicData uri="http://schemas.openxmlformats.org/drawingml/2006/table">
            <a:tbl>
              <a:tblPr/>
              <a:tblGrid>
                <a:gridCol w="407988"/>
                <a:gridCol w="409575"/>
                <a:gridCol w="407987"/>
                <a:gridCol w="409575"/>
                <a:gridCol w="407988"/>
                <a:gridCol w="409575"/>
                <a:gridCol w="407987"/>
                <a:gridCol w="407988"/>
                <a:gridCol w="409575"/>
                <a:gridCol w="407987"/>
                <a:gridCol w="409575"/>
                <a:gridCol w="407988"/>
                <a:gridCol w="409575"/>
                <a:gridCol w="407987"/>
                <a:gridCol w="407988"/>
                <a:gridCol w="409575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1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Parallel Placement Algorithm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43000" y="3886200"/>
            <a:ext cx="6629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019300" y="3848100"/>
            <a:ext cx="4800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9200" y="2667000"/>
            <a:ext cx="3124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95800" y="2667000"/>
            <a:ext cx="3124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19200" y="5029200"/>
            <a:ext cx="31242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95800" y="5029200"/>
            <a:ext cx="3124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562100" y="2705100"/>
            <a:ext cx="2362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838700" y="2705100"/>
            <a:ext cx="2362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562100" y="5143500"/>
            <a:ext cx="23622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838700" y="5143500"/>
            <a:ext cx="2362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Chris\AppData\Local\Microsoft\Windows\Temporary Internet Files\Content.IE5\4EKMM3K9\MC90033110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057400"/>
            <a:ext cx="15589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 descr="C:\Users\Chris\AppData\Local\Microsoft\Windows\Temporary Internet Files\Content.IE5\4EKMM3K9\MC90033110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057400"/>
            <a:ext cx="15589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C:\Users\Chris\AppData\Local\Microsoft\Windows\Temporary Internet Files\Content.IE5\4EKMM3K9\MC90033110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343400"/>
            <a:ext cx="15589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1600200" y="3581400"/>
            <a:ext cx="57912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Broadcast placement changes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00200" y="3581400"/>
            <a:ext cx="57912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cs typeface="Arial" charset="0"/>
              </a:rPr>
              <a:t>Continue to next </a:t>
            </a:r>
            <a:endParaRPr lang="en-US" sz="3600" dirty="0" smtClean="0">
              <a:solidFill>
                <a:srgbClr val="FFFFFF"/>
              </a:solidFill>
              <a:cs typeface="Arial" charset="0"/>
            </a:endParaRPr>
          </a:p>
          <a:p>
            <a:pPr algn="ctr"/>
            <a:r>
              <a:rPr lang="en-US" sz="3600" dirty="0" smtClean="0">
                <a:solidFill>
                  <a:srgbClr val="FFFFFF"/>
                </a:solidFill>
                <a:cs typeface="Arial" charset="0"/>
              </a:rPr>
              <a:t>swap from/to region…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8077200" y="5486400"/>
            <a:ext cx="106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•    CLB</a:t>
            </a:r>
          </a:p>
          <a:p>
            <a:r>
              <a:rPr lang="en-US" sz="1200">
                <a:latin typeface="Calibri" pitchFamily="34" charset="0"/>
              </a:rPr>
              <a:t>↔</a:t>
            </a:r>
            <a:r>
              <a:rPr lang="en-US">
                <a:latin typeface="Calibri" pitchFamily="34" charset="0"/>
              </a:rPr>
              <a:t>   I/O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143000" y="3886200"/>
            <a:ext cx="3276600" cy="2438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19600" y="3886200"/>
            <a:ext cx="3276600" cy="2438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19600" y="1447800"/>
            <a:ext cx="3276600" cy="2438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43000" y="1447800"/>
            <a:ext cx="3276600" cy="2438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0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Parallel Placement Algorithm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43000" y="3886200"/>
            <a:ext cx="6629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019300" y="3848100"/>
            <a:ext cx="4800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9200" y="2667000"/>
            <a:ext cx="3124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95800" y="2667000"/>
            <a:ext cx="3124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19200" y="5029200"/>
            <a:ext cx="31242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95800" y="5029200"/>
            <a:ext cx="3124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562100" y="2705100"/>
            <a:ext cx="2362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838700" y="2705100"/>
            <a:ext cx="2362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562100" y="5143500"/>
            <a:ext cx="23622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838700" y="5143500"/>
            <a:ext cx="2362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8077200" y="5486400"/>
            <a:ext cx="106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•    CLB</a:t>
            </a:r>
          </a:p>
          <a:p>
            <a:r>
              <a:rPr lang="en-US" sz="1200">
                <a:latin typeface="Calibri" pitchFamily="34" charset="0"/>
              </a:rPr>
              <a:t>↔</a:t>
            </a:r>
            <a:r>
              <a:rPr lang="en-US">
                <a:latin typeface="Calibri" pitchFamily="34" charset="0"/>
              </a:rPr>
              <a:t>   I/O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743200" y="1447800"/>
            <a:ext cx="1600200" cy="24384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38100"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019800" y="1447800"/>
            <a:ext cx="1600200" cy="23622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38100"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019800" y="3886200"/>
            <a:ext cx="1600200" cy="2438399"/>
          </a:xfrm>
          <a:prstGeom prst="roundRect">
            <a:avLst/>
          </a:prstGeom>
          <a:solidFill>
            <a:srgbClr val="FFFF00">
              <a:alpha val="40000"/>
            </a:srgbClr>
          </a:solidFill>
          <a:ln w="38100"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743200" y="3886200"/>
            <a:ext cx="1676400" cy="24384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38100"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743200" y="3886200"/>
            <a:ext cx="3276600" cy="2395870"/>
          </a:xfrm>
          <a:prstGeom prst="roundRect">
            <a:avLst/>
          </a:prstGeom>
          <a:solidFill>
            <a:schemeClr val="accent5">
              <a:alpha val="40000"/>
            </a:schemeClr>
          </a:solidFill>
          <a:ln w="38100"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to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019800" y="3886200"/>
            <a:ext cx="1676400" cy="2362200"/>
          </a:xfrm>
          <a:prstGeom prst="roundRect">
            <a:avLst/>
          </a:prstGeom>
          <a:solidFill>
            <a:schemeClr val="accent5">
              <a:alpha val="40000"/>
            </a:schemeClr>
          </a:solidFill>
          <a:ln w="38100"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2600" dirty="0" smtClean="0">
              <a:solidFill>
                <a:srgbClr val="000000"/>
              </a:solidFill>
              <a:cs typeface="Arial" charset="0"/>
            </a:endParaRPr>
          </a:p>
          <a:p>
            <a:pPr algn="ctr"/>
            <a:endParaRPr lang="en-US" sz="2600" dirty="0" smtClean="0">
              <a:solidFill>
                <a:srgbClr val="000000"/>
              </a:solidFill>
              <a:cs typeface="Arial" charset="0"/>
            </a:endParaRPr>
          </a:p>
          <a:p>
            <a:pPr algn="ctr"/>
            <a:endParaRPr lang="en-US" sz="2600" dirty="0" smtClean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to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019800" y="1447800"/>
            <a:ext cx="1676400" cy="2362200"/>
          </a:xfrm>
          <a:prstGeom prst="roundRect">
            <a:avLst/>
          </a:prstGeom>
          <a:solidFill>
            <a:schemeClr val="accent5">
              <a:alpha val="40000"/>
            </a:schemeClr>
          </a:solidFill>
          <a:ln w="38100"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2600" dirty="0" smtClean="0">
              <a:solidFill>
                <a:srgbClr val="000000"/>
              </a:solidFill>
              <a:cs typeface="Arial" charset="0"/>
            </a:endParaRPr>
          </a:p>
          <a:p>
            <a:pPr algn="ctr"/>
            <a:endParaRPr lang="en-US" sz="2600" dirty="0" smtClean="0">
              <a:solidFill>
                <a:srgbClr val="000000"/>
              </a:solidFill>
              <a:cs typeface="Arial" charset="0"/>
            </a:endParaRPr>
          </a:p>
          <a:p>
            <a:pPr algn="ctr"/>
            <a:endParaRPr lang="en-US" sz="2600" dirty="0" smtClean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to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743200" y="1447800"/>
            <a:ext cx="3276600" cy="2438400"/>
          </a:xfrm>
          <a:prstGeom prst="roundRect">
            <a:avLst/>
          </a:prstGeom>
          <a:solidFill>
            <a:schemeClr val="accent5">
              <a:alpha val="40000"/>
            </a:schemeClr>
          </a:solidFill>
          <a:ln w="38100"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2600" dirty="0" smtClean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to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43000" y="1524000"/>
          <a:ext cx="6538913" cy="4724400"/>
        </p:xfrm>
        <a:graphic>
          <a:graphicData uri="http://schemas.openxmlformats.org/drawingml/2006/table">
            <a:tbl>
              <a:tblPr/>
              <a:tblGrid>
                <a:gridCol w="407988"/>
                <a:gridCol w="409575"/>
                <a:gridCol w="407987"/>
                <a:gridCol w="409575"/>
                <a:gridCol w="407988"/>
                <a:gridCol w="409575"/>
                <a:gridCol w="407987"/>
                <a:gridCol w="407988"/>
                <a:gridCol w="409575"/>
                <a:gridCol w="407987"/>
                <a:gridCol w="409575"/>
                <a:gridCol w="407988"/>
                <a:gridCol w="409575"/>
                <a:gridCol w="407987"/>
                <a:gridCol w="407988"/>
                <a:gridCol w="409575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419600" y="1447800"/>
            <a:ext cx="3276600" cy="2438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19600" y="3886200"/>
            <a:ext cx="3276600" cy="2438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43000" y="3886200"/>
            <a:ext cx="3276600" cy="2438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43000" y="1447800"/>
            <a:ext cx="3276600" cy="2438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0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Parallel Placement Algorithm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43000" y="3886200"/>
            <a:ext cx="6629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019300" y="3848100"/>
            <a:ext cx="4800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9200" y="2667000"/>
            <a:ext cx="3124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95800" y="2667000"/>
            <a:ext cx="3124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19200" y="5029200"/>
            <a:ext cx="31242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95800" y="5029200"/>
            <a:ext cx="3124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562100" y="2705100"/>
            <a:ext cx="2362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838700" y="2705100"/>
            <a:ext cx="2362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562100" y="5143500"/>
            <a:ext cx="23622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838700" y="5143500"/>
            <a:ext cx="2362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8077200" y="5486400"/>
            <a:ext cx="106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•    CLB</a:t>
            </a:r>
          </a:p>
          <a:p>
            <a:r>
              <a:rPr lang="en-US" sz="1200">
                <a:latin typeface="Calibri" pitchFamily="34" charset="0"/>
              </a:rPr>
              <a:t>↔</a:t>
            </a:r>
            <a:r>
              <a:rPr lang="en-US">
                <a:latin typeface="Calibri" pitchFamily="34" charset="0"/>
              </a:rPr>
              <a:t>   I/O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143000" y="2667000"/>
            <a:ext cx="3200400" cy="12192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38100"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419600" y="2667000"/>
            <a:ext cx="3200400" cy="11430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38100"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419600" y="5105400"/>
            <a:ext cx="3200400" cy="1219199"/>
          </a:xfrm>
          <a:prstGeom prst="roundRect">
            <a:avLst/>
          </a:prstGeom>
          <a:solidFill>
            <a:srgbClr val="FFFF00">
              <a:alpha val="40000"/>
            </a:srgbClr>
          </a:solidFill>
          <a:ln w="38100"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 flipH="1">
            <a:off x="1143000" y="5105400"/>
            <a:ext cx="3276600" cy="12192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38100"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143000" y="5105400"/>
            <a:ext cx="3276600" cy="1252870"/>
          </a:xfrm>
          <a:prstGeom prst="roundRect">
            <a:avLst/>
          </a:prstGeom>
          <a:solidFill>
            <a:schemeClr val="accent5">
              <a:alpha val="40000"/>
            </a:schemeClr>
          </a:solidFill>
          <a:ln w="38100"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2600" dirty="0" smtClean="0">
              <a:solidFill>
                <a:srgbClr val="000000"/>
              </a:solidFill>
              <a:cs typeface="Arial" charset="0"/>
            </a:endParaRPr>
          </a:p>
          <a:p>
            <a:pPr algn="ctr"/>
            <a:endParaRPr lang="en-US" sz="2600" dirty="0" smtClean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to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19600" y="5105400"/>
            <a:ext cx="3276600" cy="1219200"/>
          </a:xfrm>
          <a:prstGeom prst="roundRect">
            <a:avLst/>
          </a:prstGeom>
          <a:solidFill>
            <a:schemeClr val="accent5">
              <a:alpha val="40000"/>
            </a:schemeClr>
          </a:solidFill>
          <a:ln w="38100"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2600" dirty="0" smtClean="0">
              <a:solidFill>
                <a:srgbClr val="000000"/>
              </a:solidFill>
              <a:cs typeface="Arial" charset="0"/>
            </a:endParaRPr>
          </a:p>
          <a:p>
            <a:pPr algn="ctr"/>
            <a:endParaRPr lang="en-US" sz="2600" dirty="0" smtClean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to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419600" y="2667000"/>
            <a:ext cx="3276600" cy="2362200"/>
          </a:xfrm>
          <a:prstGeom prst="roundRect">
            <a:avLst/>
          </a:prstGeom>
          <a:solidFill>
            <a:schemeClr val="accent5">
              <a:alpha val="40000"/>
            </a:schemeClr>
          </a:solidFill>
          <a:ln w="38100"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2600" dirty="0" smtClean="0">
              <a:solidFill>
                <a:srgbClr val="000000"/>
              </a:solidFill>
              <a:cs typeface="Arial" charset="0"/>
            </a:endParaRPr>
          </a:p>
          <a:p>
            <a:pPr algn="ctr"/>
            <a:endParaRPr lang="en-US" sz="2600" dirty="0" smtClean="0">
              <a:solidFill>
                <a:srgbClr val="000000"/>
              </a:solidFill>
              <a:cs typeface="Arial" charset="0"/>
            </a:endParaRPr>
          </a:p>
          <a:p>
            <a:pPr algn="ctr"/>
            <a:endParaRPr lang="en-US" sz="2600" dirty="0" smtClean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to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143000" y="2667000"/>
            <a:ext cx="3276600" cy="2438400"/>
          </a:xfrm>
          <a:prstGeom prst="roundRect">
            <a:avLst/>
          </a:prstGeom>
          <a:solidFill>
            <a:schemeClr val="accent5">
              <a:alpha val="40000"/>
            </a:schemeClr>
          </a:solidFill>
          <a:ln w="38100"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2600" dirty="0" smtClean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to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43000" y="1524000"/>
          <a:ext cx="6538913" cy="4724400"/>
        </p:xfrm>
        <a:graphic>
          <a:graphicData uri="http://schemas.openxmlformats.org/drawingml/2006/table">
            <a:tbl>
              <a:tblPr/>
              <a:tblGrid>
                <a:gridCol w="407988"/>
                <a:gridCol w="409575"/>
                <a:gridCol w="407987"/>
                <a:gridCol w="409575"/>
                <a:gridCol w="407988"/>
                <a:gridCol w="409575"/>
                <a:gridCol w="407987"/>
                <a:gridCol w="407988"/>
                <a:gridCol w="409575"/>
                <a:gridCol w="407987"/>
                <a:gridCol w="409575"/>
                <a:gridCol w="407988"/>
                <a:gridCol w="409575"/>
                <a:gridCol w="407987"/>
                <a:gridCol w="407988"/>
                <a:gridCol w="409575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419600" y="1447800"/>
            <a:ext cx="3276600" cy="2438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19600" y="3886200"/>
            <a:ext cx="3276600" cy="2438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43000" y="3886200"/>
            <a:ext cx="3276600" cy="2438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43000" y="1447800"/>
            <a:ext cx="3276600" cy="2438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50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Parallel Placement Algorithm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43000" y="3886200"/>
            <a:ext cx="6629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019300" y="3848100"/>
            <a:ext cx="4800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9200" y="2667000"/>
            <a:ext cx="3124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95800" y="2667000"/>
            <a:ext cx="3124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19200" y="5029200"/>
            <a:ext cx="31242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95800" y="5029200"/>
            <a:ext cx="3124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562100" y="2705100"/>
            <a:ext cx="2362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838700" y="2705100"/>
            <a:ext cx="23622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562100" y="5143500"/>
            <a:ext cx="236220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838700" y="5143500"/>
            <a:ext cx="23622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8077200" y="5486400"/>
            <a:ext cx="106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•    CLB</a:t>
            </a:r>
          </a:p>
          <a:p>
            <a:r>
              <a:rPr lang="en-US" sz="1200">
                <a:latin typeface="Calibri" pitchFamily="34" charset="0"/>
              </a:rPr>
              <a:t>↔</a:t>
            </a:r>
            <a:r>
              <a:rPr lang="en-US">
                <a:latin typeface="Calibri" pitchFamily="34" charset="0"/>
              </a:rPr>
              <a:t>   I/O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143000" y="1524000"/>
            <a:ext cx="1600200" cy="23622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38100"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419600" y="1447800"/>
            <a:ext cx="1600200" cy="23622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38100"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419600" y="3886200"/>
            <a:ext cx="1600200" cy="2438399"/>
          </a:xfrm>
          <a:prstGeom prst="roundRect">
            <a:avLst/>
          </a:prstGeom>
          <a:solidFill>
            <a:srgbClr val="FFFF00">
              <a:alpha val="40000"/>
            </a:srgbClr>
          </a:solidFill>
          <a:ln w="38100"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 flipH="1">
            <a:off x="1143000" y="3886200"/>
            <a:ext cx="1600200" cy="2438400"/>
          </a:xfrm>
          <a:prstGeom prst="roundRect">
            <a:avLst/>
          </a:prstGeom>
          <a:solidFill>
            <a:srgbClr val="FFFF00">
              <a:alpha val="40000"/>
            </a:srgbClr>
          </a:solidFill>
          <a:ln w="38100"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from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143000" y="3886200"/>
            <a:ext cx="1600200" cy="2472070"/>
          </a:xfrm>
          <a:prstGeom prst="roundRect">
            <a:avLst/>
          </a:prstGeom>
          <a:solidFill>
            <a:schemeClr val="accent5">
              <a:alpha val="40000"/>
            </a:schemeClr>
          </a:solidFill>
          <a:ln w="38100"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2600" dirty="0" smtClean="0">
              <a:solidFill>
                <a:srgbClr val="000000"/>
              </a:solidFill>
              <a:cs typeface="Arial" charset="0"/>
            </a:endParaRPr>
          </a:p>
          <a:p>
            <a:pPr algn="ctr"/>
            <a:endParaRPr lang="en-US" sz="2600" dirty="0" smtClean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to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743200" y="3886200"/>
            <a:ext cx="3276600" cy="2438400"/>
          </a:xfrm>
          <a:prstGeom prst="roundRect">
            <a:avLst/>
          </a:prstGeom>
          <a:solidFill>
            <a:schemeClr val="accent5">
              <a:alpha val="40000"/>
            </a:schemeClr>
          </a:solidFill>
          <a:ln w="38100"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2600" dirty="0" smtClean="0">
              <a:solidFill>
                <a:srgbClr val="000000"/>
              </a:solidFill>
              <a:cs typeface="Arial" charset="0"/>
            </a:endParaRPr>
          </a:p>
          <a:p>
            <a:pPr algn="ctr"/>
            <a:endParaRPr lang="en-US" sz="2600" dirty="0" smtClean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to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743200" y="1447800"/>
            <a:ext cx="3276600" cy="2362200"/>
          </a:xfrm>
          <a:prstGeom prst="roundRect">
            <a:avLst/>
          </a:prstGeom>
          <a:solidFill>
            <a:schemeClr val="accent5">
              <a:alpha val="40000"/>
            </a:schemeClr>
          </a:solidFill>
          <a:ln w="38100"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2600" dirty="0" smtClean="0">
              <a:solidFill>
                <a:srgbClr val="000000"/>
              </a:solidFill>
              <a:cs typeface="Arial" charset="0"/>
            </a:endParaRPr>
          </a:p>
          <a:p>
            <a:pPr algn="ctr"/>
            <a:endParaRPr lang="en-US" sz="2600" dirty="0" smtClean="0">
              <a:solidFill>
                <a:srgbClr val="000000"/>
              </a:solidFill>
              <a:cs typeface="Arial" charset="0"/>
            </a:endParaRPr>
          </a:p>
          <a:p>
            <a:pPr algn="ctr"/>
            <a:endParaRPr lang="en-US" sz="2600" dirty="0" smtClean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to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143000" y="1524000"/>
            <a:ext cx="1600200" cy="2438400"/>
          </a:xfrm>
          <a:prstGeom prst="roundRect">
            <a:avLst/>
          </a:prstGeom>
          <a:solidFill>
            <a:schemeClr val="accent5">
              <a:alpha val="40000"/>
            </a:schemeClr>
          </a:solidFill>
          <a:ln w="38100"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2600" dirty="0" smtClean="0">
              <a:solidFill>
                <a:srgbClr val="000000"/>
              </a:solidFill>
              <a:cs typeface="Arial" charset="0"/>
            </a:endParaRPr>
          </a:p>
          <a:p>
            <a:pPr algn="ctr"/>
            <a:endParaRPr lang="en-US" sz="2600" dirty="0" smtClean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en-US" sz="2600" dirty="0" smtClean="0">
                <a:solidFill>
                  <a:srgbClr val="000000"/>
                </a:solidFill>
                <a:cs typeface="Arial" charset="0"/>
              </a:rPr>
              <a:t>Swap to</a:t>
            </a:r>
            <a:endParaRPr lang="en-US" sz="2600" dirty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43000" y="1524000"/>
          <a:ext cx="6538913" cy="4724400"/>
        </p:xfrm>
        <a:graphic>
          <a:graphicData uri="http://schemas.openxmlformats.org/drawingml/2006/table">
            <a:tbl>
              <a:tblPr/>
              <a:tblGrid>
                <a:gridCol w="407988"/>
                <a:gridCol w="409575"/>
                <a:gridCol w="407987"/>
                <a:gridCol w="409575"/>
                <a:gridCol w="407988"/>
                <a:gridCol w="409575"/>
                <a:gridCol w="407987"/>
                <a:gridCol w="407988"/>
                <a:gridCol w="409575"/>
                <a:gridCol w="407987"/>
                <a:gridCol w="409575"/>
                <a:gridCol w="407988"/>
                <a:gridCol w="409575"/>
                <a:gridCol w="407987"/>
                <a:gridCol w="407988"/>
                <a:gridCol w="409575"/>
              </a:tblGrid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•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↔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↕</a:t>
                      </a: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651" marR="72651" marT="36325" marB="363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Parallel Placement Algorithm </a:t>
            </a:r>
          </a:p>
          <a:p>
            <a:r>
              <a:rPr lang="en-US" b="1" dirty="0" smtClean="0"/>
              <a:t>Result</a:t>
            </a:r>
          </a:p>
          <a:p>
            <a:r>
              <a:rPr lang="en-US" dirty="0" smtClean="0"/>
              <a:t>Future Work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7 synthetic circuits from Un/</a:t>
            </a:r>
            <a:r>
              <a:rPr lang="en-US" dirty="0" err="1" smtClean="0"/>
              <a:t>DoPack</a:t>
            </a:r>
            <a:r>
              <a:rPr lang="en-US" dirty="0" smtClean="0"/>
              <a:t> flow</a:t>
            </a:r>
          </a:p>
          <a:p>
            <a:pPr eaLnBrk="1" hangingPunct="1"/>
            <a:r>
              <a:rPr lang="en-US" dirty="0" smtClean="0"/>
              <a:t>Clustered with T-</a:t>
            </a:r>
            <a:r>
              <a:rPr lang="en-US" dirty="0" err="1" smtClean="0"/>
              <a:t>Vpack</a:t>
            </a:r>
            <a:r>
              <a:rPr lang="en-US" dirty="0" smtClean="0"/>
              <a:t> 5.0.2</a:t>
            </a:r>
          </a:p>
          <a:p>
            <a:pPr eaLnBrk="1" hangingPunct="1"/>
            <a:r>
              <a:rPr lang="en-US" dirty="0" smtClean="0"/>
              <a:t>Dell R815 4-sockets, each with an 8-core  AMD </a:t>
            </a:r>
            <a:r>
              <a:rPr lang="en-US" dirty="0" err="1" smtClean="0"/>
              <a:t>Opteron</a:t>
            </a:r>
            <a:r>
              <a:rPr lang="en-US" dirty="0" smtClean="0"/>
              <a:t> 6128, @ 2.0 GHz, 32GB of memory</a:t>
            </a:r>
          </a:p>
          <a:p>
            <a:pPr eaLnBrk="1" hangingPunct="1"/>
            <a:r>
              <a:rPr lang="en-US" dirty="0" smtClean="0"/>
              <a:t>Baseline: 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VPR 5.0.2 –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place_only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n-US" dirty="0" smtClean="0"/>
              <a:t>Only placement time</a:t>
            </a:r>
          </a:p>
          <a:p>
            <a:pPr lvl="1" eaLnBrk="1" hangingPunct="1"/>
            <a:r>
              <a:rPr lang="en-US" dirty="0" smtClean="0"/>
              <a:t>Exclude </a:t>
            </a:r>
            <a:r>
              <a:rPr lang="en-US" dirty="0" err="1" smtClean="0"/>
              <a:t>netlist</a:t>
            </a:r>
            <a:r>
              <a:rPr lang="en-US" dirty="0" smtClean="0"/>
              <a:t> reading…etc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Quality – Post Routing Wirelength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9" name="Picture 8" descr="wireleng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499716"/>
            <a:ext cx="7620000" cy="4565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Quality – Post Routing Wirelength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9" name="Picture 8" descr="wireleng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" y="1499716"/>
            <a:ext cx="7619998" cy="4565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Quality – Post Routing Wirelength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9" name="Picture 8" descr="wireleng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1" y="1499716"/>
            <a:ext cx="7619998" cy="4565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Quality – Post Routing Wirelength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9" name="Picture 8" descr="wireleng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2" y="1499716"/>
            <a:ext cx="7619996" cy="4565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[1] </a:t>
            </a:r>
            <a:r>
              <a:rPr lang="en-US" sz="1800" b="1" dirty="0" smtClean="0">
                <a:solidFill>
                  <a:schemeClr val="tx2"/>
                </a:solidFill>
              </a:rPr>
              <a:t> C. C. Wang </a:t>
            </a:r>
            <a:r>
              <a:rPr lang="en-US" sz="1800" dirty="0" smtClean="0">
                <a:solidFill>
                  <a:schemeClr val="tx2"/>
                </a:solidFill>
              </a:rPr>
              <a:t>and G.G.F. Lemieux. Scalable and deterministic timing-driven parallel placement for FPGAs. In </a:t>
            </a:r>
            <a:r>
              <a:rPr lang="en-US" sz="1800" i="1" dirty="0" smtClean="0">
                <a:solidFill>
                  <a:schemeClr val="tx2"/>
                </a:solidFill>
              </a:rPr>
              <a:t>FPGA</a:t>
            </a:r>
            <a:r>
              <a:rPr lang="en-US" sz="1800" dirty="0" smtClean="0">
                <a:solidFill>
                  <a:schemeClr val="tx2"/>
                </a:solidFill>
              </a:rPr>
              <a:t>, pages 153-162, 2011</a:t>
            </a:r>
          </a:p>
          <a:p>
            <a:pPr lvl="1"/>
            <a:r>
              <a:rPr lang="en-US" sz="1800" dirty="0" smtClean="0"/>
              <a:t>Core parallel placement algorithm presented in this thesis</a:t>
            </a:r>
          </a:p>
          <a:p>
            <a:pPr lvl="1"/>
            <a:r>
              <a:rPr lang="en-US" sz="1800" b="1" dirty="0" smtClean="0"/>
              <a:t>Best paper award nomination (top 3)</a:t>
            </a:r>
            <a:endParaRPr lang="en-US" sz="1800" dirty="0" smtClean="0"/>
          </a:p>
          <a:p>
            <a:endParaRPr lang="en-US" sz="18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[2]   </a:t>
            </a:r>
            <a:r>
              <a:rPr lang="en-US" sz="1800" b="1" dirty="0" smtClean="0">
                <a:solidFill>
                  <a:schemeClr val="tx2"/>
                </a:solidFill>
              </a:rPr>
              <a:t>C.C. Wang </a:t>
            </a:r>
            <a:r>
              <a:rPr lang="en-US" sz="1800" dirty="0" smtClean="0">
                <a:solidFill>
                  <a:schemeClr val="tx2"/>
                </a:solidFill>
              </a:rPr>
              <a:t>and G.G.F. Lemieux. Superior quality parallel placement based on individual LUT placement. </a:t>
            </a:r>
            <a:r>
              <a:rPr lang="en-US" sz="1800" i="1" dirty="0" smtClean="0">
                <a:solidFill>
                  <a:schemeClr val="tx2"/>
                </a:solidFill>
              </a:rPr>
              <a:t>Submitted for review.</a:t>
            </a:r>
          </a:p>
          <a:p>
            <a:pPr lvl="1"/>
            <a:r>
              <a:rPr lang="en-US" sz="1800" dirty="0" smtClean="0"/>
              <a:t>Placement of individual LUTs directly and avoid clustering to improve quality</a:t>
            </a:r>
          </a:p>
          <a:p>
            <a:pPr>
              <a:buNone/>
            </a:pPr>
            <a:endParaRPr lang="en-US" sz="22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200" dirty="0" smtClean="0"/>
              <a:t>Related work inspired by [1]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J.B. </a:t>
            </a:r>
            <a:r>
              <a:rPr lang="en-US" sz="1800" dirty="0" err="1" smtClean="0">
                <a:solidFill>
                  <a:schemeClr val="tx2"/>
                </a:solidFill>
              </a:rPr>
              <a:t>Goeders</a:t>
            </a:r>
            <a:r>
              <a:rPr lang="en-US" sz="1800" smtClean="0">
                <a:solidFill>
                  <a:schemeClr val="tx2"/>
                </a:solidFill>
              </a:rPr>
              <a:t>, G.G.F</a:t>
            </a:r>
            <a:r>
              <a:rPr lang="en-US" sz="1800" dirty="0" smtClean="0">
                <a:solidFill>
                  <a:schemeClr val="tx2"/>
                </a:solidFill>
              </a:rPr>
              <a:t>. Lemieux, and S.J.E. Wilton. Deterministic timing-driven parallel placement by simulated annealing using half-box window decomposition. To appear in</a:t>
            </a:r>
            <a:r>
              <a:rPr lang="en-US" sz="1800" i="1" dirty="0" smtClean="0">
                <a:solidFill>
                  <a:schemeClr val="tx2"/>
                </a:solidFill>
              </a:rPr>
              <a:t> </a:t>
            </a:r>
            <a:r>
              <a:rPr lang="en-US" sz="1800" i="1" dirty="0" err="1" smtClean="0">
                <a:solidFill>
                  <a:schemeClr val="tx2"/>
                </a:solidFill>
              </a:rPr>
              <a:t>ReConFig</a:t>
            </a:r>
            <a:r>
              <a:rPr lang="en-US" sz="1800" dirty="0" smtClean="0">
                <a:solidFill>
                  <a:schemeClr val="tx2"/>
                </a:solidFill>
              </a:rPr>
              <a:t>, 2011</a:t>
            </a:r>
          </a:p>
          <a:p>
            <a:pPr lvl="1"/>
            <a:endParaRPr lang="en-US" sz="1800" dirty="0" smtClean="0"/>
          </a:p>
          <a:p>
            <a:endParaRPr lang="en-US" sz="18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Quality – Post Routing Wirelength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9" name="Picture 8" descr="wireleng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2" y="1499716"/>
            <a:ext cx="7619996" cy="4565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Quality – Post Routing Wirelength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9" name="Picture 8" descr="wireleng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2" y="1499716"/>
            <a:ext cx="7619995" cy="4565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Quality – Post Routing Wirelength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9" name="Picture 8" descr="wireleng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2" y="1499716"/>
            <a:ext cx="7619995" cy="4565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Quality – Post Routing Wirelength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9" name="Picture 8" descr="wireleng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3" y="1499716"/>
            <a:ext cx="7619993" cy="4565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Quality – Post Routing </a:t>
            </a:r>
            <a:br>
              <a:rPr lang="en-US" dirty="0" smtClean="0"/>
            </a:br>
            <a:r>
              <a:rPr lang="en-US" dirty="0" smtClean="0"/>
              <a:t>Minimum Chan Width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9" name="Picture 8" descr="wireleng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787" y="1499716"/>
            <a:ext cx="7320025" cy="4565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Quality – Post Routing </a:t>
            </a:r>
            <a:br>
              <a:rPr lang="en-US" dirty="0" smtClean="0"/>
            </a:br>
            <a:r>
              <a:rPr lang="en-US" dirty="0" smtClean="0"/>
              <a:t>Critical-Path Delay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9" name="Picture 8" descr="wireleng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787" y="1539715"/>
            <a:ext cx="7320025" cy="4485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Quality – speed up over VPR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9" name="Picture 8" descr="wireleng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642" y="1599361"/>
            <a:ext cx="7574158" cy="4344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Quality - speed up over VPR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9" name="Picture 8" descr="wireleng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524000"/>
            <a:ext cx="7574158" cy="4465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Effect of scaling on QoR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68031" y="6096000"/>
            <a:ext cx="1936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j-lt"/>
              </a:rPr>
              <a:t>@ </a:t>
            </a:r>
            <a:r>
              <a:rPr lang="en-US" sz="2000" dirty="0" err="1" smtClean="0">
                <a:latin typeface="+mj-lt"/>
              </a:rPr>
              <a:t>inner_num</a:t>
            </a:r>
            <a:r>
              <a:rPr lang="en-US" sz="2000" dirty="0" smtClean="0">
                <a:latin typeface="+mj-lt"/>
              </a:rPr>
              <a:t>= 1</a:t>
            </a:r>
          </a:p>
        </p:txBody>
      </p:sp>
      <p:pic>
        <p:nvPicPr>
          <p:cNvPr id="6" name="Picture 5" descr="QoR_sc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95400"/>
            <a:ext cx="8382000" cy="4805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Parallel Placement Algorithm </a:t>
            </a:r>
          </a:p>
          <a:p>
            <a:r>
              <a:rPr lang="en-US" dirty="0" smtClean="0"/>
              <a:t>Result</a:t>
            </a:r>
          </a:p>
          <a:p>
            <a:r>
              <a:rPr lang="en-US" b="1" dirty="0" smtClean="0"/>
              <a:t>Future Work</a:t>
            </a:r>
          </a:p>
          <a:p>
            <a:r>
              <a:rPr lang="en-US" dirty="0" smtClean="0"/>
              <a:t>Conclusion</a:t>
            </a:r>
            <a:endParaRPr lang="en-US" b="1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b="1" dirty="0" smtClean="0"/>
              <a:t>Background</a:t>
            </a:r>
          </a:p>
          <a:p>
            <a:r>
              <a:rPr lang="en-US" dirty="0" smtClean="0"/>
              <a:t>Parallel Placement Algorithm </a:t>
            </a:r>
            <a:endParaRPr lang="en-US" b="1" dirty="0" smtClean="0"/>
          </a:p>
          <a:p>
            <a:r>
              <a:rPr lang="en-US" dirty="0" smtClean="0"/>
              <a:t>Result</a:t>
            </a:r>
          </a:p>
          <a:p>
            <a:r>
              <a:rPr lang="en-US" dirty="0" smtClean="0"/>
              <a:t>Future Work</a:t>
            </a:r>
          </a:p>
          <a:p>
            <a:r>
              <a:rPr lang="en-US" dirty="0" smtClean="0"/>
              <a:t>Conclusion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Further runtime scaling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3600" dirty="0" smtClean="0"/>
              <a:t>Can we scale beyond 25 threads? </a:t>
            </a:r>
          </a:p>
          <a:p>
            <a:pPr eaLnBrk="1" hangingPunct="1"/>
            <a:r>
              <a:rPr lang="en-US" sz="2600" dirty="0" smtClean="0"/>
              <a:t>Better load balance techniques</a:t>
            </a:r>
          </a:p>
          <a:p>
            <a:pPr lvl="1" eaLnBrk="1" hangingPunct="1"/>
            <a:r>
              <a:rPr lang="en-US" sz="2200" dirty="0" smtClean="0"/>
              <a:t>Improved region partitioning</a:t>
            </a:r>
          </a:p>
          <a:p>
            <a:pPr eaLnBrk="1" hangingPunct="1"/>
            <a:r>
              <a:rPr lang="en-US" sz="2600" dirty="0" smtClean="0"/>
              <a:t>New data structures</a:t>
            </a:r>
          </a:p>
          <a:p>
            <a:pPr lvl="1" eaLnBrk="1" hangingPunct="1"/>
            <a:r>
              <a:rPr lang="en-US" sz="2200" dirty="0" smtClean="0"/>
              <a:t>Support fully parallelizable timing updates</a:t>
            </a:r>
          </a:p>
          <a:p>
            <a:pPr lvl="1" eaLnBrk="1" hangingPunct="1"/>
            <a:r>
              <a:rPr lang="en-US" sz="2200" dirty="0" smtClean="0"/>
              <a:t>Reduce inter-processor communication</a:t>
            </a:r>
          </a:p>
          <a:p>
            <a:pPr eaLnBrk="1" hangingPunct="1"/>
            <a:r>
              <a:rPr lang="en-US" sz="2600" dirty="0" smtClean="0"/>
              <a:t>Incremental timing analysis update</a:t>
            </a:r>
          </a:p>
          <a:p>
            <a:pPr lvl="1" eaLnBrk="1" hangingPunct="1"/>
            <a:r>
              <a:rPr lang="en-US" sz="2200" dirty="0" smtClean="0"/>
              <a:t>May benefit </a:t>
            </a:r>
            <a:r>
              <a:rPr lang="en-US" sz="2200" dirty="0" err="1" smtClean="0"/>
              <a:t>QoR</a:t>
            </a:r>
            <a:r>
              <a:rPr lang="en-US" sz="2200" dirty="0" smtClean="0"/>
              <a:t> as well!</a:t>
            </a:r>
          </a:p>
          <a:p>
            <a:pPr lvl="1" eaLnBrk="1" hangingPunct="1"/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Future Work - LUT placement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3124200"/>
            <a:ext cx="1066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1295400"/>
            <a:ext cx="6400800" cy="502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77000" y="35052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1000" y="1676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e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77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05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0" y="5334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a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91000" y="2590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i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0" y="2590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c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77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5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f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l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91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d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34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m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05000" y="1676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k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05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h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g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91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34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b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77000" y="44196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05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48000" y="5334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j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91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48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77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48200" y="1752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267200" y="1752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648200" y="2133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67200" y="2133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362200" y="1752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981200" y="1752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362200" y="2133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981200" y="2133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648200" y="2667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267200" y="2667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48200" y="3048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267200" y="3048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791200" y="2667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410200" y="2667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791200" y="3048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410200" y="3048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791200" y="3581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410200" y="3581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791200" y="3962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410200" y="3962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648200" y="3581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267200" y="3581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648200" y="3962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267200" y="3962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505200" y="3581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124200" y="3581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505200" y="3962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124200" y="3962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362200" y="3581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981200" y="3581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362200" y="3962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981200" y="3962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362200" y="4495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981200" y="4495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362200" y="4876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981200" y="4876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505200" y="4495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124200" y="4495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505200" y="4876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124200" y="4876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648200" y="4495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267200" y="4495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648200" y="4876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267200" y="4876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791200" y="4495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410200" y="4495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791200" y="4876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410200" y="4876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791200" y="5410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5410200" y="5410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5791200" y="5791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410200" y="5791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3505200" y="5410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3124200" y="5410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3505200" y="5791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124200" y="5791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2362200" y="5410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1981200" y="5410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2362200" y="5791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981200" y="5791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2362200" y="2667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1981200" y="2667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2362200" y="3048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1981200" y="3048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3505200" y="1752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3124200" y="1752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3505200" y="2133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124200" y="2133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505200" y="2667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3124200" y="2667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3505200" y="3048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124200" y="3048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5791200" y="1752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/>
          <p:cNvSpPr/>
          <p:nvPr/>
        </p:nvSpPr>
        <p:spPr>
          <a:xfrm>
            <a:off x="5410200" y="1752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5791200" y="2133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5410200" y="2133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6934200" y="1752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6553200" y="1752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6934200" y="2133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6553200" y="2133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6934200" y="2667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Rectangle 132"/>
          <p:cNvSpPr/>
          <p:nvPr/>
        </p:nvSpPr>
        <p:spPr>
          <a:xfrm>
            <a:off x="6553200" y="2667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6934200" y="3048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6553200" y="3048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6934200" y="3581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>
            <a:off x="6553200" y="3581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6934200" y="3962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6553200" y="3962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6934200" y="4495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/>
          <p:cNvSpPr/>
          <p:nvPr/>
        </p:nvSpPr>
        <p:spPr>
          <a:xfrm>
            <a:off x="6553200" y="4495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6934200" y="4876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6553200" y="4876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6934200" y="5410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/>
          <p:cNvSpPr/>
          <p:nvPr/>
        </p:nvSpPr>
        <p:spPr>
          <a:xfrm>
            <a:off x="6553200" y="5410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6934200" y="5791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6553200" y="5791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648200" y="5410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Rectangle 152"/>
          <p:cNvSpPr/>
          <p:nvPr/>
        </p:nvSpPr>
        <p:spPr>
          <a:xfrm>
            <a:off x="4267200" y="5410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4648200" y="5791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4267200" y="5791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Future Work - LUT placement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62400" y="3124200"/>
            <a:ext cx="1066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1295400"/>
            <a:ext cx="6400800" cy="502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77000" y="35052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1000" y="1676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e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77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05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0" y="5334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a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91000" y="2590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i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4000" y="2590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c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77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5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f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l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91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d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34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m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05000" y="1676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k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05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h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g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91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34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b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77000" y="44196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05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48000" y="5334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j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91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48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77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48200" y="1752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267200" y="1752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648200" y="2133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267200" y="2133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362200" y="1752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981200" y="1752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362200" y="2133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981200" y="2133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648200" y="2667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267200" y="2667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48200" y="3048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267200" y="3048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791200" y="2667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410200" y="2667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791200" y="3048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410200" y="3048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791200" y="3581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410200" y="3581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791200" y="3962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410200" y="3962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648200" y="3581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267200" y="3581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648200" y="3962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267200" y="3962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505200" y="3581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124200" y="3581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505200" y="3962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124200" y="3962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362200" y="3581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981200" y="3581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362200" y="3962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981200" y="3962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362200" y="4495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981200" y="4495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2362200" y="4876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1981200" y="4876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505200" y="4495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124200" y="4495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505200" y="4876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124200" y="4876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648200" y="4495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267200" y="4495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4648200" y="4876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267200" y="4876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791200" y="4495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5410200" y="4495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791200" y="4876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5410200" y="4876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791200" y="5410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5410200" y="5410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5791200" y="5791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410200" y="5791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3505200" y="5410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3124200" y="5410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3505200" y="5791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124200" y="5791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2362200" y="5410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1981200" y="5410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2362200" y="5791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981200" y="5791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2362200" y="2667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1981200" y="2667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2362200" y="3048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1981200" y="3048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3505200" y="1752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3124200" y="1752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3505200" y="2133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124200" y="2133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505200" y="2667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3124200" y="2667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3505200" y="3048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124200" y="3048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5791200" y="1752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/>
          <p:cNvSpPr/>
          <p:nvPr/>
        </p:nvSpPr>
        <p:spPr>
          <a:xfrm>
            <a:off x="5410200" y="1752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5791200" y="2133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5410200" y="2133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6934200" y="1752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6553200" y="1752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6934200" y="2133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6553200" y="21336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6934200" y="2667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Rectangle 132"/>
          <p:cNvSpPr/>
          <p:nvPr/>
        </p:nvSpPr>
        <p:spPr>
          <a:xfrm>
            <a:off x="6553200" y="2667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6934200" y="3048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6553200" y="30480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6934200" y="3581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>
            <a:off x="6553200" y="3581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6934200" y="3962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6553200" y="39624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6934200" y="4495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/>
          <p:cNvSpPr/>
          <p:nvPr/>
        </p:nvSpPr>
        <p:spPr>
          <a:xfrm>
            <a:off x="6553200" y="4495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6934200" y="4876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6553200" y="48768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6934200" y="5410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/>
          <p:cNvSpPr/>
          <p:nvPr/>
        </p:nvSpPr>
        <p:spPr>
          <a:xfrm>
            <a:off x="6553200" y="5410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6934200" y="5791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6553200" y="5791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648200" y="5410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Rectangle 152"/>
          <p:cNvSpPr/>
          <p:nvPr/>
        </p:nvSpPr>
        <p:spPr>
          <a:xfrm>
            <a:off x="4267200" y="5410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4648200" y="5791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4267200" y="5791200"/>
            <a:ext cx="152400" cy="15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20833 0.32222 " pathEditMode="relative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20833 -0.32222 " pathEditMode="relative" ptsTypes="AA">
                                      <p:cBhvr>
                                        <p:cTn id="8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25 -0.13333 " pathEditMode="relative" ptsTypes="AA">
                                      <p:cBhvr>
                                        <p:cTn id="1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 L 0.25 0.13333 " pathEditMode="relative" ptsTypes="AA">
                                      <p:cBhvr>
                                        <p:cTn id="1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33333E-6 L 0.5 0.53333 " pathEditMode="relative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-0.5 -0.53333 " pathEditMode="relative" ptsTypes="AA">
                                      <p:cBhvr>
                                        <p:cTn id="16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 animBg="1"/>
      <p:bldP spid="61" grpId="0" animBg="1"/>
      <p:bldP spid="105" grpId="0" animBg="1"/>
      <p:bldP spid="139" grpId="0" animBg="1"/>
      <p:bldP spid="14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Future Work - LUT placement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6" name="Picture 5" descr="lut_minch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371600"/>
            <a:ext cx="7467600" cy="49250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38800" y="4724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21%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5486400" y="4648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Future Work - LUT placement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6" name="Picture 5" descr="lut_minch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371600"/>
            <a:ext cx="7467599" cy="4925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4572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28%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5486400" y="4495800"/>
            <a:ext cx="228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Future Work - LUT placement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6" name="Picture 5" descr="lut_minch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371600"/>
            <a:ext cx="7467599" cy="4925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5257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1.8%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3000" dirty="0" smtClean="0"/>
              <a:t>Determinism without fine-grain synchronization</a:t>
            </a:r>
          </a:p>
          <a:p>
            <a:pPr lvl="1" eaLnBrk="1" hangingPunct="1"/>
            <a:r>
              <a:rPr lang="en-US" sz="2600" dirty="0" smtClean="0"/>
              <a:t>Split work into non overlapping regions</a:t>
            </a:r>
          </a:p>
          <a:p>
            <a:pPr lvl="1" eaLnBrk="1" hangingPunct="1"/>
            <a:r>
              <a:rPr lang="en-US" sz="2600" dirty="0" smtClean="0"/>
              <a:t>Local (stale) copy of global data</a:t>
            </a:r>
          </a:p>
          <a:p>
            <a:pPr eaLnBrk="1" hangingPunct="1"/>
            <a:r>
              <a:rPr lang="en-US" sz="3000" dirty="0" smtClean="0"/>
              <a:t>Runtime scalable, timing-driven</a:t>
            </a:r>
          </a:p>
          <a:p>
            <a:pPr eaLnBrk="1" hangingPunct="1"/>
            <a:r>
              <a:rPr lang="en-US" sz="3000" dirty="0" smtClean="0"/>
              <a:t>Quality unaffected by number of threads</a:t>
            </a:r>
          </a:p>
          <a:p>
            <a:pPr eaLnBrk="1" hangingPunct="1"/>
            <a:r>
              <a:rPr lang="en-US" sz="3000" dirty="0" smtClean="0"/>
              <a:t>Speedup:  </a:t>
            </a:r>
          </a:p>
          <a:p>
            <a:pPr lvl="1" eaLnBrk="1" hangingPunct="1"/>
            <a:r>
              <a:rPr lang="en-US" sz="2600" b="1" dirty="0" smtClean="0"/>
              <a:t>  </a:t>
            </a:r>
            <a:r>
              <a:rPr lang="en-US" sz="2600" b="1" dirty="0" smtClean="0">
                <a:solidFill>
                  <a:srgbClr val="00B050"/>
                </a:solidFill>
              </a:rPr>
              <a:t>&gt;500X </a:t>
            </a:r>
            <a:r>
              <a:rPr lang="en-US" sz="2600" dirty="0" smtClean="0"/>
              <a:t>over VPR with </a:t>
            </a:r>
            <a:r>
              <a:rPr lang="en-US" sz="2600" b="1" dirty="0" smtClean="0">
                <a:solidFill>
                  <a:srgbClr val="FF0000"/>
                </a:solidFill>
              </a:rPr>
              <a:t>&lt;30% </a:t>
            </a:r>
            <a:r>
              <a:rPr lang="en-US" sz="2600" dirty="0" smtClean="0"/>
              <a:t>quality degradation</a:t>
            </a:r>
          </a:p>
          <a:p>
            <a:pPr lvl="1" eaLnBrk="1" hangingPunct="1"/>
            <a:r>
              <a:rPr lang="en-US" sz="2000" b="1" dirty="0" smtClean="0"/>
              <a:t> </a:t>
            </a:r>
            <a:r>
              <a:rPr lang="en-US" sz="2600" b="1" dirty="0" smtClean="0">
                <a:solidFill>
                  <a:srgbClr val="00B050"/>
                </a:solidFill>
              </a:rPr>
              <a:t>161X</a:t>
            </a:r>
            <a:r>
              <a:rPr lang="en-US" sz="2600" dirty="0" smtClean="0">
                <a:solidFill>
                  <a:srgbClr val="00B050"/>
                </a:solidFill>
              </a:rPr>
              <a:t> </a:t>
            </a:r>
            <a:r>
              <a:rPr lang="en-US" sz="2600" dirty="0" smtClean="0"/>
              <a:t>speed up over VPR with </a:t>
            </a:r>
            <a:r>
              <a:rPr lang="en-US" sz="2600" b="1" dirty="0" smtClean="0">
                <a:solidFill>
                  <a:srgbClr val="FF0000"/>
                </a:solidFill>
              </a:rPr>
              <a:t>13%, 10% and 7%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/>
              <a:t>in post-routing min. channel width, wirelength, and critical-path delay</a:t>
            </a:r>
          </a:p>
          <a:p>
            <a:pPr eaLnBrk="1" hangingPunct="1"/>
            <a:endParaRPr lang="en-US" sz="3000" dirty="0" smtClean="0"/>
          </a:p>
          <a:p>
            <a:pPr eaLnBrk="1" hangingPunct="1"/>
            <a:r>
              <a:rPr lang="en-US" sz="3000" dirty="0" smtClean="0">
                <a:solidFill>
                  <a:srgbClr val="FF0000"/>
                </a:solidFill>
              </a:rPr>
              <a:t>Limitation</a:t>
            </a:r>
            <a:r>
              <a:rPr lang="en-US" sz="3000" dirty="0" smtClean="0"/>
              <a:t> – cannot match VPR’s quality</a:t>
            </a:r>
          </a:p>
          <a:p>
            <a:pPr lvl="1" eaLnBrk="1" hangingPunct="1"/>
            <a:r>
              <a:rPr lang="en-US" sz="2600" dirty="0" smtClean="0"/>
              <a:t>LUT placement is a promising approach to mitigate this issue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en-US" sz="6600" dirty="0" smtClean="0"/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6600" dirty="0" smtClean="0"/>
              <a:t>Questions?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FPGA Placement: NP-complete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Plac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0" y="2362200"/>
            <a:ext cx="9048750" cy="3333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0" y="3429000"/>
            <a:ext cx="1066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0" y="3124200"/>
            <a:ext cx="12192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53000" y="2209800"/>
            <a:ext cx="40386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810000" y="3505200"/>
            <a:ext cx="1143000" cy="566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FPGA placement algorithms choice: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600" i="1" dirty="0" smtClean="0">
                <a:solidFill>
                  <a:schemeClr val="accent5">
                    <a:lumMod val="75000"/>
                  </a:schemeClr>
                </a:solidFill>
              </a:rPr>
              <a:t>“… simulated-annealing based placement would still be in dominate use for a few more device generations … ” 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-- H.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Bian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et al.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Towards scalable placement for FPGAs. FPGA 2010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Versatile Place and Route (VPR) has became the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de facto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smtClean="0"/>
              <a:t>simulated-annealing based academic FPGA placement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3429000"/>
            <a:ext cx="1066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- continued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0BC5D-EC6E-443C-BD22-9D0AEE36ED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62400" y="3124200"/>
            <a:ext cx="1066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" y="1295400"/>
            <a:ext cx="6400800" cy="5029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35052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1676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e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16764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05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5334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a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1000" y="2590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</a:rPr>
              <a:t>i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0" y="25908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c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7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f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l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91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d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4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m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05000" y="16764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k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05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h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g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91000" y="35052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n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34000" y="44196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b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77000" y="44196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05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48000" y="5334000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j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91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048000" y="25908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77000" y="5334000"/>
            <a:ext cx="685800" cy="68580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8200" y="3429000"/>
            <a:ext cx="7391400" cy="492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1. Random Placement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4505</TotalTime>
  <Words>5726</Words>
  <Application>Microsoft Office PowerPoint</Application>
  <PresentationFormat>On-screen Show (4:3)</PresentationFormat>
  <Paragraphs>4513</Paragraphs>
  <Slides>67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Scalable and Deterministic Timing-Driven Parallel Placement for FPGAs</vt:lpstr>
      <vt:lpstr>3.8X gap over the past 5 years</vt:lpstr>
      <vt:lpstr>Solution</vt:lpstr>
      <vt:lpstr>Thesis Contributions</vt:lpstr>
      <vt:lpstr>Publications</vt:lpstr>
      <vt:lpstr>Overview</vt:lpstr>
      <vt:lpstr>Background</vt:lpstr>
      <vt:lpstr>Background - continued</vt:lpstr>
      <vt:lpstr>Background - continued</vt:lpstr>
      <vt:lpstr>Background - continued</vt:lpstr>
      <vt:lpstr>Background - continued</vt:lpstr>
      <vt:lpstr>Background - continued</vt:lpstr>
      <vt:lpstr>Background - continued</vt:lpstr>
      <vt:lpstr>Background - continued</vt:lpstr>
      <vt:lpstr>Background - continued</vt:lpstr>
      <vt:lpstr>Background - continued</vt:lpstr>
      <vt:lpstr>Background - continued</vt:lpstr>
      <vt:lpstr>Background - continued</vt:lpstr>
      <vt:lpstr>Background - continued</vt:lpstr>
      <vt:lpstr>Background - continued</vt:lpstr>
      <vt:lpstr>Background - continued</vt:lpstr>
      <vt:lpstr>Background - continued</vt:lpstr>
      <vt:lpstr>Background - continued</vt:lpstr>
      <vt:lpstr>Background - continued</vt:lpstr>
      <vt:lpstr>Background - continued</vt:lpstr>
      <vt:lpstr>Background - continued</vt:lpstr>
      <vt:lpstr>Background - continued</vt:lpstr>
      <vt:lpstr>Overview</vt:lpstr>
      <vt:lpstr>Parallel Placement Algorithm</vt:lpstr>
      <vt:lpstr>Parallel Placement Algorithm</vt:lpstr>
      <vt:lpstr>Parallel Placement Algorithm</vt:lpstr>
      <vt:lpstr>Parallel Placement Algorithm</vt:lpstr>
      <vt:lpstr>Parallel Placement Algorithm</vt:lpstr>
      <vt:lpstr>Parallel Placement Algorithm</vt:lpstr>
      <vt:lpstr>Parallel Placement Algorithm</vt:lpstr>
      <vt:lpstr>Parallel Placement Algorithm</vt:lpstr>
      <vt:lpstr>Parallel Placement Algorithm</vt:lpstr>
      <vt:lpstr>Parallel Placement Algorithm</vt:lpstr>
      <vt:lpstr>Parallel Placement Algorithm</vt:lpstr>
      <vt:lpstr>Parallel Placement Algorithm</vt:lpstr>
      <vt:lpstr>Parallel Placement Algorithm</vt:lpstr>
      <vt:lpstr>Parallel Placement Algorithm</vt:lpstr>
      <vt:lpstr>Parallel Placement Algorithm</vt:lpstr>
      <vt:lpstr>Overview</vt:lpstr>
      <vt:lpstr>Result</vt:lpstr>
      <vt:lpstr>Quality – Post Routing Wirelength</vt:lpstr>
      <vt:lpstr>Quality – Post Routing Wirelength</vt:lpstr>
      <vt:lpstr>Quality – Post Routing Wirelength</vt:lpstr>
      <vt:lpstr>Quality – Post Routing Wirelength</vt:lpstr>
      <vt:lpstr>Quality – Post Routing Wirelength</vt:lpstr>
      <vt:lpstr>Quality – Post Routing Wirelength</vt:lpstr>
      <vt:lpstr>Quality – Post Routing Wirelength</vt:lpstr>
      <vt:lpstr>Quality – Post Routing Wirelength</vt:lpstr>
      <vt:lpstr>Quality – Post Routing  Minimum Chan Width</vt:lpstr>
      <vt:lpstr>Quality – Post Routing  Critical-Path Delay</vt:lpstr>
      <vt:lpstr>Quality – speed up over VPR</vt:lpstr>
      <vt:lpstr>Quality - speed up over VPR</vt:lpstr>
      <vt:lpstr>Effect of scaling on QoR</vt:lpstr>
      <vt:lpstr>Overview</vt:lpstr>
      <vt:lpstr>Further runtime scaling</vt:lpstr>
      <vt:lpstr>Future Work - LUT placement</vt:lpstr>
      <vt:lpstr>Future Work - LUT placement</vt:lpstr>
      <vt:lpstr>Future Work - LUT placement</vt:lpstr>
      <vt:lpstr>Future Work - LUT placement</vt:lpstr>
      <vt:lpstr>Future Work - LUT placement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</dc:creator>
  <cp:lastModifiedBy>amd_960t</cp:lastModifiedBy>
  <cp:revision>406</cp:revision>
  <dcterms:created xsi:type="dcterms:W3CDTF">2010-07-31T20:50:40Z</dcterms:created>
  <dcterms:modified xsi:type="dcterms:W3CDTF">2012-10-10T05:53:58Z</dcterms:modified>
</cp:coreProperties>
</file>