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2" r:id="rId2"/>
    <p:sldId id="314" r:id="rId3"/>
    <p:sldId id="317" r:id="rId4"/>
    <p:sldId id="346" r:id="rId5"/>
    <p:sldId id="348" r:id="rId6"/>
    <p:sldId id="349" r:id="rId7"/>
    <p:sldId id="347" r:id="rId8"/>
    <p:sldId id="319" r:id="rId9"/>
    <p:sldId id="320" r:id="rId10"/>
    <p:sldId id="321" r:id="rId11"/>
    <p:sldId id="351" r:id="rId12"/>
    <p:sldId id="353" r:id="rId13"/>
    <p:sldId id="326" r:id="rId14"/>
    <p:sldId id="328" r:id="rId15"/>
    <p:sldId id="329" r:id="rId16"/>
    <p:sldId id="332" r:id="rId17"/>
    <p:sldId id="330" r:id="rId18"/>
    <p:sldId id="333" r:id="rId19"/>
    <p:sldId id="359" r:id="rId20"/>
    <p:sldId id="363" r:id="rId21"/>
    <p:sldId id="356" r:id="rId22"/>
    <p:sldId id="360" r:id="rId23"/>
    <p:sldId id="361" r:id="rId24"/>
    <p:sldId id="334" r:id="rId25"/>
    <p:sldId id="362" r:id="rId26"/>
    <p:sldId id="337" r:id="rId27"/>
    <p:sldId id="338" r:id="rId28"/>
    <p:sldId id="339" r:id="rId29"/>
    <p:sldId id="350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3063F-C6C1-6D49-9CE9-599D65833DFA}" type="datetimeFigureOut">
              <a:rPr lang="en-US" smtClean="0"/>
              <a:t>12-12-06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1A204-32FB-A049-A0D3-2BC4E877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42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1247A-E730-AD41-8ED3-D5C077D0B35A}" type="datetimeFigureOut">
              <a:rPr lang="en-US" smtClean="0"/>
              <a:t>12-12-06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9B78E-5E40-0843-A2F7-838CCF24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13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3B3F8-BFEB-854E-A066-0846AE1E23A7}" type="slidenum">
              <a:rPr lang="en-CA"/>
              <a:pPr/>
              <a:t>2</a:t>
            </a:fld>
            <a:endParaRPr lang="en-CA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FPGAs are used today in many embedded tasks</a:t>
            </a:r>
          </a:p>
          <a:p>
            <a:pPr>
              <a:buFontTx/>
              <a:buChar char="-"/>
            </a:pPr>
            <a:r>
              <a:rPr lang="en-US" dirty="0"/>
              <a:t>Signal processing, multimedia</a:t>
            </a:r>
          </a:p>
          <a:p>
            <a:pPr>
              <a:buFontTx/>
              <a:buChar char="-"/>
            </a:pPr>
            <a:r>
              <a:rPr lang="en-US" dirty="0"/>
              <a:t>Soft processor systems are becoming more common, simplifies development</a:t>
            </a:r>
          </a:p>
          <a:p>
            <a:pPr lvl="1">
              <a:buFontTx/>
              <a:buChar char="-"/>
            </a:pPr>
            <a:r>
              <a:rPr lang="en-US" dirty="0"/>
              <a:t>According to a 2007 survey by </a:t>
            </a:r>
            <a:r>
              <a:rPr lang="en-US" dirty="0" err="1"/>
              <a:t>Embedded.com</a:t>
            </a:r>
            <a:r>
              <a:rPr lang="en-US" dirty="0"/>
              <a:t>, 36% of respondents use soft processor in FPGA design</a:t>
            </a:r>
          </a:p>
          <a:p>
            <a:pPr>
              <a:buFontTx/>
              <a:buChar char="-"/>
            </a:pPr>
            <a:r>
              <a:rPr lang="en-US" dirty="0"/>
              <a:t>Although </a:t>
            </a:r>
            <a:r>
              <a:rPr lang="en-US" dirty="0" err="1"/>
              <a:t>Nios</a:t>
            </a:r>
            <a:r>
              <a:rPr lang="en-US" dirty="0"/>
              <a:t>/MB highly optimized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E42AD-610A-0D42-997C-83394805B489}" type="slidenum">
              <a:rPr lang="en-CA"/>
              <a:pPr/>
              <a:t>3</a:t>
            </a:fld>
            <a:endParaRPr lang="en-CA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Current FPGAs have dual port memory</a:t>
            </a:r>
          </a:p>
          <a:p>
            <a:pPr>
              <a:buFontTx/>
              <a:buChar char="-"/>
            </a:pPr>
            <a:r>
              <a:rPr lang="en-US"/>
              <a:t>Register file write ports does not scale well for SS and VLIW</a:t>
            </a:r>
          </a:p>
          <a:p>
            <a:pPr>
              <a:buFontTx/>
              <a:buChar char="-"/>
            </a:pPr>
            <a:r>
              <a:rPr lang="en-US"/>
              <a:t>Dependency checking in SS complex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Custom hardware accelerator</a:t>
            </a:r>
          </a:p>
          <a:p>
            <a:pPr>
              <a:buFontTx/>
              <a:buChar char="-"/>
            </a:pPr>
            <a:r>
              <a:rPr lang="en-US"/>
              <a:t>Soft-CPU not so easy anymore</a:t>
            </a:r>
          </a:p>
          <a:p>
            <a:pPr>
              <a:buFontTx/>
              <a:buChar char="-"/>
            </a:pPr>
            <a:r>
              <a:rPr lang="en-US"/>
              <a:t>Many accelerators need even more time to design and test</a:t>
            </a:r>
          </a:p>
          <a:p>
            <a:pPr>
              <a:buFontTx/>
              <a:buChar char="-"/>
            </a:pPr>
            <a:r>
              <a:rPr lang="en-US"/>
              <a:t>Not easy to experiment with different solutions, or different accelerators</a:t>
            </a:r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9B78E-5E40-0843-A2F7-838CCF240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9B78E-5E40-0843-A2F7-838CCF240D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E42AD-610A-0D42-997C-83394805B489}" type="slidenum">
              <a:rPr lang="en-CA"/>
              <a:pPr/>
              <a:t>7</a:t>
            </a:fld>
            <a:endParaRPr lang="en-CA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Current FPGAs have dual port memory</a:t>
            </a:r>
          </a:p>
          <a:p>
            <a:pPr>
              <a:buFontTx/>
              <a:buChar char="-"/>
            </a:pPr>
            <a:r>
              <a:rPr lang="en-US" dirty="0"/>
              <a:t>Register file write ports does not scale well for SS and VLIW</a:t>
            </a:r>
          </a:p>
          <a:p>
            <a:pPr>
              <a:buFontTx/>
              <a:buChar char="-"/>
            </a:pPr>
            <a:r>
              <a:rPr lang="en-US" dirty="0"/>
              <a:t>Dependency checking in SS complex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Custom hardware accelerator</a:t>
            </a:r>
          </a:p>
          <a:p>
            <a:pPr>
              <a:buFontTx/>
              <a:buChar char="-"/>
            </a:pPr>
            <a:r>
              <a:rPr lang="en-US" dirty="0"/>
              <a:t>Soft-CPU not so easy anymore</a:t>
            </a:r>
          </a:p>
          <a:p>
            <a:pPr>
              <a:buFontTx/>
              <a:buChar char="-"/>
            </a:pPr>
            <a:r>
              <a:rPr lang="en-US" dirty="0"/>
              <a:t>Many accelerators need even more time to design and test</a:t>
            </a:r>
          </a:p>
          <a:p>
            <a:pPr>
              <a:buFontTx/>
              <a:buChar char="-"/>
            </a:pPr>
            <a:r>
              <a:rPr lang="en-US" dirty="0"/>
              <a:t>Not easy to experiment with different solutions, or different accelerators</a:t>
            </a:r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884A8-B35C-AC43-8C63-FAE8D2D5C21D}" type="slidenum">
              <a:rPr lang="en-CA"/>
              <a:pPr/>
              <a:t>8</a:t>
            </a:fld>
            <a:endParaRPr lang="en-CA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Scalable to different maximum vector lengths and numbers of parallel pipelines</a:t>
            </a:r>
          </a:p>
          <a:p>
            <a:pPr>
              <a:buFontTx/>
              <a:buChar char="-"/>
            </a:pPr>
            <a:r>
              <a:rPr lang="en-US" dirty="0"/>
              <a:t>Regular, makes it easy to accelerate</a:t>
            </a:r>
          </a:p>
          <a:p>
            <a:pPr>
              <a:buFontTx/>
              <a:buChar char="-"/>
            </a:pPr>
            <a:r>
              <a:rPr lang="en-US" dirty="0"/>
              <a:t>Shown by Berkeley VIRAM vector processor project to work better than SS and VLIW in data-parallel embedded workload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Soft vector processor abstracts FPGA resources</a:t>
            </a:r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531" indent="-280589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356" indent="-224472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299" indent="-224472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0241" indent="-224472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9183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8126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7068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6010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BA893F-7F37-1244-90D4-EB1A285FD79A}" type="slidenum">
              <a:rPr lang="en-CA" sz="1200"/>
              <a:pPr eaLnBrk="1" hangingPunct="1"/>
              <a:t>13</a:t>
            </a:fld>
            <a:endParaRPr lang="en-CA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/>
              <a:t>Allows area customization according to application requirements</a:t>
            </a:r>
          </a:p>
          <a:p>
            <a:pPr eaLnBrk="1" hangingPunct="1">
              <a:buFontTx/>
              <a:buChar char="-"/>
            </a:pPr>
            <a:r>
              <a:rPr lang="en-US" dirty="0"/>
              <a:t>Will discuss customizable aspects in a later slide</a:t>
            </a:r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531" indent="-280589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356" indent="-224472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299" indent="-224472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0241" indent="-224472" defTabSz="93685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9183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8126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7068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6010" indent="-224472" defTabSz="9368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B5E435-2043-6144-A6D4-9D7FAA4112A1}" type="slidenum">
              <a:rPr lang="en-CA" sz="1200"/>
              <a:pPr eaLnBrk="1" hangingPunct="1"/>
              <a:t>14</a:t>
            </a:fld>
            <a:endParaRPr lang="en-CA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4D3B-894A-A64D-82A2-53E8467AE187}" type="datetime1">
              <a:rPr lang="en-CA" smtClean="0"/>
              <a:t>12-12-06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6642-72B1-0B48-9DA2-9CFC1C557477}" type="datetime1">
              <a:rPr lang="en-CA" smtClean="0"/>
              <a:t>12-12-06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2CE0-D2E4-3642-9B14-7C16AC35B045}" type="datetime1">
              <a:rPr lang="en-CA" smtClean="0"/>
              <a:t>12-12-06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F966-0602-7C42-846C-B1F11A1163F8}" type="datetime1">
              <a:rPr lang="en-CA" smtClean="0"/>
              <a:t>12-12-06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E893-023D-1043-8D98-7419AD5AE425}" type="datetime1">
              <a:rPr lang="en-CA" smtClean="0"/>
              <a:t>12-12-06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5398-20E4-634D-B7F9-E8D58E6EF3A0}" type="datetime1">
              <a:rPr lang="en-CA" smtClean="0"/>
              <a:t>12-12-06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A2A8-45CD-8F4B-96B7-C2E2E76C4931}" type="datetime1">
              <a:rPr lang="en-CA" smtClean="0"/>
              <a:t>12-12-06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372A-0E58-F442-B15A-C40554A913FC}" type="datetime1">
              <a:rPr lang="en-CA" smtClean="0"/>
              <a:t>12-12-06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CDCA-F433-064F-B5AE-F65235352F4D}" type="datetime1">
              <a:rPr lang="en-CA" smtClean="0"/>
              <a:t>12-12-06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853B-D3C6-B64B-8E75-CD4149155253}" type="datetime1">
              <a:rPr lang="en-CA" smtClean="0"/>
              <a:t>12-12-06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A8B-1A0B-FB46-9637-73AD53351096}" type="datetime1">
              <a:rPr lang="en-CA" smtClean="0"/>
              <a:t>12-12-06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FFD8-C9AD-5B41-85D4-B311530B4017}" type="datetime1">
              <a:rPr lang="en-CA" smtClean="0"/>
              <a:t>12-12-06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4DAD0E2-1D98-CF44-A3A7-3F4CE1B3AD2A}" type="datetime1">
              <a:rPr lang="en-CA" smtClean="0"/>
              <a:t>12-12-06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2416175"/>
            <a:ext cx="73914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VENICE</a:t>
            </a:r>
            <a:b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A Soft Vector Processor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143000" y="3886200"/>
            <a:ext cx="70104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Garamond"/>
                <a:ea typeface="ＭＳ Ｐゴシック" charset="0"/>
                <a:cs typeface="Garamond"/>
              </a:rPr>
              <a:t>Aaron Severance</a:t>
            </a:r>
            <a:endParaRPr lang="en-US" sz="2800" dirty="0" smtClean="0">
              <a:latin typeface="Garamond"/>
              <a:ea typeface="ＭＳ Ｐゴシック" charset="0"/>
              <a:cs typeface="Garamond"/>
            </a:endParaRPr>
          </a:p>
          <a:p>
            <a:pPr marL="349250" lvl="1" indent="0" algn="ctr">
              <a:buNone/>
            </a:pPr>
            <a:r>
              <a:rPr lang="en-US" sz="2400" dirty="0" smtClean="0">
                <a:latin typeface="Garamond"/>
                <a:ea typeface="ＭＳ Ｐゴシック" charset="0"/>
                <a:cs typeface="Garamond"/>
              </a:rPr>
              <a:t>Advised by Prof. Guy Lemieux</a:t>
            </a:r>
          </a:p>
          <a:p>
            <a:pPr marL="349250" lvl="1" indent="0" algn="ctr">
              <a:buNone/>
            </a:pPr>
            <a:endParaRPr lang="en-US" sz="2800" dirty="0" smtClean="0">
              <a:latin typeface="Garamond"/>
              <a:ea typeface="ＭＳ Ｐゴシック" charset="0"/>
              <a:cs typeface="Garamond"/>
            </a:endParaRPr>
          </a:p>
          <a:p>
            <a:pPr marL="349250" lvl="1" indent="0" algn="ctr">
              <a:buNone/>
            </a:pPr>
            <a:r>
              <a:rPr lang="en-US" sz="2400" dirty="0" err="1" smtClean="0">
                <a:latin typeface="Garamond"/>
                <a:ea typeface="ＭＳ Ｐゴシック" charset="0"/>
                <a:cs typeface="Garamond"/>
              </a:rPr>
              <a:t>Zhiduo</a:t>
            </a:r>
            <a:r>
              <a:rPr lang="en-US" sz="2400" dirty="0" smtClean="0">
                <a:latin typeface="Garamond"/>
                <a:ea typeface="ＭＳ Ｐゴシック" charset="0"/>
                <a:cs typeface="Garamond"/>
              </a:rPr>
              <a:t> Liu, Chris Chou, Jason Yu, Alex Brant, </a:t>
            </a:r>
            <a:r>
              <a:rPr lang="en-US" sz="2400" dirty="0" err="1" smtClean="0">
                <a:latin typeface="Garamond"/>
                <a:ea typeface="ＭＳ Ｐゴシック" charset="0"/>
                <a:cs typeface="Garamond"/>
              </a:rPr>
              <a:t>Maxime</a:t>
            </a:r>
            <a:r>
              <a:rPr lang="en-US" sz="2400" dirty="0" smtClean="0">
                <a:latin typeface="Garamond"/>
                <a:ea typeface="ＭＳ Ｐゴシック" charset="0"/>
                <a:cs typeface="Garamond"/>
              </a:rPr>
              <a:t> </a:t>
            </a:r>
            <a:r>
              <a:rPr lang="en-US" sz="2400" dirty="0" err="1" smtClean="0">
                <a:latin typeface="Garamond"/>
                <a:ea typeface="ＭＳ Ｐゴシック" charset="0"/>
                <a:cs typeface="Garamond"/>
              </a:rPr>
              <a:t>Perreault</a:t>
            </a:r>
            <a:r>
              <a:rPr lang="en-US" sz="2400" dirty="0" smtClean="0">
                <a:latin typeface="Garamond"/>
                <a:ea typeface="ＭＳ Ｐゴシック" charset="0"/>
                <a:cs typeface="Garamond"/>
              </a:rPr>
              <a:t>, Chris </a:t>
            </a:r>
            <a:r>
              <a:rPr lang="en-US" sz="2400" dirty="0" err="1" smtClean="0">
                <a:latin typeface="Garamond"/>
                <a:ea typeface="ＭＳ Ｐゴシック" charset="0"/>
                <a:cs typeface="Garamond"/>
              </a:rPr>
              <a:t>Eagleston</a:t>
            </a:r>
            <a:endParaRPr lang="en-US" sz="2400" dirty="0">
              <a:latin typeface="Garamond"/>
              <a:ea typeface="ＭＳ Ｐゴシック" charset="0"/>
              <a:cs typeface="Garamond"/>
            </a:endParaRPr>
          </a:p>
        </p:txBody>
      </p:sp>
      <p:pic>
        <p:nvPicPr>
          <p:cNvPr id="7" name="Picture 6" descr="soc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057400"/>
            <a:ext cx="3200400" cy="9144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4953000" y="2514601"/>
            <a:ext cx="9144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Direct Access Storage 9"/>
          <p:cNvSpPr/>
          <p:nvPr/>
        </p:nvSpPr>
        <p:spPr bwMode="auto">
          <a:xfrm>
            <a:off x="4800600" y="2438401"/>
            <a:ext cx="609600" cy="152400"/>
          </a:xfrm>
          <a:prstGeom prst="flowChartMagneticDrum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461" y="-2977"/>
            <a:ext cx="4994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Engravers MT"/>
                <a:cs typeface="Engravers MT"/>
              </a:rPr>
              <a:t>The University of British Columbia</a:t>
            </a:r>
            <a:endParaRPr lang="en-US" sz="1400" b="0" dirty="0">
              <a:solidFill>
                <a:schemeClr val="bg1"/>
              </a:solidFill>
              <a:latin typeface="Engravers MT"/>
              <a:cs typeface="Engravers MT"/>
            </a:endParaRPr>
          </a:p>
        </p:txBody>
      </p:sp>
    </p:spTree>
    <p:extLst>
      <p:ext uri="{BB962C8B-B14F-4D97-AF65-F5344CB8AC3E}">
        <p14:creationId xmlns:p14="http://schemas.microsoft.com/office/powerpoint/2010/main" val="120530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Vector-SIMD</a:t>
            </a:r>
            <a:endParaRPr lang="en-US" dirty="0"/>
          </a:p>
        </p:txBody>
      </p:sp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F61328-3EF0-0C43-B95D-AD2441779798}" type="slidenum">
              <a:rPr lang="en-CA" sz="3600" smtClean="0">
                <a:solidFill>
                  <a:srgbClr val="FFFFFF"/>
                </a:solidFill>
                <a:latin typeface="+mn-lt"/>
              </a:rPr>
              <a:pPr/>
              <a:t>10</a:t>
            </a:fld>
            <a:endParaRPr lang="en-CA" sz="3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987" name="Text Box 10"/>
          <p:cNvSpPr txBox="1">
            <a:spLocks noChangeArrowheads="1"/>
          </p:cNvSpPr>
          <p:nvPr/>
        </p:nvSpPr>
        <p:spPr bwMode="auto">
          <a:xfrm>
            <a:off x="696913" y="2949575"/>
            <a:ext cx="2198701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for( 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 smtClean="0"/>
              <a:t>&lt;8; </a:t>
            </a:r>
            <a:r>
              <a:rPr lang="en-US" sz="1800" dirty="0" err="1"/>
              <a:t>i</a:t>
            </a:r>
            <a:r>
              <a:rPr lang="en-US" sz="1800" dirty="0"/>
              <a:t>++ ) {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C[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] = A[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] + B[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]</a:t>
            </a:r>
          </a:p>
          <a:p>
            <a:r>
              <a:rPr lang="en-US" sz="1800" dirty="0">
                <a:solidFill>
                  <a:srgbClr val="0000FF"/>
                </a:solidFill>
              </a:rPr>
              <a:t>    E[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] = C[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] * D[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]</a:t>
            </a:r>
          </a:p>
          <a:p>
            <a:r>
              <a:rPr lang="en-US" sz="1800" dirty="0"/>
              <a:t>}</a:t>
            </a:r>
            <a:endParaRPr lang="en-CA" sz="1800" dirty="0"/>
          </a:p>
        </p:txBody>
      </p:sp>
      <p:pic>
        <p:nvPicPr>
          <p:cNvPr id="41988" name="Picture 11" descr="hybrid_vect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925" y="2133600"/>
            <a:ext cx="54038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87" name="Text Box 19"/>
          <p:cNvSpPr txBox="1">
            <a:spLocks noChangeArrowheads="1"/>
          </p:cNvSpPr>
          <p:nvPr/>
        </p:nvSpPr>
        <p:spPr bwMode="auto">
          <a:xfrm>
            <a:off x="4708525" y="27590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0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4708525" y="4206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</a:p>
        </p:txBody>
      </p:sp>
      <p:sp>
        <p:nvSpPr>
          <p:cNvPr id="237589" name="Text Box 21"/>
          <p:cNvSpPr txBox="1">
            <a:spLocks noChangeArrowheads="1"/>
          </p:cNvSpPr>
          <p:nvPr/>
        </p:nvSpPr>
        <p:spPr bwMode="auto">
          <a:xfrm>
            <a:off x="4397375" y="27590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4403725" y="4206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</a:p>
        </p:txBody>
      </p:sp>
      <p:sp>
        <p:nvSpPr>
          <p:cNvPr id="41993" name="Text Box 23"/>
          <p:cNvSpPr txBox="1">
            <a:spLocks noChangeArrowheads="1"/>
          </p:cNvSpPr>
          <p:nvPr/>
        </p:nvSpPr>
        <p:spPr bwMode="auto">
          <a:xfrm>
            <a:off x="3103563" y="2517775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/>
              <a:t>C</a:t>
            </a:r>
          </a:p>
        </p:txBody>
      </p:sp>
      <p:sp>
        <p:nvSpPr>
          <p:cNvPr id="41994" name="Text Box 24"/>
          <p:cNvSpPr txBox="1">
            <a:spLocks noChangeArrowheads="1"/>
          </p:cNvSpPr>
          <p:nvPr/>
        </p:nvSpPr>
        <p:spPr bwMode="auto">
          <a:xfrm>
            <a:off x="3086100" y="2822575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/>
              <a:t>E</a:t>
            </a:r>
          </a:p>
        </p:txBody>
      </p:sp>
      <p:sp>
        <p:nvSpPr>
          <p:cNvPr id="41995" name="Text Box 25"/>
          <p:cNvSpPr txBox="1">
            <a:spLocks noChangeArrowheads="1"/>
          </p:cNvSpPr>
          <p:nvPr/>
        </p:nvSpPr>
        <p:spPr bwMode="auto">
          <a:xfrm>
            <a:off x="3065463" y="3889375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/>
              <a:t>C</a:t>
            </a:r>
          </a:p>
        </p:txBody>
      </p:sp>
      <p:sp>
        <p:nvSpPr>
          <p:cNvPr id="41996" name="Text Box 26"/>
          <p:cNvSpPr txBox="1">
            <a:spLocks noChangeArrowheads="1"/>
          </p:cNvSpPr>
          <p:nvPr/>
        </p:nvSpPr>
        <p:spPr bwMode="auto">
          <a:xfrm>
            <a:off x="3048000" y="4194175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/>
              <a:t>E</a:t>
            </a: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>
            <a:off x="4092575" y="27590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4</a:t>
            </a:r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4098925" y="42211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5</a:t>
            </a:r>
          </a:p>
        </p:txBody>
      </p:sp>
      <p:sp>
        <p:nvSpPr>
          <p:cNvPr id="237597" name="Text Box 29"/>
          <p:cNvSpPr txBox="1">
            <a:spLocks noChangeArrowheads="1"/>
          </p:cNvSpPr>
          <p:nvPr/>
        </p:nvSpPr>
        <p:spPr bwMode="auto">
          <a:xfrm>
            <a:off x="3794125" y="27590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6</a:t>
            </a:r>
          </a:p>
        </p:txBody>
      </p:sp>
      <p:sp>
        <p:nvSpPr>
          <p:cNvPr id="237598" name="Text Box 30"/>
          <p:cNvSpPr txBox="1">
            <a:spLocks noChangeArrowheads="1"/>
          </p:cNvSpPr>
          <p:nvPr/>
        </p:nvSpPr>
        <p:spPr bwMode="auto">
          <a:xfrm>
            <a:off x="3794125" y="4206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998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7" grpId="0"/>
      <p:bldP spid="237588" grpId="0"/>
      <p:bldP spid="237589" grpId="0"/>
      <p:bldP spid="237590" grpId="0"/>
      <p:bldP spid="237595" grpId="0"/>
      <p:bldP spid="237596" grpId="0"/>
      <p:bldP spid="237597" grpId="0"/>
      <p:bldP spid="2375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SVP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Gen: VIPERS (UBC) &amp; VESPA (</a:t>
            </a:r>
            <a:r>
              <a:rPr lang="en-US" dirty="0" err="1" smtClean="0"/>
              <a:t>UofT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Similar to Cray-1 / VIRAM</a:t>
            </a:r>
          </a:p>
          <a:p>
            <a:pPr lvl="1"/>
            <a:r>
              <a:rPr lang="en-US" dirty="0" smtClean="0"/>
              <a:t>Vector data in registers</a:t>
            </a:r>
          </a:p>
          <a:p>
            <a:pPr lvl="1"/>
            <a:r>
              <a:rPr lang="en-US" dirty="0" smtClean="0"/>
              <a:t>Load/store for memory accesses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Gen: VEGAS (UBC)</a:t>
            </a:r>
          </a:p>
          <a:p>
            <a:pPr lvl="1"/>
            <a:r>
              <a:rPr lang="en-US" dirty="0" smtClean="0"/>
              <a:t>Optimized for FPGAs</a:t>
            </a:r>
          </a:p>
          <a:p>
            <a:pPr lvl="1"/>
            <a:r>
              <a:rPr lang="en-US" dirty="0" smtClean="0"/>
              <a:t>Vector data in flat scratchpad</a:t>
            </a:r>
          </a:p>
          <a:p>
            <a:pPr lvl="2"/>
            <a:r>
              <a:rPr lang="en-US" dirty="0" smtClean="0"/>
              <a:t>Addresses in scratchpad stored in separate register file</a:t>
            </a:r>
          </a:p>
          <a:p>
            <a:pPr lvl="1"/>
            <a:r>
              <a:rPr lang="en-US" dirty="0" smtClean="0"/>
              <a:t>Concurrent DMA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F4CD-26D9-0746-8D69-ACD4258141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20" descr="veg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052513"/>
            <a:ext cx="7416800" cy="5611812"/>
          </a:xfr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636587"/>
          </a:xfrm>
        </p:spPr>
        <p:txBody>
          <a:bodyPr/>
          <a:lstStyle/>
          <a:p>
            <a:pPr eaLnBrk="1" hangingPunct="1"/>
            <a:r>
              <a:rPr lang="en-CA" dirty="0">
                <a:latin typeface="Garamond" charset="0"/>
                <a:ea typeface="ＭＳ Ｐゴシック" charset="0"/>
                <a:cs typeface="Arial" charset="0"/>
              </a:rPr>
              <a:t>VEGAS </a:t>
            </a:r>
            <a:r>
              <a:rPr lang="en-CA" dirty="0" smtClean="0">
                <a:latin typeface="Garamond" charset="0"/>
                <a:ea typeface="ＭＳ Ｐゴシック" charset="0"/>
                <a:cs typeface="Arial" charset="0"/>
              </a:rPr>
              <a:t>(2</a:t>
            </a:r>
            <a:r>
              <a:rPr lang="en-CA" baseline="30000" dirty="0" smtClean="0">
                <a:latin typeface="Garamond" charset="0"/>
                <a:ea typeface="ＭＳ Ｐゴシック" charset="0"/>
                <a:cs typeface="Arial" charset="0"/>
              </a:rPr>
              <a:t>nd</a:t>
            </a:r>
            <a:r>
              <a:rPr lang="en-CA" dirty="0" smtClean="0">
                <a:latin typeface="Garamond" charset="0"/>
                <a:ea typeface="ＭＳ Ｐゴシック" charset="0"/>
                <a:cs typeface="Arial" charset="0"/>
              </a:rPr>
              <a:t> Gen) Architecture</a:t>
            </a:r>
            <a:endParaRPr lang="en-CA" dirty="0"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8888" y="981075"/>
            <a:ext cx="3241675" cy="647700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4438" y="2420938"/>
            <a:ext cx="6335712" cy="4248150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557338"/>
            <a:ext cx="1763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cs typeface="Arial" charset="0"/>
              </a:rPr>
              <a:t>Scalar Core:</a:t>
            </a:r>
          </a:p>
          <a:p>
            <a:pPr algn="ctr" eaLnBrk="1" hangingPunct="1"/>
            <a:r>
              <a:rPr lang="en-US" sz="1400" b="1" dirty="0" err="1">
                <a:solidFill>
                  <a:srgbClr val="0070C0"/>
                </a:solidFill>
                <a:cs typeface="Arial" charset="0"/>
              </a:rPr>
              <a:t>NiosII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</a:rPr>
              <a:t>/f</a:t>
            </a:r>
            <a:endParaRPr lang="en-US" sz="14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508500"/>
            <a:ext cx="1258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cs typeface="Arial" charset="0"/>
              </a:rPr>
              <a:t>DMA 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</a:rPr>
              <a:t>engine: to/from </a:t>
            </a:r>
            <a:r>
              <a:rPr lang="en-US" sz="1400" b="1" dirty="0">
                <a:solidFill>
                  <a:srgbClr val="0070C0"/>
                </a:solidFill>
                <a:cs typeface="Arial" charset="0"/>
              </a:rPr>
              <a:t>e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</a:rPr>
              <a:t>xternal memory</a:t>
            </a:r>
            <a:endParaRPr lang="en-US" sz="14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72225" y="1484313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cs typeface="Arial" charset="0"/>
              </a:rPr>
              <a:t>Vector Core:</a:t>
            </a:r>
          </a:p>
          <a:p>
            <a:pPr algn="ctr" eaLnBrk="1" hangingPunct="1"/>
            <a:r>
              <a:rPr lang="en-US" sz="1400" b="1" dirty="0" smtClean="0">
                <a:solidFill>
                  <a:srgbClr val="0070C0"/>
                </a:solidFill>
                <a:cs typeface="Arial" charset="0"/>
              </a:rPr>
              <a:t>VEGAS</a:t>
            </a:r>
            <a:endParaRPr lang="en-US" sz="1400" b="1" dirty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47813" y="1412875"/>
            <a:ext cx="1008062" cy="3603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rot="16200000" flipH="1">
            <a:off x="1008063" y="5049837"/>
            <a:ext cx="431800" cy="358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 rot="5400000">
            <a:off x="6480969" y="1899444"/>
            <a:ext cx="700087" cy="9175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8" idx="3"/>
            <a:endCxn id="7" idx="2"/>
          </p:cNvCxnSpPr>
          <p:nvPr/>
        </p:nvCxnSpPr>
        <p:spPr>
          <a:xfrm flipV="1">
            <a:off x="1331913" y="1628775"/>
            <a:ext cx="1547813" cy="14846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8" idx="3"/>
            <a:endCxn id="8" idx="0"/>
          </p:cNvCxnSpPr>
          <p:nvPr/>
        </p:nvCxnSpPr>
        <p:spPr>
          <a:xfrm>
            <a:off x="1331913" y="3113436"/>
            <a:ext cx="647700" cy="1107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2420938"/>
            <a:ext cx="13319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70C0"/>
                </a:solidFill>
                <a:cs typeface="Arial" charset="0"/>
              </a:rPr>
              <a:t>Concurrent 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</a:rPr>
              <a:t>execution:</a:t>
            </a:r>
          </a:p>
          <a:p>
            <a:pPr algn="ctr" eaLnBrk="1" hangingPunct="1"/>
            <a:r>
              <a:rPr lang="en-US" sz="1400" b="1" dirty="0" smtClean="0">
                <a:solidFill>
                  <a:srgbClr val="0070C0"/>
                </a:solidFill>
                <a:cs typeface="Arial" charset="0"/>
              </a:rPr>
              <a:t>in order dispatch, explicit syncing</a:t>
            </a:r>
            <a:endParaRPr lang="en-US" sz="1400" b="1" dirty="0">
              <a:solidFill>
                <a:srgbClr val="0070C0"/>
              </a:solidFill>
              <a:cs typeface="Arial" charset="0"/>
            </a:endParaRPr>
          </a:p>
        </p:txBody>
      </p:sp>
      <p:cxnSp>
        <p:nvCxnSpPr>
          <p:cNvPr id="32" name="Straight Arrow Connector 31"/>
          <p:cNvCxnSpPr>
            <a:stCxn id="28" idx="3"/>
          </p:cNvCxnSpPr>
          <p:nvPr/>
        </p:nvCxnSpPr>
        <p:spPr>
          <a:xfrm>
            <a:off x="1331913" y="3113436"/>
            <a:ext cx="1152525" cy="996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476375" y="1916113"/>
            <a:ext cx="4319588" cy="5048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84438" y="2420938"/>
            <a:ext cx="6335712" cy="42481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800" b="1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350" y="4221163"/>
            <a:ext cx="1152525" cy="2447925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51920" y="3861048"/>
            <a:ext cx="353645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n-ea"/>
              </a:rPr>
              <a:t>VEGAS</a:t>
            </a:r>
          </a:p>
        </p:txBody>
      </p:sp>
      <p:sp>
        <p:nvSpPr>
          <p:cNvPr id="46096" name="Slide Number Placeholder 4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928578-86F4-A441-891B-708B90875297}" type="slidenum">
              <a:rPr lang="en-CA" sz="3600">
                <a:solidFill>
                  <a:srgbClr val="FFFFFF"/>
                </a:solidFill>
                <a:latin typeface="+mn-lt"/>
                <a:cs typeface="Arial" charset="0"/>
              </a:rPr>
              <a:pPr eaLnBrk="1" hangingPunct="1"/>
              <a:t>12</a:t>
            </a:fld>
            <a:endParaRPr lang="en-CA" sz="360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35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/>
      <p:bldP spid="13" grpId="0"/>
      <p:bldP spid="14" grpId="0"/>
      <p:bldP spid="28" grpId="0"/>
      <p:bldP spid="38" grpId="0" animBg="1"/>
      <p:bldP spid="4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VEGAS (2</a:t>
            </a:r>
            <a:r>
              <a:rPr lang="en-US" baseline="30000" dirty="0" smtClean="0"/>
              <a:t>nd</a:t>
            </a:r>
            <a:r>
              <a:rPr lang="en-US" dirty="0" smtClean="0"/>
              <a:t> Gen): </a:t>
            </a:r>
            <a:br>
              <a:rPr lang="en-US" dirty="0" smtClean="0"/>
            </a:br>
            <a:r>
              <a:rPr lang="en-US" dirty="0" smtClean="0"/>
              <a:t>Efficient On-Chip Memory Use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Scratchpad-based “register file” (2kB..2MB)</a:t>
            </a:r>
          </a:p>
          <a:p>
            <a:pPr lvl="1"/>
            <a:r>
              <a:rPr lang="en-US" smtClean="0"/>
              <a:t>Vector address register file stores vector locations</a:t>
            </a:r>
          </a:p>
          <a:p>
            <a:pPr lvl="1"/>
            <a:r>
              <a:rPr lang="en-US" smtClean="0"/>
              <a:t>Very long vectors (no maximum length)</a:t>
            </a:r>
          </a:p>
          <a:p>
            <a:pPr lvl="1"/>
            <a:r>
              <a:rPr lang="en-US" smtClean="0"/>
              <a:t>Any number of vectors</a:t>
            </a:r>
            <a:br>
              <a:rPr lang="en-US" smtClean="0"/>
            </a:br>
            <a:r>
              <a:rPr lang="en-US" smtClean="0"/>
              <a:t>(no set number of “vector data registers”)</a:t>
            </a:r>
            <a:endParaRPr lang="en-US" altLang="ja-JP" smtClean="0"/>
          </a:p>
          <a:p>
            <a:pPr lvl="1"/>
            <a:r>
              <a:rPr lang="en-US" smtClean="0"/>
              <a:t>Double-pumped to achieve 4 ports</a:t>
            </a:r>
          </a:p>
          <a:p>
            <a:pPr lvl="2"/>
            <a:r>
              <a:rPr lang="en-US" smtClean="0"/>
              <a:t>2 Read, 1 Write, 1 DMA Read/Write</a:t>
            </a:r>
          </a:p>
          <a:p>
            <a:pPr lvl="2"/>
            <a:endParaRPr lang="en-US" smtClean="0"/>
          </a:p>
          <a:p>
            <a:r>
              <a:rPr lang="en-US" smtClean="0"/>
              <a:t>Lanes support sub-word SIMD</a:t>
            </a:r>
          </a:p>
          <a:p>
            <a:pPr lvl="1"/>
            <a:r>
              <a:rPr lang="en-US" smtClean="0"/>
              <a:t>32-bit ALU configurable as 1x32, 2x16, 4x8 </a:t>
            </a:r>
          </a:p>
          <a:p>
            <a:pPr lvl="1"/>
            <a:r>
              <a:rPr lang="en-US" smtClean="0"/>
              <a:t>Keeps data packed in scratchpad for larger working set</a:t>
            </a:r>
          </a:p>
          <a:p>
            <a:endParaRPr lang="en-US" dirty="0"/>
          </a:p>
        </p:txBody>
      </p:sp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E47107-F8AD-5540-8C3F-4F1B02566673}" type="slidenum">
              <a:rPr lang="en-CA" sz="3600" smtClean="0">
                <a:solidFill>
                  <a:srgbClr val="FFFFFF"/>
                </a:solidFill>
                <a:latin typeface="+mn-lt"/>
              </a:rPr>
              <a:pPr/>
              <a:t>13</a:t>
            </a:fld>
            <a:endParaRPr lang="en-CA" sz="3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69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VENICE Architecture</a:t>
            </a:r>
            <a:endParaRPr lang="en-CA"/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3rd </a:t>
            </a:r>
            <a:r>
              <a:rPr lang="en-US" dirty="0" smtClean="0"/>
              <a:t>Generation</a:t>
            </a:r>
          </a:p>
          <a:p>
            <a:r>
              <a:rPr lang="en-US" dirty="0" smtClean="0"/>
              <a:t>Optimized for Embedded Multimedia Applications</a:t>
            </a:r>
            <a:endParaRPr lang="en-US" dirty="0" smtClean="0"/>
          </a:p>
          <a:p>
            <a:r>
              <a:rPr lang="en-US" dirty="0" smtClean="0"/>
              <a:t>High Frequency, Low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VENICE Overview</a:t>
            </a:r>
            <a:br>
              <a:rPr lang="en-US" dirty="0" smtClean="0"/>
            </a:br>
            <a:r>
              <a:rPr lang="en-US" sz="2000" dirty="0" smtClean="0"/>
              <a:t>Vector Extensions to NIOS Implemented Compactly and Elegantly</a:t>
            </a:r>
            <a:endParaRPr lang="en-US" sz="2000" dirty="0"/>
          </a:p>
        </p:txBody>
      </p:sp>
      <p:sp>
        <p:nvSpPr>
          <p:cNvPr id="57346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Continues from VEGAS (</a:t>
            </a:r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Gen)</a:t>
            </a:r>
            <a:endParaRPr lang="en-US" dirty="0" smtClean="0"/>
          </a:p>
          <a:p>
            <a:pPr lvl="1"/>
            <a:r>
              <a:rPr lang="en-US" dirty="0" smtClean="0"/>
              <a:t>Scratchpad memory</a:t>
            </a:r>
          </a:p>
          <a:p>
            <a:pPr lvl="1"/>
            <a:r>
              <a:rPr lang="en-US" dirty="0" smtClean="0"/>
              <a:t>Asynchronous DMA transactions</a:t>
            </a:r>
          </a:p>
          <a:p>
            <a:pPr lvl="1"/>
            <a:r>
              <a:rPr lang="en-US" dirty="0" smtClean="0"/>
              <a:t>Sub-word SIMD (1x32, 2x16, 4x8 bit operations)</a:t>
            </a:r>
          </a:p>
          <a:p>
            <a:endParaRPr lang="en-US" dirty="0" smtClean="0"/>
          </a:p>
          <a:p>
            <a:r>
              <a:rPr lang="en-US" dirty="0" smtClean="0"/>
              <a:t>Optimized for smaller implementations</a:t>
            </a:r>
          </a:p>
          <a:p>
            <a:pPr lvl="1"/>
            <a:r>
              <a:rPr lang="en-US" dirty="0" smtClean="0"/>
              <a:t>VEGAS achieves best performance/area at 4-8 lanes</a:t>
            </a:r>
          </a:p>
          <a:p>
            <a:pPr lvl="2"/>
            <a:r>
              <a:rPr lang="en-US" dirty="0" smtClean="0"/>
              <a:t>Vector programs don’t scale indefinitely</a:t>
            </a:r>
          </a:p>
          <a:p>
            <a:pPr lvl="2"/>
            <a:r>
              <a:rPr lang="en-US" dirty="0" smtClean="0"/>
              <a:t>Communications networks scale &gt; O(N)</a:t>
            </a:r>
          </a:p>
          <a:p>
            <a:pPr lvl="1"/>
            <a:r>
              <a:rPr lang="en-US" dirty="0" smtClean="0"/>
              <a:t>VENICE targets 1-4 lanes</a:t>
            </a:r>
          </a:p>
          <a:p>
            <a:pPr lvl="2"/>
            <a:r>
              <a:rPr lang="en-US" dirty="0" smtClean="0"/>
              <a:t>About 50% .. 75% of the size of VEGAS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VENICE</a:t>
            </a:r>
            <a:br>
              <a:rPr lang="en-US" dirty="0" smtClean="0"/>
            </a:b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8" name="Picture 4" descr="venic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 b="-150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Contributions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In-pipeline </a:t>
            </a:r>
            <a:r>
              <a:rPr lang="en-US" dirty="0"/>
              <a:t>vector alignment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No need for separate move/element shift instructions</a:t>
            </a:r>
            <a:endParaRPr lang="en-US" dirty="0"/>
          </a:p>
          <a:p>
            <a:pPr lvl="1"/>
            <a:r>
              <a:rPr lang="en-US" dirty="0"/>
              <a:t>Increased performance for sliding windows</a:t>
            </a:r>
          </a:p>
          <a:p>
            <a:pPr lvl="1"/>
            <a:r>
              <a:rPr lang="en-US" dirty="0"/>
              <a:t>Ease of programming/</a:t>
            </a:r>
            <a:r>
              <a:rPr lang="en-US" dirty="0" smtClean="0"/>
              <a:t>compiling</a:t>
            </a:r>
            <a:r>
              <a:rPr lang="en-US" dirty="0"/>
              <a:t> </a:t>
            </a:r>
            <a:r>
              <a:rPr lang="en-US" dirty="0" smtClean="0"/>
              <a:t>(data packing)</a:t>
            </a:r>
          </a:p>
          <a:p>
            <a:pPr lvl="1"/>
            <a:r>
              <a:rPr lang="en-US" dirty="0" smtClean="0"/>
              <a:t>Only shift/rotate vector elements</a:t>
            </a:r>
          </a:p>
          <a:p>
            <a:pPr lvl="2"/>
            <a:r>
              <a:rPr lang="en-US" dirty="0" smtClean="0"/>
              <a:t>Scales O( N * log(N) )</a:t>
            </a:r>
          </a:p>
          <a:p>
            <a:pPr lvl="2"/>
            <a:r>
              <a:rPr lang="en-US" dirty="0" smtClean="0"/>
              <a:t>Acceptable to use multiple networks for few (1 to 4) lanes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Scratchpad Alignment</a:t>
            </a:r>
            <a:endParaRPr lang="en-US" dirty="0"/>
          </a:p>
        </p:txBody>
      </p:sp>
      <p:pic>
        <p:nvPicPr>
          <p:cNvPr id="8" name="Picture 205" descr="scratchpad-alignment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" r="1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Contributions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In-pipeline </a:t>
            </a:r>
            <a:r>
              <a:rPr lang="en-US" dirty="0"/>
              <a:t>vector alignment network</a:t>
            </a:r>
          </a:p>
          <a:p>
            <a:r>
              <a:rPr lang="en-US" dirty="0" smtClean="0"/>
              <a:t>2D</a:t>
            </a:r>
            <a:r>
              <a:rPr lang="en-US" dirty="0"/>
              <a:t>/3D </a:t>
            </a:r>
            <a:r>
              <a:rPr lang="en-US" dirty="0" smtClean="0"/>
              <a:t>vector operations</a:t>
            </a:r>
          </a:p>
          <a:p>
            <a:pPr lvl="1"/>
            <a:r>
              <a:rPr lang="en-US" dirty="0" smtClean="0"/>
              <a:t>Set # of repeated ops, increment on sources and </a:t>
            </a:r>
            <a:r>
              <a:rPr lang="en-US" dirty="0" err="1" smtClean="0"/>
              <a:t>dest</a:t>
            </a:r>
            <a:endParaRPr lang="en-US" dirty="0"/>
          </a:p>
          <a:p>
            <a:pPr lvl="1"/>
            <a:r>
              <a:rPr lang="en-US" dirty="0"/>
              <a:t>Increased </a:t>
            </a:r>
            <a:r>
              <a:rPr lang="en-US" dirty="0" smtClean="0"/>
              <a:t>instruction dispatch rate for multimedia</a:t>
            </a:r>
          </a:p>
          <a:p>
            <a:pPr lvl="1"/>
            <a:r>
              <a:rPr lang="en-US" dirty="0" smtClean="0"/>
              <a:t>Replaces </a:t>
            </a:r>
            <a:r>
              <a:rPr lang="en-US" dirty="0" smtClean="0"/>
              <a:t>increment/window of address </a:t>
            </a:r>
            <a:r>
              <a:rPr lang="en-US" dirty="0" smtClean="0"/>
              <a:t>registers (2</a:t>
            </a:r>
            <a:r>
              <a:rPr lang="en-US" baseline="30000" dirty="0" smtClean="0"/>
              <a:t>nd</a:t>
            </a:r>
            <a:r>
              <a:rPr lang="en-US" dirty="0" smtClean="0"/>
              <a:t> Gen)</a:t>
            </a:r>
          </a:p>
          <a:p>
            <a:pPr lvl="2"/>
            <a:r>
              <a:rPr lang="en-US" dirty="0" smtClean="0"/>
              <a:t>Had to be implemented in registers instead of BRAM</a:t>
            </a:r>
          </a:p>
          <a:p>
            <a:pPr lvl="3"/>
            <a:r>
              <a:rPr lang="en-US" dirty="0" smtClean="0"/>
              <a:t>Modified 3 registers per cycle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FPGAs for embedded processing</a:t>
            </a:r>
          </a:p>
          <a:p>
            <a:pPr lvl="1"/>
            <a:r>
              <a:rPr lang="en-US" dirty="0" smtClean="0"/>
              <a:t>Exist in many embedded systems already</a:t>
            </a:r>
          </a:p>
          <a:p>
            <a:pPr lvl="2"/>
            <a:r>
              <a:rPr lang="en-US" dirty="0" smtClean="0"/>
              <a:t>Glue logic, high speed I/O’s</a:t>
            </a:r>
          </a:p>
          <a:p>
            <a:pPr lvl="1"/>
            <a:r>
              <a:rPr lang="en-US" dirty="0" smtClean="0"/>
              <a:t>Ideally do data processing on-chip</a:t>
            </a:r>
          </a:p>
          <a:p>
            <a:pPr lvl="2"/>
            <a:r>
              <a:rPr lang="en-US" dirty="0" smtClean="0"/>
              <a:t>Reduced power, footprint, bill of materials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Several goals to balance</a:t>
            </a:r>
          </a:p>
          <a:p>
            <a:pPr lvl="1"/>
            <a:r>
              <a:rPr lang="en-US" dirty="0" smtClean="0"/>
              <a:t>Performance (must meet, no(?) bonus for exceeding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FPGA resource usage; more -&gt; larger FPGA needed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uman resource requirements &amp; time (cost/time to market)</a:t>
            </a:r>
          </a:p>
          <a:p>
            <a:pPr lvl="2"/>
            <a:r>
              <a:rPr lang="en-US" dirty="0"/>
              <a:t>Ease of programming, </a:t>
            </a:r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Flexibility &amp; reusability</a:t>
            </a:r>
          </a:p>
          <a:p>
            <a:pPr lvl="2"/>
            <a:r>
              <a:rPr lang="en-US" dirty="0" smtClean="0"/>
              <a:t>Both short (run-time) term and long term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46C2-6422-834F-841C-EF2BC6126C1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0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VENICE Programming</a:t>
            </a:r>
            <a:br>
              <a:rPr lang="en-US" dirty="0" smtClean="0"/>
            </a:br>
            <a:r>
              <a:rPr lang="en-US" dirty="0" smtClean="0"/>
              <a:t>FIR using 2D Vector 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300" b="1" dirty="0" err="1">
                <a:latin typeface="Courier New"/>
                <a:cs typeface="Courier New"/>
              </a:rPr>
              <a:t>int</a:t>
            </a:r>
            <a:r>
              <a:rPr lang="en-US" sz="1300" b="1" dirty="0">
                <a:latin typeface="Courier New"/>
                <a:cs typeface="Courier New"/>
              </a:rPr>
              <a:t> </a:t>
            </a:r>
            <a:r>
              <a:rPr lang="en-US" sz="1300" b="1" dirty="0" err="1">
                <a:latin typeface="Courier New"/>
                <a:cs typeface="Courier New"/>
              </a:rPr>
              <a:t>num_taps</a:t>
            </a:r>
            <a:r>
              <a:rPr lang="en-US" sz="1300" b="1" dirty="0">
                <a:latin typeface="Courier New"/>
                <a:cs typeface="Courier New"/>
              </a:rPr>
              <a:t>, </a:t>
            </a:r>
            <a:r>
              <a:rPr lang="en-US" sz="1300" b="1" dirty="0" err="1">
                <a:latin typeface="Courier New"/>
                <a:cs typeface="Courier New"/>
              </a:rPr>
              <a:t>num_samples</a:t>
            </a:r>
            <a:r>
              <a:rPr lang="en-US" sz="1300" b="1" dirty="0" smtClean="0">
                <a:latin typeface="Courier New"/>
                <a:cs typeface="Courier New"/>
              </a:rPr>
              <a:t>;  int16_t </a:t>
            </a:r>
            <a:r>
              <a:rPr lang="en-US" sz="1300" b="1" dirty="0">
                <a:latin typeface="Courier New"/>
                <a:cs typeface="Courier New"/>
              </a:rPr>
              <a:t>*</a:t>
            </a:r>
            <a:r>
              <a:rPr lang="en-US" sz="1300" b="1" dirty="0" err="1">
                <a:latin typeface="Courier New"/>
                <a:cs typeface="Courier New"/>
              </a:rPr>
              <a:t>v_output</a:t>
            </a:r>
            <a:r>
              <a:rPr lang="en-US" sz="1300" b="1" dirty="0">
                <a:latin typeface="Courier New"/>
                <a:cs typeface="Courier New"/>
              </a:rPr>
              <a:t>, *</a:t>
            </a:r>
            <a:r>
              <a:rPr lang="en-US" sz="1300" b="1" dirty="0" err="1">
                <a:latin typeface="Courier New"/>
                <a:cs typeface="Courier New"/>
              </a:rPr>
              <a:t>v_coeffs</a:t>
            </a:r>
            <a:r>
              <a:rPr lang="en-US" sz="1300" b="1" dirty="0">
                <a:latin typeface="Courier New"/>
                <a:cs typeface="Courier New"/>
              </a:rPr>
              <a:t>, *</a:t>
            </a:r>
            <a:r>
              <a:rPr lang="en-US" sz="1300" b="1" dirty="0" err="1">
                <a:latin typeface="Courier New"/>
                <a:cs typeface="Courier New"/>
              </a:rPr>
              <a:t>v_input</a:t>
            </a:r>
            <a:r>
              <a:rPr lang="en-US" sz="1300" b="1" dirty="0" smtClean="0">
                <a:latin typeface="Courier New"/>
                <a:cs typeface="Courier New"/>
              </a:rPr>
              <a:t>;</a:t>
            </a:r>
            <a:endParaRPr lang="en-US" sz="1300" b="1" dirty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latin typeface="Courier New"/>
                <a:cs typeface="Courier New"/>
              </a:rPr>
              <a:t>// Set up 2D vector parameters: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 err="1">
                <a:latin typeface="Courier New"/>
                <a:cs typeface="Courier New"/>
              </a:rPr>
              <a:t>vector_set_vl</a:t>
            </a:r>
            <a:r>
              <a:rPr lang="en-US" sz="1300" b="1" dirty="0">
                <a:latin typeface="Courier New"/>
                <a:cs typeface="Courier New"/>
              </a:rPr>
              <a:t>( </a:t>
            </a:r>
            <a:r>
              <a:rPr lang="en-US" sz="1300" b="1" dirty="0" err="1">
                <a:latin typeface="Courier New"/>
                <a:cs typeface="Courier New"/>
              </a:rPr>
              <a:t>num_taps</a:t>
            </a:r>
            <a:r>
              <a:rPr lang="en-US" sz="1300" b="1" dirty="0">
                <a:latin typeface="Courier New"/>
                <a:cs typeface="Courier New"/>
              </a:rPr>
              <a:t> ); // inner loop count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latin typeface="Courier New"/>
                <a:cs typeface="Courier New"/>
              </a:rPr>
              <a:t>vector_set_2D( </a:t>
            </a:r>
            <a:r>
              <a:rPr lang="en-US" sz="1300" b="1" dirty="0" err="1">
                <a:latin typeface="Courier New"/>
                <a:cs typeface="Courier New"/>
              </a:rPr>
              <a:t>num_samples</a:t>
            </a:r>
            <a:r>
              <a:rPr lang="en-US" sz="1300" b="1" dirty="0">
                <a:latin typeface="Courier New"/>
                <a:cs typeface="Courier New"/>
              </a:rPr>
              <a:t>, // outer loop count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latin typeface="Courier New"/>
                <a:cs typeface="Courier New"/>
              </a:rPr>
              <a:t>               1*</a:t>
            </a:r>
            <a:r>
              <a:rPr lang="en-US" sz="1300" b="1" dirty="0" err="1">
                <a:latin typeface="Courier New"/>
                <a:cs typeface="Courier New"/>
              </a:rPr>
              <a:t>sizeof</a:t>
            </a:r>
            <a:r>
              <a:rPr lang="en-US" sz="1300" b="1" dirty="0">
                <a:latin typeface="Courier New"/>
                <a:cs typeface="Courier New"/>
              </a:rPr>
              <a:t>(int16_t), // </a:t>
            </a:r>
            <a:r>
              <a:rPr lang="en-US" sz="1300" b="1" dirty="0" err="1">
                <a:latin typeface="Courier New"/>
                <a:cs typeface="Courier New"/>
              </a:rPr>
              <a:t>dest</a:t>
            </a:r>
            <a:r>
              <a:rPr lang="en-US" sz="1300" b="1" dirty="0">
                <a:latin typeface="Courier New"/>
                <a:cs typeface="Courier New"/>
              </a:rPr>
              <a:t> gap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latin typeface="Courier New"/>
                <a:cs typeface="Courier New"/>
              </a:rPr>
              <a:t>               (-</a:t>
            </a:r>
            <a:r>
              <a:rPr lang="en-US" sz="1300" b="1" dirty="0" err="1">
                <a:latin typeface="Courier New"/>
                <a:cs typeface="Courier New"/>
              </a:rPr>
              <a:t>num_taps</a:t>
            </a:r>
            <a:r>
              <a:rPr lang="en-US" sz="1300" b="1" dirty="0">
                <a:latin typeface="Courier New"/>
                <a:cs typeface="Courier New"/>
              </a:rPr>
              <a:t> )*</a:t>
            </a:r>
            <a:r>
              <a:rPr lang="en-US" sz="1300" b="1" dirty="0" err="1">
                <a:latin typeface="Courier New"/>
                <a:cs typeface="Courier New"/>
              </a:rPr>
              <a:t>sizeof</a:t>
            </a:r>
            <a:r>
              <a:rPr lang="en-US" sz="1300" b="1" dirty="0">
                <a:latin typeface="Courier New"/>
                <a:cs typeface="Courier New"/>
              </a:rPr>
              <a:t>(int16_t), // </a:t>
            </a:r>
            <a:r>
              <a:rPr lang="en-US" sz="1300" b="1" dirty="0" err="1">
                <a:latin typeface="Courier New"/>
                <a:cs typeface="Courier New"/>
              </a:rPr>
              <a:t>srcA</a:t>
            </a:r>
            <a:r>
              <a:rPr lang="en-US" sz="1300" b="1" dirty="0">
                <a:latin typeface="Courier New"/>
                <a:cs typeface="Courier New"/>
              </a:rPr>
              <a:t> gap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latin typeface="Courier New"/>
                <a:cs typeface="Courier New"/>
              </a:rPr>
              <a:t>               (-num_taps+1)*</a:t>
            </a:r>
            <a:r>
              <a:rPr lang="en-US" sz="1300" b="1" dirty="0" err="1">
                <a:latin typeface="Courier New"/>
                <a:cs typeface="Courier New"/>
              </a:rPr>
              <a:t>sizeof</a:t>
            </a:r>
            <a:r>
              <a:rPr lang="en-US" sz="1300" b="1" dirty="0">
                <a:latin typeface="Courier New"/>
                <a:cs typeface="Courier New"/>
              </a:rPr>
              <a:t>(int16_t) ); // </a:t>
            </a:r>
            <a:r>
              <a:rPr lang="en-US" sz="1300" b="1" dirty="0" err="1">
                <a:latin typeface="Courier New"/>
                <a:cs typeface="Courier New"/>
              </a:rPr>
              <a:t>srcB</a:t>
            </a:r>
            <a:r>
              <a:rPr lang="en-US" sz="1300" b="1" dirty="0">
                <a:latin typeface="Courier New"/>
                <a:cs typeface="Courier New"/>
              </a:rPr>
              <a:t> gap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 smtClean="0">
                <a:latin typeface="Courier New"/>
                <a:cs typeface="Courier New"/>
              </a:rPr>
              <a:t>// Execute instruction; does 2D loop over entire input, multiplying and accumulating</a:t>
            </a:r>
            <a:endParaRPr lang="en-US" sz="1300" b="1" dirty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latin typeface="Courier New"/>
                <a:cs typeface="Courier New"/>
              </a:rPr>
              <a:t>vector_acc_2D( VVH, VMULLO, </a:t>
            </a:r>
            <a:r>
              <a:rPr lang="en-US" sz="1300" b="1" dirty="0" err="1">
                <a:latin typeface="Courier New"/>
                <a:cs typeface="Courier New"/>
              </a:rPr>
              <a:t>v_output</a:t>
            </a:r>
            <a:r>
              <a:rPr lang="en-US" sz="1300" b="1" dirty="0">
                <a:latin typeface="Courier New"/>
                <a:cs typeface="Courier New"/>
              </a:rPr>
              <a:t>, </a:t>
            </a:r>
            <a:r>
              <a:rPr lang="en-US" sz="1300" b="1" dirty="0" err="1">
                <a:latin typeface="Courier New"/>
                <a:cs typeface="Courier New"/>
              </a:rPr>
              <a:t>v_coeffs</a:t>
            </a:r>
            <a:r>
              <a:rPr lang="en-US" sz="1300" b="1" dirty="0">
                <a:latin typeface="Courier New"/>
                <a:cs typeface="Courier New"/>
              </a:rPr>
              <a:t>, </a:t>
            </a:r>
            <a:r>
              <a:rPr lang="en-US" sz="1300" b="1" dirty="0" err="1">
                <a:latin typeface="Courier New"/>
                <a:cs typeface="Courier New"/>
              </a:rPr>
              <a:t>v_input</a:t>
            </a:r>
            <a:r>
              <a:rPr lang="en-US" sz="1300" b="1" dirty="0">
                <a:latin typeface="Courier New"/>
                <a:cs typeface="Courier New"/>
              </a:rPr>
              <a:t> )</a:t>
            </a:r>
            <a:r>
              <a:rPr lang="en-US" sz="1300" b="1" dirty="0" smtClean="0">
                <a:latin typeface="Courier New"/>
                <a:cs typeface="Courier New"/>
              </a:rPr>
              <a:t>;</a:t>
            </a:r>
            <a:endParaRPr lang="en-US" sz="13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Breakdown</a:t>
            </a:r>
            <a:endParaRPr lang="en-US" dirty="0"/>
          </a:p>
        </p:txBody>
      </p:sp>
      <p:pic>
        <p:nvPicPr>
          <p:cNvPr id="66562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46" r="-7246"/>
          <a:stretch>
            <a:fillRect/>
          </a:stretch>
        </p:blipFill>
        <p:spPr/>
      </p:pic>
      <p:sp>
        <p:nvSpPr>
          <p:cNvPr id="66563" name="TextBox 12"/>
          <p:cNvSpPr txBox="1">
            <a:spLocks noChangeArrowheads="1"/>
          </p:cNvSpPr>
          <p:nvPr/>
        </p:nvSpPr>
        <p:spPr bwMode="auto">
          <a:xfrm>
            <a:off x="1920568" y="1603812"/>
            <a:ext cx="550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/>
              <a:t>VENICE: Lower control &amp; overall area</a:t>
            </a:r>
          </a:p>
          <a:p>
            <a:pPr algn="ctr"/>
            <a:r>
              <a:rPr lang="en-US" sz="1800" dirty="0" smtClean="0"/>
              <a:t>ICN (alignment) scales faster but does not dominate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Contributions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In-pipeline </a:t>
            </a:r>
            <a:r>
              <a:rPr lang="en-US" dirty="0"/>
              <a:t>vector alignment network</a:t>
            </a:r>
          </a:p>
          <a:p>
            <a:r>
              <a:rPr lang="en-US" dirty="0" smtClean="0"/>
              <a:t>2D</a:t>
            </a:r>
            <a:r>
              <a:rPr lang="en-US" dirty="0"/>
              <a:t>/3D </a:t>
            </a:r>
            <a:r>
              <a:rPr lang="en-US" dirty="0" smtClean="0"/>
              <a:t>vector operations</a:t>
            </a:r>
            <a:endParaRPr lang="en-US" dirty="0"/>
          </a:p>
          <a:p>
            <a:r>
              <a:rPr lang="en-US" dirty="0" smtClean="0"/>
              <a:t>Single flag/condition code per instruction</a:t>
            </a:r>
          </a:p>
          <a:p>
            <a:pPr lvl="1"/>
            <a:r>
              <a:rPr lang="en-US" dirty="0" smtClean="0"/>
              <a:t>Previous SVPs had separate flag registers/scratchpad</a:t>
            </a:r>
          </a:p>
          <a:p>
            <a:pPr lvl="1"/>
            <a:r>
              <a:rPr lang="en-US" dirty="0" smtClean="0"/>
              <a:t>Instead, encode a flag bit with each byte/halfword/word</a:t>
            </a:r>
          </a:p>
          <a:p>
            <a:pPr lvl="1"/>
            <a:r>
              <a:rPr lang="en-US" dirty="0" smtClean="0"/>
              <a:t>Can be stored in 9</a:t>
            </a:r>
            <a:r>
              <a:rPr lang="en-US" baseline="30000" dirty="0" smtClean="0"/>
              <a:t>th</a:t>
            </a:r>
            <a:r>
              <a:rPr lang="en-US" dirty="0" smtClean="0"/>
              <a:t> bit of 9/18/36 bit wide BRAMs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Contributions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In-pipeline </a:t>
            </a:r>
            <a:r>
              <a:rPr lang="en-US" dirty="0"/>
              <a:t>vector alignment network</a:t>
            </a:r>
          </a:p>
          <a:p>
            <a:r>
              <a:rPr lang="en-US" dirty="0" smtClean="0"/>
              <a:t>2D</a:t>
            </a:r>
            <a:r>
              <a:rPr lang="en-US" dirty="0"/>
              <a:t>/3D </a:t>
            </a:r>
            <a:r>
              <a:rPr lang="en-US" dirty="0" smtClean="0"/>
              <a:t>vector operations</a:t>
            </a:r>
            <a:endParaRPr lang="en-US" dirty="0"/>
          </a:p>
          <a:p>
            <a:r>
              <a:rPr lang="en-US" dirty="0" smtClean="0"/>
              <a:t>Single flag/condition code per instruction</a:t>
            </a:r>
          </a:p>
          <a:p>
            <a:r>
              <a:rPr lang="en-US" dirty="0" smtClean="0"/>
              <a:t>More efficient hybrid multiplier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To support 1x32-bit, 2x16-bit, 4x8-bit multiplies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Fracturable Multipliers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Stratix</a:t>
            </a:r>
            <a:r>
              <a:rPr lang="en-US" dirty="0" smtClean="0"/>
              <a:t> III/IV DSPs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334000"/>
            <a:ext cx="30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DSP Blocks </a:t>
            </a:r>
            <a:r>
              <a:rPr lang="en-US" dirty="0" smtClean="0">
                <a:solidFill>
                  <a:srgbClr val="FF0000"/>
                </a:solidFill>
              </a:rPr>
              <a:t>+ extra logic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586" y="5334000"/>
            <a:ext cx="338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DSP Blocks (</a:t>
            </a:r>
            <a:r>
              <a:rPr lang="en-US" dirty="0" smtClean="0">
                <a:solidFill>
                  <a:srgbClr val="0000FF"/>
                </a:solidFill>
              </a:rPr>
              <a:t>no extra logic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4" descr="falu2.eps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337" b="-3433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Contributions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In-pipeline </a:t>
            </a:r>
            <a:r>
              <a:rPr lang="en-US" dirty="0"/>
              <a:t>vector alignment network</a:t>
            </a:r>
          </a:p>
          <a:p>
            <a:r>
              <a:rPr lang="en-US" dirty="0" smtClean="0"/>
              <a:t>2D</a:t>
            </a:r>
            <a:r>
              <a:rPr lang="en-US" dirty="0"/>
              <a:t>/3D </a:t>
            </a:r>
            <a:r>
              <a:rPr lang="en-US" dirty="0" smtClean="0"/>
              <a:t>vector operations</a:t>
            </a:r>
            <a:endParaRPr lang="en-US" dirty="0"/>
          </a:p>
          <a:p>
            <a:r>
              <a:rPr lang="en-US" dirty="0" smtClean="0"/>
              <a:t>Single flag/condition code per instruction</a:t>
            </a:r>
          </a:p>
          <a:p>
            <a:r>
              <a:rPr lang="en-US" dirty="0" smtClean="0"/>
              <a:t>More efficient hybrid multiplier implementation</a:t>
            </a:r>
          </a:p>
          <a:p>
            <a:r>
              <a:rPr lang="en-US" dirty="0" smtClean="0"/>
              <a:t>Increased </a:t>
            </a:r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200MHz+ </a:t>
            </a:r>
            <a:r>
              <a:rPr lang="en-US" dirty="0" err="1" smtClean="0"/>
              <a:t>vs</a:t>
            </a:r>
            <a:r>
              <a:rPr lang="en-US" dirty="0" smtClean="0"/>
              <a:t> ~125MHz of previous SVPs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eeper pipelining</a:t>
            </a:r>
          </a:p>
          <a:p>
            <a:pPr lvl="1"/>
            <a:r>
              <a:rPr lang="en-US" dirty="0" smtClean="0"/>
              <a:t>Optimized circuit design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Average Speedup vs. ALMs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6409" r="-640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Computational Density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1577" r="-1157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rcRect l="-11591" r="-11591"/>
          <a:stretch>
            <a:fillRect/>
          </a:stretch>
        </p:blipFill>
        <p:spPr>
          <a:xfrm>
            <a:off x="549275" y="1752601"/>
            <a:ext cx="8042276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1" y="1752601"/>
            <a:ext cx="80518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the</a:t>
            </a:r>
            <a:br>
              <a:rPr lang="en-US" dirty="0" smtClean="0"/>
            </a:br>
            <a:r>
              <a:rPr lang="en-US" dirty="0" smtClean="0"/>
              <a:t>4x4 </a:t>
            </a:r>
            <a:r>
              <a:rPr lang="en-US" dirty="0" smtClean="0"/>
              <a:t>DCT (16-bit)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F4CD-26D9-0746-8D69-ACD4258141C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1" y="1752601"/>
            <a:ext cx="8051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Scatter/gather </a:t>
            </a:r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Vector indexed memory accesses</a:t>
            </a:r>
            <a:endParaRPr lang="en-US" dirty="0" smtClean="0"/>
          </a:p>
          <a:p>
            <a:pPr lvl="1"/>
            <a:r>
              <a:rPr lang="en-US" dirty="0" smtClean="0"/>
              <a:t>Need to coalesce to get good bandwidth utilization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Automatic pruning of unneeded overlay functionality</a:t>
            </a:r>
          </a:p>
          <a:p>
            <a:pPr lvl="1"/>
            <a:r>
              <a:rPr lang="en-US" dirty="0" smtClean="0"/>
              <a:t>HLS in reverse</a:t>
            </a:r>
          </a:p>
          <a:p>
            <a:r>
              <a:rPr lang="en-US" dirty="0" smtClean="0"/>
              <a:t>Hybrid HLS</a:t>
            </a:r>
            <a:r>
              <a:rPr lang="en-US" dirty="0" smtClean="0">
                <a:sym typeface="Wingdings"/>
              </a:rPr>
              <a:t>overlays</a:t>
            </a:r>
          </a:p>
          <a:p>
            <a:pPr lvl="1"/>
            <a:r>
              <a:rPr lang="en-US" dirty="0" smtClean="0">
                <a:sym typeface="Wingdings"/>
              </a:rPr>
              <a:t> Start from overlay and synthesize in extra functionality?</a:t>
            </a:r>
          </a:p>
          <a:p>
            <a:pPr lvl="2"/>
            <a:r>
              <a:rPr lang="en-US" dirty="0" smtClean="0">
                <a:sym typeface="Wingdings"/>
              </a:rPr>
              <a:t>Overlay + custom instructions?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Options:</a:t>
            </a: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Custom accelerator</a:t>
            </a:r>
          </a:p>
          <a:p>
            <a:pPr lvl="1"/>
            <a:r>
              <a:rPr lang="en-US" dirty="0" smtClean="0"/>
              <a:t>High performance, low device usage</a:t>
            </a:r>
          </a:p>
          <a:p>
            <a:pPr lvl="1"/>
            <a:r>
              <a:rPr lang="en-US" dirty="0" smtClean="0"/>
              <a:t>Time-consuming to design and debug</a:t>
            </a:r>
          </a:p>
          <a:p>
            <a:pPr lvl="1"/>
            <a:r>
              <a:rPr lang="en-US" dirty="0" smtClean="0"/>
              <a:t>1 hardware accelerator per function</a:t>
            </a:r>
          </a:p>
          <a:p>
            <a:r>
              <a:rPr lang="en-US" dirty="0" smtClean="0"/>
              <a:t>Hard processor</a:t>
            </a:r>
          </a:p>
          <a:p>
            <a:pPr lvl="1"/>
            <a:r>
              <a:rPr lang="en-US" dirty="0" smtClean="0"/>
              <a:t>Fixed number (1 currently) of relatively simple processors</a:t>
            </a:r>
          </a:p>
          <a:p>
            <a:pPr lvl="1"/>
            <a:r>
              <a:rPr lang="en-US" dirty="0" smtClean="0"/>
              <a:t>Fixed balance for all applications</a:t>
            </a:r>
          </a:p>
          <a:p>
            <a:pPr lvl="2"/>
            <a:r>
              <a:rPr lang="en-US" dirty="0" smtClean="0"/>
              <a:t>Data parallelism (SIMD)</a:t>
            </a:r>
          </a:p>
          <a:p>
            <a:pPr lvl="2"/>
            <a:r>
              <a:rPr lang="en-US" dirty="0" smtClean="0"/>
              <a:t>ILP, MLP, speculation, etc.</a:t>
            </a:r>
          </a:p>
          <a:p>
            <a:r>
              <a:rPr lang="en-US" dirty="0" smtClean="0"/>
              <a:t>High level synthesis</a:t>
            </a:r>
          </a:p>
          <a:p>
            <a:r>
              <a:rPr lang="en-US" dirty="0" smtClean="0"/>
              <a:t>Overlay architectures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C4E4-A1AB-2B4E-87F9-CD1C7A8119A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5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Vector Processors</a:t>
            </a:r>
          </a:p>
          <a:p>
            <a:pPr lvl="1"/>
            <a:r>
              <a:rPr lang="en-US" dirty="0" smtClean="0"/>
              <a:t>Scalable performance</a:t>
            </a:r>
          </a:p>
          <a:p>
            <a:pPr lvl="1"/>
            <a:r>
              <a:rPr lang="en-US" dirty="0" smtClean="0"/>
              <a:t>No hardware recompiling necessary</a:t>
            </a:r>
          </a:p>
          <a:p>
            <a:r>
              <a:rPr lang="en-US" dirty="0" smtClean="0"/>
              <a:t>VENICE</a:t>
            </a:r>
          </a:p>
          <a:p>
            <a:pPr lvl="1"/>
            <a:r>
              <a:rPr lang="en-US" dirty="0" smtClean="0"/>
              <a:t>Optimized for FPGAs, 1 to 4 lanes</a:t>
            </a:r>
          </a:p>
          <a:p>
            <a:pPr lvl="1"/>
            <a:r>
              <a:rPr lang="en-US" dirty="0" smtClean="0"/>
              <a:t>5X Performance/Area of </a:t>
            </a:r>
            <a:r>
              <a:rPr lang="en-US" dirty="0" err="1" smtClean="0"/>
              <a:t>Nios</a:t>
            </a:r>
            <a:r>
              <a:rPr lang="en-US" dirty="0" smtClean="0"/>
              <a:t> II/</a:t>
            </a:r>
            <a:r>
              <a:rPr lang="en-US" dirty="0" smtClean="0"/>
              <a:t>f on multimedia benchmarks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F4CD-26D9-0746-8D69-ACD4258141C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2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HLS vs.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level synthesis (bottom up)</a:t>
            </a:r>
          </a:p>
          <a:p>
            <a:pPr lvl="1"/>
            <a:r>
              <a:rPr lang="en-US" smtClean="0"/>
              <a:t>Build from sequential code and make faster</a:t>
            </a:r>
          </a:p>
          <a:p>
            <a:pPr lvl="1"/>
            <a:r>
              <a:rPr lang="en-US" smtClean="0"/>
              <a:t>Only infer needed functions</a:t>
            </a:r>
          </a:p>
          <a:p>
            <a:pPr lvl="1"/>
            <a:r>
              <a:rPr lang="en-US" smtClean="0"/>
              <a:t>Run synthesis (minutes to hours) after algorithm change</a:t>
            </a:r>
          </a:p>
          <a:p>
            <a:pPr lvl="1"/>
            <a:endParaRPr lang="en-US" smtClean="0"/>
          </a:p>
          <a:p>
            <a:r>
              <a:rPr lang="en-US" smtClean="0"/>
              <a:t>Overlay architectures (top down)</a:t>
            </a:r>
          </a:p>
          <a:p>
            <a:pPr lvl="1"/>
            <a:r>
              <a:rPr lang="en-US" smtClean="0"/>
              <a:t>Build from everything, prune unneeded paths later</a:t>
            </a:r>
          </a:p>
          <a:p>
            <a:pPr lvl="1"/>
            <a:r>
              <a:rPr lang="en-US" smtClean="0"/>
              <a:t>Difficult to prune to bare minimum of resources</a:t>
            </a:r>
          </a:p>
          <a:p>
            <a:pPr lvl="1"/>
            <a:r>
              <a:rPr lang="en-US" smtClean="0"/>
              <a:t>Recompile program (seconds) after algorithm change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1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Both HLS and Overlays have restricted or flexible options</a:t>
            </a:r>
          </a:p>
          <a:p>
            <a:endParaRPr lang="en-US" dirty="0" smtClean="0"/>
          </a:p>
          <a:p>
            <a:r>
              <a:rPr lang="en-US" dirty="0" smtClean="0"/>
              <a:t>Restricted</a:t>
            </a:r>
          </a:p>
          <a:p>
            <a:pPr lvl="1"/>
            <a:r>
              <a:rPr lang="en-US" dirty="0" smtClean="0"/>
              <a:t>Fixed starting point (e.g. C with vector </a:t>
            </a:r>
            <a:r>
              <a:rPr lang="en-US" dirty="0" err="1" smtClean="0"/>
              <a:t>intrinsics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Code can be rewritten to fit the model?</a:t>
            </a:r>
          </a:p>
          <a:p>
            <a:pPr lvl="2"/>
            <a:r>
              <a:rPr lang="en-US" dirty="0" smtClean="0"/>
              <a:t>Yes: Good performance</a:t>
            </a:r>
          </a:p>
          <a:p>
            <a:pPr lvl="2"/>
            <a:r>
              <a:rPr lang="en-US" dirty="0" smtClean="0"/>
              <a:t>No:  Give up? (run on soft/hard processor)</a:t>
            </a:r>
          </a:p>
          <a:p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Arbitrary starting point (e.g. sequential C code)</a:t>
            </a:r>
          </a:p>
          <a:p>
            <a:pPr lvl="1"/>
            <a:r>
              <a:rPr lang="en-US" dirty="0" smtClean="0"/>
              <a:t>Code can be (is) rewritten to fit possible architectures?</a:t>
            </a:r>
          </a:p>
          <a:p>
            <a:pPr lvl="2"/>
            <a:r>
              <a:rPr lang="en-US" dirty="0" smtClean="0"/>
              <a:t>Yes: Good performance</a:t>
            </a:r>
          </a:p>
          <a:p>
            <a:pPr lvl="2"/>
            <a:r>
              <a:rPr lang="en-US" dirty="0" smtClean="0"/>
              <a:t>No:  Poor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9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Overlay architecture</a:t>
            </a:r>
          </a:p>
          <a:p>
            <a:pPr lvl="1"/>
            <a:r>
              <a:rPr lang="en-US" dirty="0" smtClean="0"/>
              <a:t>Start with full data parallel engine</a:t>
            </a:r>
          </a:p>
          <a:p>
            <a:pPr lvl="2"/>
            <a:r>
              <a:rPr lang="en-US" dirty="0" smtClean="0"/>
              <a:t>Prune unneeded functions later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 smtClean="0"/>
              <a:t>design cycles (productivity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Compile software, don’t re-run synthesis/place &amp; route</a:t>
            </a:r>
            <a:endParaRPr lang="en-US" dirty="0" smtClean="0"/>
          </a:p>
          <a:p>
            <a:pPr lvl="1"/>
            <a:r>
              <a:rPr lang="en-US" dirty="0" smtClean="0"/>
              <a:t>Flexible, reusable</a:t>
            </a:r>
            <a:endParaRPr lang="en-US" dirty="0" smtClean="0"/>
          </a:p>
          <a:p>
            <a:pPr lvl="1"/>
            <a:r>
              <a:rPr lang="en-US" dirty="0" smtClean="0"/>
              <a:t>Could </a:t>
            </a:r>
            <a:r>
              <a:rPr lang="en-US" dirty="0" smtClean="0"/>
              <a:t>use HLS techniques on top of it…</a:t>
            </a:r>
          </a:p>
          <a:p>
            <a:pPr lvl="1"/>
            <a:endParaRPr lang="en-US" dirty="0"/>
          </a:p>
          <a:p>
            <a:r>
              <a:rPr lang="en-US" dirty="0"/>
              <a:t>Restricted programming model</a:t>
            </a:r>
          </a:p>
          <a:p>
            <a:pPr lvl="1"/>
            <a:r>
              <a:rPr lang="en-US" dirty="0"/>
              <a:t>Forces programmer to write ‘good’ code</a:t>
            </a:r>
          </a:p>
          <a:p>
            <a:pPr lvl="1"/>
            <a:r>
              <a:rPr lang="en-US" dirty="0"/>
              <a:t>Can be inferred from flexible (C code) where </a:t>
            </a:r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Overlay Options:</a:t>
            </a: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 processor: </a:t>
            </a:r>
            <a:r>
              <a:rPr lang="en-US" dirty="0" smtClean="0">
                <a:solidFill>
                  <a:srgbClr val="FF6600"/>
                </a:solidFill>
              </a:rPr>
              <a:t>limited performance</a:t>
            </a:r>
          </a:p>
          <a:p>
            <a:pPr lvl="1"/>
            <a:r>
              <a:rPr lang="en-US" dirty="0" smtClean="0"/>
              <a:t>Single issue, in-order</a:t>
            </a:r>
          </a:p>
          <a:p>
            <a:pPr lvl="1"/>
            <a:r>
              <a:rPr lang="en-US" dirty="0" smtClean="0"/>
              <a:t>2 or 4-way superscalar/VLIW register file maps inefficiently to FPGA</a:t>
            </a:r>
          </a:p>
          <a:p>
            <a:pPr lvl="1"/>
            <a:r>
              <a:rPr lang="en-US" dirty="0" smtClean="0"/>
              <a:t>Expensive to implement CAMs for OoOE</a:t>
            </a:r>
          </a:p>
          <a:p>
            <a:r>
              <a:rPr lang="en-US" dirty="0" smtClean="0"/>
              <a:t>Multiprocessor-on-FPGA: </a:t>
            </a:r>
            <a:r>
              <a:rPr lang="en-US" dirty="0" smtClean="0">
                <a:solidFill>
                  <a:srgbClr val="FF6600"/>
                </a:solidFill>
              </a:rPr>
              <a:t>complexity</a:t>
            </a:r>
          </a:p>
          <a:p>
            <a:pPr lvl="1"/>
            <a:r>
              <a:rPr lang="en-US" dirty="0" smtClean="0"/>
              <a:t>Parallel programming and debugging</a:t>
            </a:r>
          </a:p>
          <a:p>
            <a:pPr lvl="1"/>
            <a:r>
              <a:rPr lang="en-US" dirty="0" smtClean="0"/>
              <a:t>Area overhead for interconnect</a:t>
            </a:r>
          </a:p>
          <a:p>
            <a:pPr lvl="1"/>
            <a:r>
              <a:rPr lang="en-US" dirty="0" smtClean="0"/>
              <a:t>Cache coherence, memory consistency</a:t>
            </a:r>
          </a:p>
          <a:p>
            <a:r>
              <a:rPr lang="en-US" dirty="0" smtClean="0"/>
              <a:t>Soft vector processor: </a:t>
            </a:r>
            <a:r>
              <a:rPr lang="en-US" dirty="0" smtClean="0">
                <a:solidFill>
                  <a:srgbClr val="FF6600"/>
                </a:solidFill>
              </a:rPr>
              <a:t>balance</a:t>
            </a:r>
          </a:p>
          <a:p>
            <a:pPr lvl="1"/>
            <a:r>
              <a:rPr lang="en-US" dirty="0" smtClean="0"/>
              <a:t>For common embedded multimedia applications</a:t>
            </a:r>
          </a:p>
          <a:p>
            <a:pPr lvl="1"/>
            <a:r>
              <a:rPr lang="en-US" dirty="0" smtClean="0"/>
              <a:t>Easily scalable data parallelism; just add more lanes (ALUs)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C4E4-A1AB-2B4E-87F9-CD1C7A8119A2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51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 Vector Processor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Change algorithm </a:t>
            </a:r>
            <a:r>
              <a:rPr lang="en-US" dirty="0" smtClean="0">
                <a:sym typeface="Wingdings" charset="0"/>
              </a:rPr>
              <a:t> same RTL, just recompile software</a:t>
            </a:r>
            <a:endParaRPr lang="en-US" dirty="0" smtClean="0"/>
          </a:p>
          <a:p>
            <a:r>
              <a:rPr lang="en-US" dirty="0" smtClean="0"/>
              <a:t>Simple programming model</a:t>
            </a:r>
          </a:p>
          <a:p>
            <a:pPr lvl="1"/>
            <a:r>
              <a:rPr lang="en-US" dirty="0" smtClean="0"/>
              <a:t>Data-level parallelism, exposed to the programmer</a:t>
            </a:r>
          </a:p>
          <a:p>
            <a:r>
              <a:rPr lang="en-US" dirty="0" smtClean="0"/>
              <a:t>One hardware accelerator supports many applications</a:t>
            </a:r>
          </a:p>
          <a:p>
            <a:r>
              <a:rPr lang="en-US" dirty="0" smtClean="0"/>
              <a:t>Scalable performance and area</a:t>
            </a:r>
          </a:p>
          <a:p>
            <a:pPr lvl="1"/>
            <a:r>
              <a:rPr lang="en-US" dirty="0" smtClean="0"/>
              <a:t>Write once, run anywhere…</a:t>
            </a:r>
          </a:p>
          <a:p>
            <a:pPr lvl="1"/>
            <a:r>
              <a:rPr lang="en-US" dirty="0" smtClean="0"/>
              <a:t>Small FPGA: 1 ALU     (smaller than </a:t>
            </a:r>
            <a:r>
              <a:rPr lang="en-US" dirty="0" err="1" smtClean="0"/>
              <a:t>Nios</a:t>
            </a:r>
            <a:r>
              <a:rPr lang="en-US" dirty="0" smtClean="0"/>
              <a:t> II/f)</a:t>
            </a:r>
          </a:p>
          <a:p>
            <a:pPr lvl="1"/>
            <a:r>
              <a:rPr lang="en-US" dirty="0" smtClean="0"/>
              <a:t>Large FPGA: 10’s to 100’s of parallel ALUs</a:t>
            </a:r>
          </a:p>
          <a:p>
            <a:pPr lvl="1"/>
            <a:r>
              <a:rPr lang="en-US" dirty="0" err="1" smtClean="0"/>
              <a:t>Parameterizable</a:t>
            </a:r>
            <a:r>
              <a:rPr lang="en-US" dirty="0" smtClean="0"/>
              <a:t>; remove unused functions to save area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8368-2755-DC40-AD42-2CD0BB6A5BAD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06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Processing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data as long vectors</a:t>
            </a:r>
          </a:p>
          <a:p>
            <a:pPr lvl="1"/>
            <a:r>
              <a:rPr lang="en-US" dirty="0" smtClean="0"/>
              <a:t>Replace inner loop with vector instruction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Hardware loops until all elements are processed</a:t>
            </a:r>
          </a:p>
          <a:p>
            <a:pPr lvl="1"/>
            <a:r>
              <a:rPr lang="en-US" dirty="0" smtClean="0"/>
              <a:t>May execute repeatedly (sequentially)</a:t>
            </a:r>
          </a:p>
          <a:p>
            <a:pPr lvl="1"/>
            <a:r>
              <a:rPr lang="en-US" dirty="0" smtClean="0"/>
              <a:t>May process multiple at once (in parallel)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351BB5-2B5A-C942-8CC1-84E601E9A760}" type="slidenum">
              <a:rPr lang="en-US" sz="3600" b="0" smtClean="0">
                <a:solidFill>
                  <a:schemeClr val="bg1"/>
                </a:solidFill>
                <a:latin typeface="+mn-lt"/>
              </a:rPr>
              <a:pPr/>
              <a:t>9</a:t>
            </a:fld>
            <a:endParaRPr lang="en-US" sz="3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347788" y="2635624"/>
            <a:ext cx="3962400" cy="685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423988" y="2711824"/>
            <a:ext cx="1660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for( </a:t>
            </a:r>
            <a:r>
              <a:rPr lang="en-US" sz="1400" dirty="0" err="1"/>
              <a:t>i</a:t>
            </a:r>
            <a:r>
              <a:rPr lang="en-US" sz="1400" dirty="0"/>
              <a:t>=0; </a:t>
            </a:r>
            <a:r>
              <a:rPr lang="en-US" sz="1400" dirty="0" err="1"/>
              <a:t>i</a:t>
            </a:r>
            <a:r>
              <a:rPr lang="en-US" sz="1400" dirty="0"/>
              <a:t>&lt;N; </a:t>
            </a:r>
            <a:r>
              <a:rPr lang="en-US" sz="1400" dirty="0" err="1"/>
              <a:t>i</a:t>
            </a:r>
            <a:r>
              <a:rPr lang="en-US" sz="1400" dirty="0"/>
              <a:t>++ )</a:t>
            </a:r>
          </a:p>
          <a:p>
            <a:pPr>
              <a:defRPr/>
            </a:pPr>
            <a:r>
              <a:rPr lang="en-US" sz="1400" dirty="0"/>
              <a:t>  a[</a:t>
            </a:r>
            <a:r>
              <a:rPr lang="en-US" sz="1400" dirty="0" err="1"/>
              <a:t>i</a:t>
            </a:r>
            <a:r>
              <a:rPr lang="en-US" sz="1400" dirty="0"/>
              <a:t>] = b[</a:t>
            </a:r>
            <a:r>
              <a:rPr lang="en-US" sz="1400" dirty="0" err="1"/>
              <a:t>i</a:t>
            </a:r>
            <a:r>
              <a:rPr lang="en-US" sz="1400" dirty="0"/>
              <a:t>] * c[</a:t>
            </a:r>
            <a:r>
              <a:rPr lang="en-US" sz="1400" dirty="0" err="1"/>
              <a:t>i</a:t>
            </a:r>
            <a:r>
              <a:rPr lang="en-US" sz="1400" dirty="0"/>
              <a:t>]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090988" y="2721349"/>
            <a:ext cx="1271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set </a:t>
            </a:r>
            <a:r>
              <a:rPr lang="en-US" sz="1400" dirty="0" err="1"/>
              <a:t>vl</a:t>
            </a:r>
            <a:r>
              <a:rPr lang="en-US" sz="1400" dirty="0"/>
              <a:t>, N</a:t>
            </a:r>
          </a:p>
          <a:p>
            <a:pPr>
              <a:defRPr/>
            </a:pPr>
            <a:r>
              <a:rPr lang="en-US" sz="1400" dirty="0" err="1"/>
              <a:t>vmult</a:t>
            </a:r>
            <a:r>
              <a:rPr lang="en-US" sz="1400" dirty="0"/>
              <a:t>  a, b, c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3328988" y="2788024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11272</TotalTime>
  <Words>1625</Words>
  <Application>Microsoft Macintosh PowerPoint</Application>
  <PresentationFormat>On-screen Show (4:3)</PresentationFormat>
  <Paragraphs>306</Paragraphs>
  <Slides>30</Slides>
  <Notes>8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PowerPoint Presentation</vt:lpstr>
      <vt:lpstr>Motivation</vt:lpstr>
      <vt:lpstr>Some Options:</vt:lpstr>
      <vt:lpstr>HLS vs. Overlays</vt:lpstr>
      <vt:lpstr>Programming Model</vt:lpstr>
      <vt:lpstr>Our Focus</vt:lpstr>
      <vt:lpstr>Overlay Options:</vt:lpstr>
      <vt:lpstr>Soft Vector Processor</vt:lpstr>
      <vt:lpstr>Vector Processing</vt:lpstr>
      <vt:lpstr>Hybrid Vector-SIMD</vt:lpstr>
      <vt:lpstr>Previous SVP Work</vt:lpstr>
      <vt:lpstr>VEGAS (2nd Gen) Architecture</vt:lpstr>
      <vt:lpstr>VEGAS (2nd Gen):  Efficient On-Chip Memory Use</vt:lpstr>
      <vt:lpstr>VENICE Architecture</vt:lpstr>
      <vt:lpstr>VENICE Overview Vector Extensions to NIOS Implemented Compactly and Elegantly</vt:lpstr>
      <vt:lpstr>VENICE Architecture</vt:lpstr>
      <vt:lpstr>Selected Contributions</vt:lpstr>
      <vt:lpstr> Scratchpad Alignment</vt:lpstr>
      <vt:lpstr>Selected Contributions</vt:lpstr>
      <vt:lpstr>VENICE Programming FIR using 2D Vector Ops</vt:lpstr>
      <vt:lpstr>Area Breakdown</vt:lpstr>
      <vt:lpstr>Selected Contributions</vt:lpstr>
      <vt:lpstr>Selected Contributions</vt:lpstr>
      <vt:lpstr> Fracturable Multipliers in Stratix III/IV DSPs</vt:lpstr>
      <vt:lpstr>Selected Contributions</vt:lpstr>
      <vt:lpstr> Average Speedup vs. ALMs</vt:lpstr>
      <vt:lpstr> Computational Density</vt:lpstr>
      <vt:lpstr>Speeding up the 4x4 DCT (16-bit)</vt:lpstr>
      <vt:lpstr>Future Work</vt:lpstr>
      <vt:lpstr>Conclusions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Severance</dc:creator>
  <cp:lastModifiedBy>Aaron Severance</cp:lastModifiedBy>
  <cp:revision>305</cp:revision>
  <dcterms:created xsi:type="dcterms:W3CDTF">2012-10-31T21:26:14Z</dcterms:created>
  <dcterms:modified xsi:type="dcterms:W3CDTF">2012-12-10T22:42:53Z</dcterms:modified>
</cp:coreProperties>
</file>