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0" r:id="rId3"/>
    <p:sldId id="301" r:id="rId4"/>
    <p:sldId id="269" r:id="rId5"/>
    <p:sldId id="299" r:id="rId6"/>
    <p:sldId id="302" r:id="rId7"/>
    <p:sldId id="303" r:id="rId8"/>
    <p:sldId id="271" r:id="rId9"/>
    <p:sldId id="308" r:id="rId10"/>
    <p:sldId id="283" r:id="rId11"/>
    <p:sldId id="310" r:id="rId12"/>
    <p:sldId id="305" r:id="rId13"/>
    <p:sldId id="282" r:id="rId14"/>
    <p:sldId id="306" r:id="rId15"/>
    <p:sldId id="307" r:id="rId16"/>
    <p:sldId id="288" r:id="rId17"/>
    <p:sldId id="309" r:id="rId18"/>
    <p:sldId id="304" r:id="rId19"/>
    <p:sldId id="311" r:id="rId20"/>
    <p:sldId id="312" r:id="rId2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664" y="-32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79D27-9E34-5044-88DB-D1154270628A}" type="datetimeFigureOut">
              <a:rPr lang="en-US" smtClean="0"/>
              <a:t>15-02-20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B034D-9E6F-A641-B234-DCA0C8814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28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2475068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r>
              <a:rPr lang="en-US" baseline="0" dirty="0" smtClean="0"/>
              <a:t> Compilation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62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190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575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575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Animate, say # of cycles taken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34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331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7.jpeg"/><Relationship Id="rId3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6" Type="http://schemas.openxmlformats.org/officeDocument/2006/relationships/image" Target="../media/image8.emf"/><Relationship Id="rId7" Type="http://schemas.openxmlformats.org/officeDocument/2006/relationships/image" Target="../media/image9.emf"/><Relationship Id="rId8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266700"/>
            <a:ext cx="7848600" cy="2273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en-US" sz="3600" b="1" cap="small" dirty="0" err="1"/>
              <a:t>Wavefront</a:t>
            </a:r>
            <a:r>
              <a:rPr lang="en-US" sz="3600" b="1" cap="small" dirty="0"/>
              <a:t> Skipping using BRAMs</a:t>
            </a:r>
            <a:br>
              <a:rPr lang="en-US" sz="3600" b="1" cap="small" dirty="0"/>
            </a:br>
            <a:r>
              <a:rPr lang="en-US" sz="3600" b="1" cap="small" dirty="0"/>
              <a:t>for Conditional Algorithms on Vector </a:t>
            </a:r>
            <a:r>
              <a:rPr lang="en-US" sz="3600" b="1" cap="small" dirty="0" smtClean="0"/>
              <a:t>Processors</a:t>
            </a:r>
            <a:endParaRPr lang="en-US" sz="3600" cap="small" dirty="0"/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 smtClean="0"/>
              <a:t>Aaron Severance</a:t>
            </a:r>
          </a:p>
          <a:p>
            <a:pPr rtl="0">
              <a:spcBef>
                <a:spcPts val="0"/>
              </a:spcBef>
              <a:buNone/>
            </a:pPr>
            <a:r>
              <a:rPr lang="en" dirty="0" smtClean="0"/>
              <a:t>Joe Edwards</a:t>
            </a:r>
          </a:p>
          <a:p>
            <a:pPr rtl="0">
              <a:spcBef>
                <a:spcPts val="0"/>
              </a:spcBef>
              <a:buNone/>
            </a:pPr>
            <a:r>
              <a:rPr lang="en" dirty="0" smtClean="0"/>
              <a:t>Guy G.F. Lemieux</a:t>
            </a:r>
            <a:endParaRPr lang="en" dirty="0"/>
          </a:p>
        </p:txBody>
      </p:sp>
      <p:pic>
        <p:nvPicPr>
          <p:cNvPr id="2" name="Picture 1" descr="logo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400" y="3943350"/>
            <a:ext cx="2921000" cy="825500"/>
          </a:xfrm>
          <a:prstGeom prst="rect">
            <a:avLst/>
          </a:prstGeom>
        </p:spPr>
      </p:pic>
      <p:pic>
        <p:nvPicPr>
          <p:cNvPr id="3" name="Picture 2" descr="ubc_s4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8443" y="2628900"/>
            <a:ext cx="965957" cy="131445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</a:t>
            </a:r>
            <a:r>
              <a:rPr lang="en-US" dirty="0" err="1" smtClean="0"/>
              <a:t>Wavefront</a:t>
            </a:r>
            <a:r>
              <a:rPr lang="en-US" dirty="0" smtClean="0"/>
              <a:t> Skipping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  <p:pic>
        <p:nvPicPr>
          <p:cNvPr id="7" name="Picture 6" descr="partiti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567" y="1061444"/>
            <a:ext cx="5594233" cy="386438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62567" y="2870200"/>
            <a:ext cx="2784033" cy="20556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46600" y="2870200"/>
            <a:ext cx="2810200" cy="20556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9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  <p:pic>
        <p:nvPicPr>
          <p:cNvPr id="5" name="Picture 4" descr="mmvl_br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50001"/>
          <a:stretch/>
        </p:blipFill>
        <p:spPr>
          <a:xfrm>
            <a:off x="165100" y="1063228"/>
            <a:ext cx="4401782" cy="2571750"/>
          </a:xfrm>
          <a:prstGeom prst="rect">
            <a:avLst/>
          </a:prstGeom>
        </p:spPr>
      </p:pic>
      <p:pic>
        <p:nvPicPr>
          <p:cNvPr id="6" name="Picture 5" descr="mmvl_br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4566882" y="1063228"/>
            <a:ext cx="4401782" cy="257175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BRAM Usage for Varying MMVL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3634978"/>
            <a:ext cx="8229600" cy="120032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" dirty="0" smtClean="0">
                <a:latin typeface="+mn-lt"/>
              </a:rPr>
              <a:t>Increasing Maximum Masked Vector Length (MMVL):</a:t>
            </a:r>
            <a:endParaRPr lang="en-US" sz="2400" dirty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  More </a:t>
            </a:r>
            <a:r>
              <a:rPr lang="en-US" sz="2400" dirty="0" err="1" smtClean="0">
                <a:latin typeface="+mn-lt"/>
              </a:rPr>
              <a:t>wavefronts</a:t>
            </a:r>
            <a:r>
              <a:rPr lang="en-US" sz="2400" dirty="0" smtClean="0">
                <a:latin typeface="+mn-lt"/>
              </a:rPr>
              <a:t>, more speedup with sparse masks</a:t>
            </a:r>
          </a:p>
          <a:p>
            <a:pPr lvl="7"/>
            <a:r>
              <a:rPr lang="en-US" sz="2400" dirty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 Deeper BRAMs needed</a:t>
            </a:r>
          </a:p>
        </p:txBody>
      </p:sp>
    </p:spTree>
    <p:extLst>
      <p:ext uri="{BB962C8B-B14F-4D97-AF65-F5344CB8AC3E}">
        <p14:creationId xmlns:p14="http://schemas.microsoft.com/office/powerpoint/2010/main" val="838467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BRAM Usage for Multiple Partitions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  <p:pic>
        <p:nvPicPr>
          <p:cNvPr id="5" name="Picture 4" descr="bram_by_m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699" y="1064667"/>
            <a:ext cx="5575301" cy="386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944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Done for Different Strategies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  <p:pic>
        <p:nvPicPr>
          <p:cNvPr id="7" name="Picture 6" descr="dtm-haar-breakdown2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52000"/>
                    </a14:imgEffect>
                    <a14:imgEffect>
                      <a14:brightnessContrast bright="60000" contrast="-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3228"/>
            <a:ext cx="5044114" cy="385726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29781" y="1524950"/>
            <a:ext cx="1671534" cy="1701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29780" y="3226750"/>
            <a:ext cx="1671534" cy="1701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58246" y="3226750"/>
            <a:ext cx="1671534" cy="1701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01314" y="1065311"/>
            <a:ext cx="3185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610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 Strategies (Mandelbrot Set)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  <p:pic>
        <p:nvPicPr>
          <p:cNvPr id="5" name="Picture 4" descr="mande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00" y="1063228"/>
            <a:ext cx="7180916" cy="386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829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 Detect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15</a:t>
            </a:fld>
            <a:endParaRPr lang="en"/>
          </a:p>
        </p:txBody>
      </p:sp>
      <p:pic>
        <p:nvPicPr>
          <p:cNvPr id="5" name="Picture 4" descr="ha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1" y="1068074"/>
            <a:ext cx="6362700" cy="386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033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Speedup per Area (</a:t>
            </a:r>
            <a:r>
              <a:rPr lang="en-US" dirty="0" err="1" smtClean="0"/>
              <a:t>eALM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16</a:t>
            </a:fld>
            <a:endParaRPr lang="en"/>
          </a:p>
        </p:txBody>
      </p:sp>
      <p:pic>
        <p:nvPicPr>
          <p:cNvPr id="5" name="Picture 4" descr="dtm-speedup_per_ealm_over_cmov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081" y="1066452"/>
            <a:ext cx="6682445" cy="386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591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Varying MMVL (Face Detect)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17</a:t>
            </a:fld>
            <a:endParaRPr lang="en"/>
          </a:p>
        </p:txBody>
      </p:sp>
      <p:pic>
        <p:nvPicPr>
          <p:cNvPr id="5" name="Picture 4" descr="mmvl-result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99" y="1063228"/>
            <a:ext cx="6972301" cy="381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834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and Future 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Large area cost for multiple partitions</a:t>
            </a:r>
            <a:endParaRPr lang="en-US" dirty="0"/>
          </a:p>
          <a:p>
            <a:pPr lvl="1"/>
            <a:r>
              <a:rPr lang="en-US" dirty="0" smtClean="0"/>
              <a:t>Area overhead on V4: 1 partition 4%, 4 partitions 26%</a:t>
            </a:r>
          </a:p>
          <a:p>
            <a:pPr lvl="1"/>
            <a:endParaRPr lang="en-US" dirty="0"/>
          </a:p>
          <a:p>
            <a:r>
              <a:rPr lang="en-US" dirty="0" smtClean="0"/>
              <a:t>Single mask</a:t>
            </a:r>
          </a:p>
          <a:p>
            <a:pPr lvl="1"/>
            <a:r>
              <a:rPr lang="en-US" dirty="0" smtClean="0"/>
              <a:t>Requires extra instructions to store/restore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3385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BRAMs used to implement </a:t>
            </a:r>
            <a:r>
              <a:rPr lang="en-US" dirty="0" err="1" smtClean="0"/>
              <a:t>Wavefront</a:t>
            </a:r>
            <a:r>
              <a:rPr lang="en-US" smtClean="0"/>
              <a:t> </a:t>
            </a:r>
            <a:r>
              <a:rPr lang="en-US" smtClean="0"/>
              <a:t>Skipping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Wide configurations space</a:t>
            </a:r>
            <a:endParaRPr lang="en-US" dirty="0"/>
          </a:p>
          <a:p>
            <a:pPr lvl="1"/>
            <a:r>
              <a:rPr lang="en-US" dirty="0" smtClean="0"/>
              <a:t>Full </a:t>
            </a:r>
            <a:r>
              <a:rPr lang="en-US" dirty="0" err="1" smtClean="0"/>
              <a:t>Wavefront</a:t>
            </a:r>
            <a:r>
              <a:rPr lang="en-US" dirty="0" smtClean="0"/>
              <a:t> Skipping uses &lt;5% more </a:t>
            </a:r>
            <a:r>
              <a:rPr lang="en-US" dirty="0" err="1" smtClean="0"/>
              <a:t>eALMs</a:t>
            </a:r>
            <a:endParaRPr lang="en-US" dirty="0" smtClean="0"/>
          </a:p>
          <a:p>
            <a:pPr lvl="1"/>
            <a:r>
              <a:rPr lang="en-US" dirty="0" smtClean="0"/>
              <a:t>Multiple partitions, longer MMVL can use 100’s of BRAMs</a:t>
            </a:r>
          </a:p>
          <a:p>
            <a:pPr lvl="1"/>
            <a:endParaRPr lang="en-US" dirty="0"/>
          </a:p>
          <a:p>
            <a:r>
              <a:rPr lang="en-US" dirty="0" smtClean="0"/>
              <a:t>3x higher performance per area on early exit algorithms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79482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VectorBlox MXP </a:t>
            </a:r>
            <a:br>
              <a:rPr lang="en-US" dirty="0" smtClean="0"/>
            </a:br>
            <a:r>
              <a:rPr lang="en-US" dirty="0" smtClean="0"/>
              <a:t>Soft Vector Processor (SVP)</a:t>
            </a:r>
            <a:endParaRPr lang="en-US" dirty="0"/>
          </a:p>
        </p:txBody>
      </p:sp>
      <p:pic>
        <p:nvPicPr>
          <p:cNvPr id="5" name="Content Placeholder 4" descr="vbx-mxp-masked.eps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9449"/>
          <a:stretch/>
        </p:blipFill>
        <p:spPr>
          <a:xfrm>
            <a:off x="457200" y="1212850"/>
            <a:ext cx="8229600" cy="3657600"/>
          </a:xfrm>
        </p:spPr>
      </p:pic>
      <p:sp>
        <p:nvSpPr>
          <p:cNvPr id="7" name="TextBox 6"/>
          <p:cNvSpPr txBox="1"/>
          <p:nvPr/>
        </p:nvSpPr>
        <p:spPr>
          <a:xfrm>
            <a:off x="5651500" y="1777652"/>
            <a:ext cx="30353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Software programmable</a:t>
            </a:r>
          </a:p>
          <a:p>
            <a:endParaRPr lang="en-US" sz="2000" dirty="0"/>
          </a:p>
          <a:p>
            <a:r>
              <a:rPr lang="en-US" sz="2000" dirty="0" smtClean="0"/>
              <a:t>1 to 128 parallel ALUs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(4 shown)</a:t>
            </a:r>
          </a:p>
          <a:p>
            <a:endParaRPr lang="en-US" sz="2000" dirty="0"/>
          </a:p>
          <a:p>
            <a:r>
              <a:rPr lang="en-US" sz="2000" dirty="0" smtClean="0"/>
              <a:t>Flat scratchpad memory</a:t>
            </a:r>
          </a:p>
          <a:p>
            <a:r>
              <a:rPr lang="en-US" sz="2000" dirty="0" smtClean="0"/>
              <a:t>  Vectors at any address,</a:t>
            </a:r>
            <a:endParaRPr lang="en-US" sz="2000" dirty="0"/>
          </a:p>
          <a:p>
            <a:r>
              <a:rPr lang="en-US" sz="2000" dirty="0" smtClean="0"/>
              <a:t>    have any length</a:t>
            </a: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 baseline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fld id="{00000000-1234-1234-1234-123412341234}" type="slidenum">
              <a:rPr lang="en" smtClean="0"/>
              <a:pPr/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58802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20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18830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vbx-mxp-sp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20635"/>
            <a:ext cx="7162800" cy="37371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Vectors in Scratchpad Memory</a:t>
            </a:r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 baseline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fld id="{00000000-1234-1234-1234-123412341234}" type="slidenum">
              <a:rPr lang="en" smtClean="0"/>
              <a:pPr/>
              <a:t>3</a:t>
            </a:fld>
            <a:endParaRPr lang="en"/>
          </a:p>
        </p:txBody>
      </p:sp>
      <p:pic>
        <p:nvPicPr>
          <p:cNvPr id="4" name="Picture 3" descr="vbx-mxp-sp2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20635"/>
            <a:ext cx="7162800" cy="3737113"/>
          </a:xfrm>
          <a:prstGeom prst="rect">
            <a:avLst/>
          </a:prstGeom>
        </p:spPr>
      </p:pic>
      <p:pic>
        <p:nvPicPr>
          <p:cNvPr id="6" name="Picture 5" descr="vbx-mxp-sp3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20635"/>
            <a:ext cx="7162800" cy="3737113"/>
          </a:xfrm>
          <a:prstGeom prst="rect">
            <a:avLst/>
          </a:prstGeom>
        </p:spPr>
      </p:pic>
      <p:pic>
        <p:nvPicPr>
          <p:cNvPr id="8" name="Picture 7" descr="vbx-mxp-sp4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20635"/>
            <a:ext cx="7162800" cy="3737113"/>
          </a:xfrm>
          <a:prstGeom prst="rect">
            <a:avLst/>
          </a:prstGeom>
        </p:spPr>
      </p:pic>
      <p:pic>
        <p:nvPicPr>
          <p:cNvPr id="9" name="Picture 8" descr="vbx-mxp-sp5.eps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20635"/>
            <a:ext cx="7162800" cy="3737113"/>
          </a:xfrm>
          <a:prstGeom prst="rect">
            <a:avLst/>
          </a:prstGeom>
        </p:spPr>
      </p:pic>
      <p:pic>
        <p:nvPicPr>
          <p:cNvPr id="10" name="Picture 9" descr="vbx-mxp-sp6.eps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20635"/>
            <a:ext cx="7162800" cy="373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211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aar_featu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520" y="1219005"/>
            <a:ext cx="3746686" cy="3746686"/>
          </a:xfrm>
          <a:prstGeom prst="rect">
            <a:avLst/>
          </a:prstGeom>
        </p:spPr>
      </p:pic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Early Exit Algorithms</a:t>
            </a:r>
            <a:endParaRPr lang="e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8556791" y="4737150"/>
            <a:ext cx="548699" cy="393524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  <p:sp>
        <p:nvSpPr>
          <p:cNvPr id="13" name="Freeform 12"/>
          <p:cNvSpPr/>
          <p:nvPr/>
        </p:nvSpPr>
        <p:spPr>
          <a:xfrm>
            <a:off x="2540225" y="2708778"/>
            <a:ext cx="3765981" cy="2255584"/>
          </a:xfrm>
          <a:custGeom>
            <a:avLst/>
            <a:gdLst>
              <a:gd name="connsiteX0" fmla="*/ 32843 w 3765981"/>
              <a:gd name="connsiteY0" fmla="*/ 0 h 2255584"/>
              <a:gd name="connsiteX1" fmla="*/ 0 w 3765981"/>
              <a:gd name="connsiteY1" fmla="*/ 2255584 h 2255584"/>
              <a:gd name="connsiteX2" fmla="*/ 3765981 w 3765981"/>
              <a:gd name="connsiteY2" fmla="*/ 2255584 h 2255584"/>
              <a:gd name="connsiteX3" fmla="*/ 3765981 w 3765981"/>
              <a:gd name="connsiteY3" fmla="*/ 32848 h 2255584"/>
              <a:gd name="connsiteX4" fmla="*/ 32843 w 3765981"/>
              <a:gd name="connsiteY4" fmla="*/ 0 h 225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5981" h="2255584">
                <a:moveTo>
                  <a:pt x="32843" y="0"/>
                </a:moveTo>
                <a:lnTo>
                  <a:pt x="0" y="2255584"/>
                </a:lnTo>
                <a:lnTo>
                  <a:pt x="3765981" y="2255584"/>
                </a:lnTo>
                <a:lnTo>
                  <a:pt x="3765981" y="32848"/>
                </a:lnTo>
                <a:lnTo>
                  <a:pt x="32843" y="0"/>
                </a:lnTo>
                <a:close/>
              </a:path>
            </a:pathLst>
          </a:custGeom>
          <a:noFill/>
          <a:ln w="76200" cmpd="sng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559521" y="1219005"/>
            <a:ext cx="3746686" cy="1500074"/>
          </a:xfrm>
          <a:custGeom>
            <a:avLst/>
            <a:gdLst>
              <a:gd name="connsiteX0" fmla="*/ 2167629 w 3776929"/>
              <a:gd name="connsiteY0" fmla="*/ 0 h 1500074"/>
              <a:gd name="connsiteX1" fmla="*/ 2167629 w 3776929"/>
              <a:gd name="connsiteY1" fmla="*/ 0 h 1500074"/>
              <a:gd name="connsiteX2" fmla="*/ 2167629 w 3776929"/>
              <a:gd name="connsiteY2" fmla="*/ 788360 h 1500074"/>
              <a:gd name="connsiteX3" fmla="*/ 2167629 w 3776929"/>
              <a:gd name="connsiteY3" fmla="*/ 788360 h 1500074"/>
              <a:gd name="connsiteX4" fmla="*/ 0 w 3776929"/>
              <a:gd name="connsiteY4" fmla="*/ 777410 h 1500074"/>
              <a:gd name="connsiteX5" fmla="*/ 10947 w 3776929"/>
              <a:gd name="connsiteY5" fmla="*/ 1500074 h 1500074"/>
              <a:gd name="connsiteX6" fmla="*/ 3776929 w 3776929"/>
              <a:gd name="connsiteY6" fmla="*/ 1500074 h 1500074"/>
              <a:gd name="connsiteX7" fmla="*/ 3765981 w 3776929"/>
              <a:gd name="connsiteY7" fmla="*/ 0 h 1500074"/>
              <a:gd name="connsiteX8" fmla="*/ 2167629 w 3776929"/>
              <a:gd name="connsiteY8" fmla="*/ 0 h 1500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76929" h="1500074">
                <a:moveTo>
                  <a:pt x="2167629" y="0"/>
                </a:moveTo>
                <a:lnTo>
                  <a:pt x="2167629" y="0"/>
                </a:lnTo>
                <a:lnTo>
                  <a:pt x="2167629" y="788360"/>
                </a:lnTo>
                <a:lnTo>
                  <a:pt x="2167629" y="788360"/>
                </a:lnTo>
                <a:lnTo>
                  <a:pt x="0" y="777410"/>
                </a:lnTo>
                <a:lnTo>
                  <a:pt x="10947" y="1500074"/>
                </a:lnTo>
                <a:lnTo>
                  <a:pt x="3776929" y="1500074"/>
                </a:lnTo>
                <a:cubicBezTo>
                  <a:pt x="3773280" y="1000049"/>
                  <a:pt x="3769630" y="500025"/>
                  <a:pt x="3765981" y="0"/>
                </a:cubicBezTo>
                <a:lnTo>
                  <a:pt x="2167629" y="0"/>
                </a:lnTo>
                <a:close/>
              </a:path>
            </a:pathLst>
          </a:custGeom>
          <a:noFill/>
          <a:ln w="76200" cmpd="sng"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551172" y="1208704"/>
            <a:ext cx="2156682" cy="788360"/>
          </a:xfrm>
          <a:custGeom>
            <a:avLst/>
            <a:gdLst>
              <a:gd name="connsiteX0" fmla="*/ 2156682 w 2156682"/>
              <a:gd name="connsiteY0" fmla="*/ 0 h 788360"/>
              <a:gd name="connsiteX1" fmla="*/ 10948 w 2156682"/>
              <a:gd name="connsiteY1" fmla="*/ 0 h 788360"/>
              <a:gd name="connsiteX2" fmla="*/ 0 w 2156682"/>
              <a:gd name="connsiteY2" fmla="*/ 788360 h 788360"/>
              <a:gd name="connsiteX3" fmla="*/ 2156682 w 2156682"/>
              <a:gd name="connsiteY3" fmla="*/ 788360 h 788360"/>
              <a:gd name="connsiteX4" fmla="*/ 2156682 w 2156682"/>
              <a:gd name="connsiteY4" fmla="*/ 0 h 78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6682" h="788360">
                <a:moveTo>
                  <a:pt x="2156682" y="0"/>
                </a:moveTo>
                <a:lnTo>
                  <a:pt x="10948" y="0"/>
                </a:lnTo>
                <a:lnTo>
                  <a:pt x="0" y="788360"/>
                </a:lnTo>
                <a:lnTo>
                  <a:pt x="2156682" y="788360"/>
                </a:lnTo>
                <a:lnTo>
                  <a:pt x="2156682" y="0"/>
                </a:lnTo>
                <a:close/>
              </a:path>
            </a:pathLst>
          </a:custGeom>
          <a:noFill/>
          <a:ln w="76200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1984549" y="1441388"/>
            <a:ext cx="8035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Stage 1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1995496" y="2244963"/>
            <a:ext cx="8035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Stage 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1984548" y="3760252"/>
            <a:ext cx="8035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Stage 3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17" name="Smiley Face 16"/>
          <p:cNvSpPr/>
          <p:nvPr/>
        </p:nvSpPr>
        <p:spPr>
          <a:xfrm>
            <a:off x="2835810" y="1597409"/>
            <a:ext cx="197057" cy="164242"/>
          </a:xfrm>
          <a:prstGeom prst="smileyFace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iley Face 19"/>
          <p:cNvSpPr/>
          <p:nvPr/>
        </p:nvSpPr>
        <p:spPr>
          <a:xfrm>
            <a:off x="3568434" y="1597409"/>
            <a:ext cx="197057" cy="164242"/>
          </a:xfrm>
          <a:prstGeom prst="smileyFace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iley Face 20"/>
          <p:cNvSpPr/>
          <p:nvPr/>
        </p:nvSpPr>
        <p:spPr>
          <a:xfrm>
            <a:off x="4334767" y="1597409"/>
            <a:ext cx="197057" cy="164242"/>
          </a:xfrm>
          <a:prstGeom prst="smileyFace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iley Face 21"/>
          <p:cNvSpPr/>
          <p:nvPr/>
        </p:nvSpPr>
        <p:spPr>
          <a:xfrm>
            <a:off x="5057311" y="1585567"/>
            <a:ext cx="197057" cy="164242"/>
          </a:xfrm>
          <a:prstGeom prst="smileyFace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iley Face 22"/>
          <p:cNvSpPr/>
          <p:nvPr/>
        </p:nvSpPr>
        <p:spPr>
          <a:xfrm>
            <a:off x="5823644" y="1597409"/>
            <a:ext cx="197057" cy="164242"/>
          </a:xfrm>
          <a:prstGeom prst="smileyFace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iley Face 23"/>
          <p:cNvSpPr/>
          <p:nvPr/>
        </p:nvSpPr>
        <p:spPr>
          <a:xfrm>
            <a:off x="2835810" y="2319180"/>
            <a:ext cx="197057" cy="164242"/>
          </a:xfrm>
          <a:prstGeom prst="smileyFace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iley Face 24"/>
          <p:cNvSpPr/>
          <p:nvPr/>
        </p:nvSpPr>
        <p:spPr>
          <a:xfrm>
            <a:off x="3568434" y="2319180"/>
            <a:ext cx="197057" cy="164242"/>
          </a:xfrm>
          <a:prstGeom prst="smileyFace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iley Face 25"/>
          <p:cNvSpPr/>
          <p:nvPr/>
        </p:nvSpPr>
        <p:spPr>
          <a:xfrm>
            <a:off x="4334767" y="2319180"/>
            <a:ext cx="197057" cy="164242"/>
          </a:xfrm>
          <a:prstGeom prst="smileyFace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iley Face 26"/>
          <p:cNvSpPr/>
          <p:nvPr/>
        </p:nvSpPr>
        <p:spPr>
          <a:xfrm>
            <a:off x="5057311" y="2307338"/>
            <a:ext cx="197057" cy="164242"/>
          </a:xfrm>
          <a:prstGeom prst="smileyFace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iley Face 27"/>
          <p:cNvSpPr/>
          <p:nvPr/>
        </p:nvSpPr>
        <p:spPr>
          <a:xfrm>
            <a:off x="5823644" y="2319180"/>
            <a:ext cx="197057" cy="164242"/>
          </a:xfrm>
          <a:prstGeom prst="smileyFace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iley Face 28"/>
          <p:cNvSpPr/>
          <p:nvPr/>
        </p:nvSpPr>
        <p:spPr>
          <a:xfrm>
            <a:off x="2835810" y="3085641"/>
            <a:ext cx="197057" cy="164242"/>
          </a:xfrm>
          <a:prstGeom prst="smileyFace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iley Face 29"/>
          <p:cNvSpPr/>
          <p:nvPr/>
        </p:nvSpPr>
        <p:spPr>
          <a:xfrm>
            <a:off x="3568434" y="3085641"/>
            <a:ext cx="197057" cy="164242"/>
          </a:xfrm>
          <a:prstGeom prst="smileyFace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iley Face 30"/>
          <p:cNvSpPr/>
          <p:nvPr/>
        </p:nvSpPr>
        <p:spPr>
          <a:xfrm>
            <a:off x="4334767" y="3085641"/>
            <a:ext cx="197057" cy="164242"/>
          </a:xfrm>
          <a:prstGeom prst="smileyFace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iley Face 31"/>
          <p:cNvSpPr/>
          <p:nvPr/>
        </p:nvSpPr>
        <p:spPr>
          <a:xfrm>
            <a:off x="5057311" y="3073799"/>
            <a:ext cx="197057" cy="164242"/>
          </a:xfrm>
          <a:prstGeom prst="smileyFace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iley Face 32"/>
          <p:cNvSpPr/>
          <p:nvPr/>
        </p:nvSpPr>
        <p:spPr>
          <a:xfrm>
            <a:off x="5823644" y="3085641"/>
            <a:ext cx="197057" cy="164242"/>
          </a:xfrm>
          <a:prstGeom prst="smileyFace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iley Face 34"/>
          <p:cNvSpPr/>
          <p:nvPr/>
        </p:nvSpPr>
        <p:spPr>
          <a:xfrm>
            <a:off x="3568434" y="3852102"/>
            <a:ext cx="197057" cy="164242"/>
          </a:xfrm>
          <a:prstGeom prst="smileyFace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iley Face 35"/>
          <p:cNvSpPr/>
          <p:nvPr/>
        </p:nvSpPr>
        <p:spPr>
          <a:xfrm>
            <a:off x="4334767" y="3852102"/>
            <a:ext cx="197057" cy="164242"/>
          </a:xfrm>
          <a:prstGeom prst="smileyFace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iley Face 36"/>
          <p:cNvSpPr/>
          <p:nvPr/>
        </p:nvSpPr>
        <p:spPr>
          <a:xfrm>
            <a:off x="5057311" y="3840260"/>
            <a:ext cx="197057" cy="164242"/>
          </a:xfrm>
          <a:prstGeom prst="smileyFace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iley Face 37"/>
          <p:cNvSpPr/>
          <p:nvPr/>
        </p:nvSpPr>
        <p:spPr>
          <a:xfrm>
            <a:off x="5823644" y="3852102"/>
            <a:ext cx="197057" cy="164242"/>
          </a:xfrm>
          <a:prstGeom prst="smileyFace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iley Face 38"/>
          <p:cNvSpPr/>
          <p:nvPr/>
        </p:nvSpPr>
        <p:spPr>
          <a:xfrm>
            <a:off x="2835810" y="4600823"/>
            <a:ext cx="197057" cy="164242"/>
          </a:xfrm>
          <a:prstGeom prst="smileyFace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iley Face 39"/>
          <p:cNvSpPr/>
          <p:nvPr/>
        </p:nvSpPr>
        <p:spPr>
          <a:xfrm>
            <a:off x="3568434" y="4600823"/>
            <a:ext cx="197057" cy="164242"/>
          </a:xfrm>
          <a:prstGeom prst="smileyFace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iley Face 40"/>
          <p:cNvSpPr/>
          <p:nvPr/>
        </p:nvSpPr>
        <p:spPr>
          <a:xfrm>
            <a:off x="4334767" y="4600823"/>
            <a:ext cx="197057" cy="164242"/>
          </a:xfrm>
          <a:prstGeom prst="smileyFace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iley Face 41"/>
          <p:cNvSpPr/>
          <p:nvPr/>
        </p:nvSpPr>
        <p:spPr>
          <a:xfrm>
            <a:off x="5057311" y="4588981"/>
            <a:ext cx="197057" cy="164242"/>
          </a:xfrm>
          <a:prstGeom prst="smileyFace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iley Face 42"/>
          <p:cNvSpPr/>
          <p:nvPr/>
        </p:nvSpPr>
        <p:spPr>
          <a:xfrm>
            <a:off x="5823644" y="4600823"/>
            <a:ext cx="197057" cy="164242"/>
          </a:xfrm>
          <a:prstGeom prst="smileyFace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&quot;No&quot; Symbol 17"/>
          <p:cNvSpPr/>
          <p:nvPr/>
        </p:nvSpPr>
        <p:spPr>
          <a:xfrm>
            <a:off x="2835810" y="3852102"/>
            <a:ext cx="197057" cy="176084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Smiley Face 44"/>
          <p:cNvSpPr/>
          <p:nvPr/>
        </p:nvSpPr>
        <p:spPr>
          <a:xfrm>
            <a:off x="3032867" y="1597409"/>
            <a:ext cx="197057" cy="164242"/>
          </a:xfrm>
          <a:prstGeom prst="smileyFace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iley Face 45"/>
          <p:cNvSpPr/>
          <p:nvPr/>
        </p:nvSpPr>
        <p:spPr>
          <a:xfrm>
            <a:off x="3765491" y="1597409"/>
            <a:ext cx="197057" cy="164242"/>
          </a:xfrm>
          <a:prstGeom prst="smileyFace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iley Face 47"/>
          <p:cNvSpPr/>
          <p:nvPr/>
        </p:nvSpPr>
        <p:spPr>
          <a:xfrm>
            <a:off x="5254368" y="1585567"/>
            <a:ext cx="197057" cy="164242"/>
          </a:xfrm>
          <a:prstGeom prst="smileyFace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iley Face 48"/>
          <p:cNvSpPr/>
          <p:nvPr/>
        </p:nvSpPr>
        <p:spPr>
          <a:xfrm>
            <a:off x="6020701" y="1597409"/>
            <a:ext cx="197057" cy="164242"/>
          </a:xfrm>
          <a:prstGeom prst="smileyFace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iley Face 51"/>
          <p:cNvSpPr/>
          <p:nvPr/>
        </p:nvSpPr>
        <p:spPr>
          <a:xfrm>
            <a:off x="4531824" y="2319180"/>
            <a:ext cx="197057" cy="164242"/>
          </a:xfrm>
          <a:prstGeom prst="smileyFace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&quot;No&quot; Symbol 54"/>
          <p:cNvSpPr/>
          <p:nvPr/>
        </p:nvSpPr>
        <p:spPr>
          <a:xfrm>
            <a:off x="3032867" y="2319180"/>
            <a:ext cx="197057" cy="176084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&quot;No&quot; Symbol 55"/>
          <p:cNvSpPr/>
          <p:nvPr/>
        </p:nvSpPr>
        <p:spPr>
          <a:xfrm>
            <a:off x="3765491" y="2319180"/>
            <a:ext cx="197057" cy="176084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&quot;No&quot; Symbol 56"/>
          <p:cNvSpPr/>
          <p:nvPr/>
        </p:nvSpPr>
        <p:spPr>
          <a:xfrm>
            <a:off x="5254368" y="2319180"/>
            <a:ext cx="197057" cy="176084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&quot;No&quot; Symbol 57"/>
          <p:cNvSpPr/>
          <p:nvPr/>
        </p:nvSpPr>
        <p:spPr>
          <a:xfrm>
            <a:off x="6020701" y="2319180"/>
            <a:ext cx="197057" cy="176084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&quot;No&quot; Symbol 58"/>
          <p:cNvSpPr/>
          <p:nvPr/>
        </p:nvSpPr>
        <p:spPr>
          <a:xfrm>
            <a:off x="4510797" y="1597409"/>
            <a:ext cx="197057" cy="176084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&quot;No&quot; Symbol 59"/>
          <p:cNvSpPr/>
          <p:nvPr/>
        </p:nvSpPr>
        <p:spPr>
          <a:xfrm>
            <a:off x="2835810" y="1773493"/>
            <a:ext cx="197057" cy="176084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&quot;No&quot; Symbol 60"/>
          <p:cNvSpPr/>
          <p:nvPr/>
        </p:nvSpPr>
        <p:spPr>
          <a:xfrm>
            <a:off x="3568434" y="1773493"/>
            <a:ext cx="197057" cy="176084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Smiley Face 61"/>
          <p:cNvSpPr/>
          <p:nvPr/>
        </p:nvSpPr>
        <p:spPr>
          <a:xfrm>
            <a:off x="4334767" y="1785335"/>
            <a:ext cx="197057" cy="164242"/>
          </a:xfrm>
          <a:prstGeom prst="smileyFace">
            <a:avLst/>
          </a:prstGeom>
          <a:solidFill>
            <a:srgbClr val="008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18" grpId="0" animBg="1"/>
      <p:bldP spid="45" grpId="0" animBg="1"/>
      <p:bldP spid="46" grpId="0" animBg="1"/>
      <p:bldP spid="48" grpId="0" animBg="1"/>
      <p:bldP spid="49" grpId="0" animBg="1"/>
      <p:bldP spid="52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Divergent Control Flow on SVPs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9482" y="1200150"/>
            <a:ext cx="4157318" cy="3725680"/>
          </a:xfrm>
        </p:spPr>
        <p:txBody>
          <a:bodyPr>
            <a:normAutofit/>
          </a:bodyPr>
          <a:lstStyle/>
          <a:p>
            <a:r>
              <a:rPr lang="en-US" dirty="0" smtClean="0"/>
              <a:t>Predication/CMOV</a:t>
            </a:r>
          </a:p>
          <a:p>
            <a:pPr lvl="1"/>
            <a:r>
              <a:rPr lang="en-US" dirty="0" smtClean="0"/>
              <a:t>Process entire vector</a:t>
            </a:r>
          </a:p>
          <a:p>
            <a:r>
              <a:rPr lang="en-US" dirty="0" smtClean="0"/>
              <a:t>Vector Compress</a:t>
            </a:r>
          </a:p>
          <a:p>
            <a:pPr lvl="1"/>
            <a:r>
              <a:rPr lang="en-US" dirty="0" smtClean="0"/>
              <a:t>Load inputs, compress</a:t>
            </a:r>
          </a:p>
          <a:p>
            <a:pPr lvl="1"/>
            <a:r>
              <a:rPr lang="en-US" dirty="0" smtClean="0"/>
              <a:t>Expand outputs, store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pic>
        <p:nvPicPr>
          <p:cNvPr id="5" name="Picture 4" descr="bram_writing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" t="3832" r="52730" b="56786"/>
          <a:stretch/>
        </p:blipFill>
        <p:spPr>
          <a:xfrm>
            <a:off x="1179503" y="1711379"/>
            <a:ext cx="2750026" cy="20256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3216" y="3275361"/>
            <a:ext cx="40081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Mask Vector:</a:t>
            </a:r>
          </a:p>
          <a:p>
            <a:pPr algn="ctr"/>
            <a:r>
              <a:rPr lang="en-US" sz="1800" dirty="0" smtClean="0"/>
              <a:t>1’s in corresponding vector are active</a:t>
            </a:r>
          </a:p>
          <a:p>
            <a:pPr algn="ctr"/>
            <a:r>
              <a:rPr lang="en-US" sz="1800" dirty="0" smtClean="0"/>
              <a:t>0’s are disabled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16100" y="1605290"/>
            <a:ext cx="11723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Wavefronts</a:t>
            </a:r>
            <a:endParaRPr lang="en-US" dirty="0"/>
          </a:p>
          <a:p>
            <a:r>
              <a:rPr lang="en-US" dirty="0" smtClean="0"/>
              <a:t>(1 per cycle)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692917" y="2508561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Vector</a:t>
            </a:r>
          </a:p>
          <a:p>
            <a:pPr algn="ctr"/>
            <a:r>
              <a:rPr lang="en-US" dirty="0" smtClean="0"/>
              <a:t>Lanes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895600" y="1828800"/>
            <a:ext cx="787400" cy="190500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 rot="10800000">
            <a:off x="1316165" y="1828800"/>
            <a:ext cx="499935" cy="190500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76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Vector Compress: 5x1 Sliding Window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987800"/>
            <a:ext cx="8229600" cy="938030"/>
          </a:xfrm>
        </p:spPr>
        <p:txBody>
          <a:bodyPr>
            <a:normAutofit/>
          </a:bodyPr>
          <a:lstStyle/>
          <a:p>
            <a:r>
              <a:rPr lang="en-US" dirty="0" smtClean="0"/>
              <a:t>N*M compress operations (time)</a:t>
            </a:r>
          </a:p>
          <a:p>
            <a:r>
              <a:rPr lang="en-US" dirty="0" smtClean="0"/>
              <a:t>N*M temporary vectors (space)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  <p:pic>
        <p:nvPicPr>
          <p:cNvPr id="5" name="Picture 4" descr="compress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3228"/>
            <a:ext cx="5035864" cy="292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747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Divergent Control Flow on SVPs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9482" y="1200150"/>
            <a:ext cx="4157318" cy="37256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Predication/CMOV</a:t>
            </a:r>
          </a:p>
          <a:p>
            <a:pPr lvl="1"/>
            <a:r>
              <a:rPr lang="en-US" dirty="0" smtClean="0"/>
              <a:t>Process entire vector</a:t>
            </a:r>
          </a:p>
          <a:p>
            <a:r>
              <a:rPr lang="en-US" dirty="0" smtClean="0"/>
              <a:t>Vector Compress</a:t>
            </a:r>
          </a:p>
          <a:p>
            <a:pPr lvl="1"/>
            <a:r>
              <a:rPr lang="en-US" dirty="0" smtClean="0"/>
              <a:t>Load inputs, compress</a:t>
            </a:r>
          </a:p>
          <a:p>
            <a:pPr lvl="1"/>
            <a:r>
              <a:rPr lang="en-US" dirty="0" smtClean="0"/>
              <a:t>Expand outputs, store</a:t>
            </a:r>
          </a:p>
          <a:p>
            <a:r>
              <a:rPr lang="en-US" dirty="0" smtClean="0"/>
              <a:t>Compress + Scatter/Gather</a:t>
            </a:r>
          </a:p>
          <a:p>
            <a:pPr lvl="1"/>
            <a:r>
              <a:rPr lang="en-US" dirty="0" smtClean="0"/>
              <a:t>Compress addresses</a:t>
            </a:r>
          </a:p>
          <a:p>
            <a:pPr lvl="1"/>
            <a:r>
              <a:rPr lang="en-US" dirty="0" smtClean="0"/>
              <a:t>Load/store indexed</a:t>
            </a:r>
          </a:p>
          <a:p>
            <a:pPr lvl="1"/>
            <a:endParaRPr lang="en-US" dirty="0"/>
          </a:p>
          <a:p>
            <a:r>
              <a:rPr lang="en-US" dirty="0" smtClean="0"/>
              <a:t>Density-time</a:t>
            </a:r>
          </a:p>
          <a:p>
            <a:pPr lvl="1"/>
            <a:r>
              <a:rPr lang="en-US" dirty="0" smtClean="0"/>
              <a:t>Scan mask for next valid </a:t>
            </a:r>
            <a:r>
              <a:rPr lang="en-US" dirty="0" err="1" smtClean="0"/>
              <a:t>wavefront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pic>
        <p:nvPicPr>
          <p:cNvPr id="5" name="Picture 4" descr="bram_writing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" t="3832" r="52730" b="56786"/>
          <a:stretch/>
        </p:blipFill>
        <p:spPr>
          <a:xfrm>
            <a:off x="1179503" y="1711379"/>
            <a:ext cx="2750026" cy="20256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3216" y="3275361"/>
            <a:ext cx="40081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Mask Vector:</a:t>
            </a:r>
          </a:p>
          <a:p>
            <a:pPr algn="ctr"/>
            <a:r>
              <a:rPr lang="en-US" sz="1800" dirty="0" smtClean="0"/>
              <a:t>1’s in corresponding vector are active</a:t>
            </a:r>
          </a:p>
          <a:p>
            <a:pPr algn="ctr"/>
            <a:r>
              <a:rPr lang="en-US" sz="1800" dirty="0" smtClean="0"/>
              <a:t>0’s are disabled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16100" y="1605290"/>
            <a:ext cx="11723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Wavefronts</a:t>
            </a:r>
            <a:endParaRPr lang="en-US" dirty="0"/>
          </a:p>
          <a:p>
            <a:r>
              <a:rPr lang="en-US" dirty="0" smtClean="0"/>
              <a:t>(1 per cycle)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692917" y="2508561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Vector</a:t>
            </a:r>
          </a:p>
          <a:p>
            <a:pPr algn="ctr"/>
            <a:r>
              <a:rPr lang="en-US" dirty="0" smtClean="0"/>
              <a:t>Lanes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895600" y="1828800"/>
            <a:ext cx="787400" cy="190500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 rot="10800000">
            <a:off x="1316165" y="1828800"/>
            <a:ext cx="499935" cy="190500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746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Wavefront</a:t>
            </a:r>
            <a:r>
              <a:rPr lang="en-US" dirty="0" smtClean="0"/>
              <a:t> Skipping using BRAMs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  <p:pic>
        <p:nvPicPr>
          <p:cNvPr id="7" name="Picture 6" descr="bram_writing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" t="3832" b="56786"/>
          <a:stretch/>
        </p:blipFill>
        <p:spPr>
          <a:xfrm>
            <a:off x="1144235" y="1217117"/>
            <a:ext cx="6420996" cy="2025647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287888" y="1063228"/>
            <a:ext cx="2389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err="1" smtClean="0"/>
              <a:t>Wavefront</a:t>
            </a:r>
            <a:r>
              <a:rPr lang="en-US" dirty="0"/>
              <a:t> </a:t>
            </a:r>
            <a:r>
              <a:rPr lang="en-US" dirty="0" smtClean="0"/>
              <a:t>Number (Offset)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358254" y="1339770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074759" y="1339770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790244" y="1339770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471497" y="1339770"/>
            <a:ext cx="3187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174645" y="1339770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891150" y="1339770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606635" y="1339770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287888" y="1339770"/>
            <a:ext cx="3187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443590" y="3142579"/>
            <a:ext cx="1467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Mask BRAM</a:t>
            </a:r>
            <a:endParaRPr lang="en-US" sz="1800" dirty="0"/>
          </a:p>
        </p:txBody>
      </p:sp>
      <p:sp>
        <p:nvSpPr>
          <p:cNvPr id="47" name="TextBox 46"/>
          <p:cNvSpPr txBox="1"/>
          <p:nvPr/>
        </p:nvSpPr>
        <p:spPr>
          <a:xfrm>
            <a:off x="1709607" y="2927136"/>
            <a:ext cx="1467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Mask Vector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11910"/>
            <a:ext cx="8229600" cy="1413919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ask_setup</a:t>
            </a:r>
            <a:r>
              <a:rPr lang="en-US" dirty="0" smtClean="0"/>
              <a:t>() comparison populates mask BRAM</a:t>
            </a:r>
          </a:p>
          <a:p>
            <a:pPr lvl="1"/>
            <a:r>
              <a:rPr lang="en-US" dirty="0" smtClean="0"/>
              <a:t>Only </a:t>
            </a:r>
            <a:r>
              <a:rPr lang="en-US" dirty="0" err="1" smtClean="0"/>
              <a:t>wavefronts</a:t>
            </a:r>
            <a:r>
              <a:rPr lang="en-US" dirty="0" smtClean="0"/>
              <a:t> with active elements stored</a:t>
            </a:r>
          </a:p>
          <a:p>
            <a:pPr lvl="1"/>
            <a:endParaRPr lang="en-US" dirty="0"/>
          </a:p>
          <a:p>
            <a:r>
              <a:rPr lang="en-US" dirty="0" smtClean="0"/>
              <a:t>Masked execution adds offsets from mask BRAM to base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5588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Example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#define STRIDE 5</a:t>
            </a:r>
          </a:p>
          <a:p>
            <a:pPr marL="0" indent="0">
              <a:buNone/>
            </a:pPr>
            <a:endParaRPr lang="en-US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//Toy </a:t>
            </a:r>
            <a:r>
              <a:rPr lang="en-US" dirty="0" err="1">
                <a:latin typeface="Andale Mono"/>
                <a:cs typeface="Andale Mono"/>
              </a:rPr>
              <a:t>functition</a:t>
            </a:r>
            <a:r>
              <a:rPr lang="en-US" dirty="0">
                <a:latin typeface="Andale Mono"/>
                <a:cs typeface="Andale Mono"/>
              </a:rPr>
              <a:t> to double every fifth </a:t>
            </a:r>
            <a:r>
              <a:rPr lang="en-US" dirty="0" smtClean="0">
                <a:latin typeface="Andale Mono"/>
                <a:cs typeface="Andale Mono"/>
              </a:rPr>
              <a:t>element in </a:t>
            </a:r>
            <a:r>
              <a:rPr lang="en-US" dirty="0">
                <a:latin typeface="Andale Mono"/>
                <a:cs typeface="Andale Mono"/>
              </a:rPr>
              <a:t>the vector </a:t>
            </a:r>
            <a:r>
              <a:rPr lang="en-US" dirty="0" err="1">
                <a:latin typeface="Andale Mono"/>
                <a:cs typeface="Andale Mono"/>
              </a:rPr>
              <a:t>v_a</a:t>
            </a:r>
            <a:endParaRPr lang="en-US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void </a:t>
            </a:r>
            <a:r>
              <a:rPr lang="en-US" dirty="0" err="1">
                <a:latin typeface="Andale Mono"/>
                <a:cs typeface="Andale Mono"/>
              </a:rPr>
              <a:t>double_every_fifth_element</a:t>
            </a:r>
            <a:r>
              <a:rPr lang="en-US" dirty="0">
                <a:latin typeface="Andale Mono"/>
                <a:cs typeface="Andale Mono"/>
              </a:rPr>
              <a:t>( </a:t>
            </a:r>
            <a:r>
              <a:rPr lang="en-US" dirty="0" err="1">
                <a:latin typeface="Andale Mono"/>
                <a:cs typeface="Andale Mono"/>
              </a:rPr>
              <a:t>int</a:t>
            </a:r>
            <a:r>
              <a:rPr lang="en-US" dirty="0">
                <a:latin typeface="Andale Mono"/>
                <a:cs typeface="Andale Mono"/>
              </a:rPr>
              <a:t> *</a:t>
            </a:r>
            <a:r>
              <a:rPr lang="en-US" dirty="0" err="1">
                <a:latin typeface="Andale Mono"/>
                <a:cs typeface="Andale Mono"/>
              </a:rPr>
              <a:t>v_a</a:t>
            </a:r>
            <a:r>
              <a:rPr lang="en-US" dirty="0" smtClean="0">
                <a:latin typeface="Andale Mono"/>
                <a:cs typeface="Andale Mono"/>
              </a:rPr>
              <a:t>, 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r>
              <a:rPr lang="en-US" dirty="0">
                <a:latin typeface="Andale Mono"/>
                <a:cs typeface="Andale Mono"/>
              </a:rPr>
              <a:t>*</a:t>
            </a:r>
            <a:r>
              <a:rPr lang="en-US" dirty="0" err="1" smtClean="0">
                <a:latin typeface="Andale Mono"/>
                <a:cs typeface="Andale Mono"/>
              </a:rPr>
              <a:t>v_temp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r>
              <a:rPr lang="en-US" dirty="0" err="1">
                <a:latin typeface="Andale Mono"/>
                <a:cs typeface="Andale Mono"/>
              </a:rPr>
              <a:t>vector_length</a:t>
            </a:r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smtClean="0">
                <a:latin typeface="Andale Mono"/>
                <a:cs typeface="Andale Mono"/>
              </a:rPr>
              <a:t>){</a:t>
            </a:r>
            <a:endParaRPr lang="en-US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</a:t>
            </a:r>
            <a:r>
              <a:rPr lang="en-US" dirty="0" err="1">
                <a:latin typeface="Andale Mono"/>
                <a:cs typeface="Andale Mono"/>
              </a:rPr>
              <a:t>int</a:t>
            </a:r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err="1">
                <a:latin typeface="Andale Mono"/>
                <a:cs typeface="Andale Mono"/>
              </a:rPr>
              <a:t>i</a:t>
            </a:r>
            <a:r>
              <a:rPr lang="en-US" dirty="0">
                <a:latin typeface="Andale Mono"/>
                <a:cs typeface="Andale Mono"/>
              </a:rPr>
              <a:t>;</a:t>
            </a:r>
          </a:p>
          <a:p>
            <a:pPr marL="0" indent="0">
              <a:buNone/>
            </a:pPr>
            <a:endParaRPr lang="en-US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//Initialize every fifth element of </a:t>
            </a:r>
            <a:r>
              <a:rPr lang="en-US" dirty="0" err="1">
                <a:latin typeface="Andale Mono"/>
                <a:cs typeface="Andale Mono"/>
              </a:rPr>
              <a:t>v_temp</a:t>
            </a:r>
            <a:r>
              <a:rPr lang="en-US" dirty="0">
                <a:latin typeface="Andale Mono"/>
                <a:cs typeface="Andale Mono"/>
              </a:rPr>
              <a:t> to zero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for( </a:t>
            </a:r>
            <a:r>
              <a:rPr lang="en-US" dirty="0" err="1">
                <a:latin typeface="Andale Mono"/>
                <a:cs typeface="Andale Mono"/>
              </a:rPr>
              <a:t>i</a:t>
            </a:r>
            <a:r>
              <a:rPr lang="en-US" dirty="0">
                <a:latin typeface="Andale Mono"/>
                <a:cs typeface="Andale Mono"/>
              </a:rPr>
              <a:t> = 0; </a:t>
            </a:r>
            <a:r>
              <a:rPr lang="en-US" dirty="0" err="1">
                <a:latin typeface="Andale Mono"/>
                <a:cs typeface="Andale Mono"/>
              </a:rPr>
              <a:t>i</a:t>
            </a:r>
            <a:r>
              <a:rPr lang="en-US" dirty="0">
                <a:latin typeface="Andale Mono"/>
                <a:cs typeface="Andale Mono"/>
              </a:rPr>
              <a:t> &lt; </a:t>
            </a:r>
            <a:r>
              <a:rPr lang="en-US" dirty="0" err="1">
                <a:latin typeface="Andale Mono"/>
                <a:cs typeface="Andale Mono"/>
              </a:rPr>
              <a:t>vector_length</a:t>
            </a:r>
            <a:r>
              <a:rPr lang="en-US" dirty="0">
                <a:latin typeface="Andale Mono"/>
                <a:cs typeface="Andale Mono"/>
              </a:rPr>
              <a:t>; </a:t>
            </a:r>
            <a:r>
              <a:rPr lang="en-US" dirty="0" err="1">
                <a:latin typeface="Andale Mono"/>
                <a:cs typeface="Andale Mono"/>
              </a:rPr>
              <a:t>i</a:t>
            </a:r>
            <a:r>
              <a:rPr lang="en-US" dirty="0">
                <a:latin typeface="Andale Mono"/>
                <a:cs typeface="Andale Mono"/>
              </a:rPr>
              <a:t>++ ) {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  </a:t>
            </a:r>
            <a:r>
              <a:rPr lang="en-US" dirty="0" err="1">
                <a:latin typeface="Andale Mono"/>
                <a:cs typeface="Andale Mono"/>
              </a:rPr>
              <a:t>v_temp</a:t>
            </a:r>
            <a:r>
              <a:rPr lang="en-US" dirty="0">
                <a:latin typeface="Andale Mono"/>
                <a:cs typeface="Andale Mono"/>
              </a:rPr>
              <a:t>[</a:t>
            </a:r>
            <a:r>
              <a:rPr lang="en-US" dirty="0" err="1">
                <a:latin typeface="Andale Mono"/>
                <a:cs typeface="Andale Mono"/>
              </a:rPr>
              <a:t>i</a:t>
            </a:r>
            <a:r>
              <a:rPr lang="en-US" dirty="0">
                <a:latin typeface="Andale Mono"/>
                <a:cs typeface="Andale Mono"/>
              </a:rPr>
              <a:t>] = </a:t>
            </a:r>
            <a:r>
              <a:rPr lang="en-US" dirty="0" err="1">
                <a:latin typeface="Andale Mono"/>
                <a:cs typeface="Andale Mono"/>
              </a:rPr>
              <a:t>i</a:t>
            </a:r>
            <a:r>
              <a:rPr lang="en-US" dirty="0">
                <a:latin typeface="Andale Mono"/>
                <a:cs typeface="Andale Mono"/>
              </a:rPr>
              <a:t> % STRIDE;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}</a:t>
            </a:r>
          </a:p>
          <a:p>
            <a:pPr marL="0" indent="0">
              <a:buNone/>
            </a:pPr>
            <a:endParaRPr lang="en-US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//Set the vector length which will be processed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</a:t>
            </a:r>
            <a:r>
              <a:rPr lang="en-US" dirty="0" err="1">
                <a:latin typeface="Andale Mono"/>
                <a:cs typeface="Andale Mono"/>
              </a:rPr>
              <a:t>vbx_set_vl</a:t>
            </a:r>
            <a:r>
              <a:rPr lang="en-US" dirty="0">
                <a:latin typeface="Andale Mono"/>
                <a:cs typeface="Andale Mono"/>
              </a:rPr>
              <a:t>( </a:t>
            </a:r>
            <a:r>
              <a:rPr lang="en-US" dirty="0" err="1">
                <a:latin typeface="Andale Mono"/>
                <a:cs typeface="Andale Mono"/>
              </a:rPr>
              <a:t>vector_length</a:t>
            </a:r>
            <a:r>
              <a:rPr lang="en-US" dirty="0">
                <a:latin typeface="Andale Mono"/>
                <a:cs typeface="Andale Mono"/>
              </a:rPr>
              <a:t> );</a:t>
            </a:r>
          </a:p>
          <a:p>
            <a:pPr marL="0" indent="0">
              <a:buNone/>
            </a:pPr>
            <a:endParaRPr lang="en-US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//Set mask for every element equal to zero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</a:t>
            </a:r>
            <a:r>
              <a:rPr lang="en-US" dirty="0" err="1">
                <a:latin typeface="Andale Mono"/>
                <a:cs typeface="Andale Mono"/>
              </a:rPr>
              <a:t>vbx_setup_mask</a:t>
            </a:r>
            <a:r>
              <a:rPr lang="en-US" dirty="0">
                <a:latin typeface="Andale Mono"/>
                <a:cs typeface="Andale Mono"/>
              </a:rPr>
              <a:t>( CMOV_Z, </a:t>
            </a:r>
            <a:r>
              <a:rPr lang="en-US" dirty="0" err="1">
                <a:latin typeface="Andale Mono"/>
                <a:cs typeface="Andale Mono"/>
              </a:rPr>
              <a:t>v_temp</a:t>
            </a:r>
            <a:r>
              <a:rPr lang="en-US" dirty="0">
                <a:latin typeface="Andale Mono"/>
                <a:cs typeface="Andale Mono"/>
              </a:rPr>
              <a:t> );</a:t>
            </a:r>
          </a:p>
          <a:p>
            <a:pPr marL="0" indent="0">
              <a:buNone/>
            </a:pPr>
            <a:endParaRPr lang="en-US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//Perform the </a:t>
            </a:r>
            <a:r>
              <a:rPr lang="en-US" dirty="0" err="1">
                <a:latin typeface="Andale Mono"/>
                <a:cs typeface="Andale Mono"/>
              </a:rPr>
              <a:t>wavefront</a:t>
            </a:r>
            <a:r>
              <a:rPr lang="en-US" dirty="0">
                <a:latin typeface="Andale Mono"/>
                <a:cs typeface="Andale Mono"/>
              </a:rPr>
              <a:t> skipping </a:t>
            </a:r>
            <a:r>
              <a:rPr lang="en-US" dirty="0" smtClean="0">
                <a:latin typeface="Andale Mono"/>
                <a:cs typeface="Andale Mono"/>
              </a:rPr>
              <a:t>operation: multiply </a:t>
            </a:r>
            <a:r>
              <a:rPr lang="en-US" dirty="0">
                <a:latin typeface="Andale Mono"/>
                <a:cs typeface="Andale Mono"/>
              </a:rPr>
              <a:t>all non-masked </a:t>
            </a:r>
            <a:r>
              <a:rPr lang="en-US" dirty="0" smtClean="0">
                <a:latin typeface="Andale Mono"/>
                <a:cs typeface="Andale Mono"/>
              </a:rPr>
              <a:t>off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smtClean="0">
                <a:latin typeface="Andale Mono"/>
                <a:cs typeface="Andale Mono"/>
              </a:rPr>
              <a:t> //elements </a:t>
            </a:r>
            <a:r>
              <a:rPr lang="en-US" dirty="0">
                <a:latin typeface="Andale Mono"/>
                <a:cs typeface="Andale Mono"/>
              </a:rPr>
              <a:t>of </a:t>
            </a:r>
            <a:r>
              <a:rPr lang="en-US" dirty="0" err="1">
                <a:latin typeface="Andale Mono"/>
                <a:cs typeface="Andale Mono"/>
              </a:rPr>
              <a:t>v_a</a:t>
            </a:r>
            <a:r>
              <a:rPr lang="en-US" dirty="0">
                <a:latin typeface="Andale Mono"/>
                <a:cs typeface="Andale Mono"/>
              </a:rPr>
              <a:t> by 2 </a:t>
            </a:r>
            <a:r>
              <a:rPr lang="en-US" dirty="0" smtClean="0">
                <a:latin typeface="Andale Mono"/>
                <a:cs typeface="Andale Mono"/>
              </a:rPr>
              <a:t>and </a:t>
            </a:r>
            <a:r>
              <a:rPr lang="en-US" dirty="0">
                <a:latin typeface="Andale Mono"/>
                <a:cs typeface="Andale Mono"/>
              </a:rPr>
              <a:t>store the result back in </a:t>
            </a:r>
            <a:r>
              <a:rPr lang="en-US" dirty="0" err="1">
                <a:latin typeface="Andale Mono"/>
                <a:cs typeface="Andale Mono"/>
              </a:rPr>
              <a:t>v_a</a:t>
            </a:r>
            <a:endParaRPr lang="en-US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</a:t>
            </a:r>
            <a:r>
              <a:rPr lang="en-US" dirty="0" err="1">
                <a:latin typeface="Andale Mono"/>
                <a:cs typeface="Andale Mono"/>
              </a:rPr>
              <a:t>vbx_masked</a:t>
            </a:r>
            <a:r>
              <a:rPr lang="en-US" dirty="0">
                <a:latin typeface="Andale Mono"/>
                <a:cs typeface="Andale Mono"/>
              </a:rPr>
              <a:t>( SVW, MUL, </a:t>
            </a:r>
            <a:r>
              <a:rPr lang="en-US" dirty="0" err="1">
                <a:latin typeface="Andale Mono"/>
                <a:cs typeface="Andale Mono"/>
              </a:rPr>
              <a:t>v_a</a:t>
            </a:r>
            <a:r>
              <a:rPr lang="en-US" dirty="0">
                <a:latin typeface="Andale Mono"/>
                <a:cs typeface="Andale Mono"/>
              </a:rPr>
              <a:t>, 2, </a:t>
            </a:r>
            <a:r>
              <a:rPr lang="en-US" dirty="0" err="1">
                <a:latin typeface="Andale Mono"/>
                <a:cs typeface="Andale Mono"/>
              </a:rPr>
              <a:t>v_a</a:t>
            </a:r>
            <a:r>
              <a:rPr lang="en-US" dirty="0">
                <a:latin typeface="Andale Mono"/>
                <a:cs typeface="Andale Mono"/>
              </a:rPr>
              <a:t> );</a:t>
            </a:r>
          </a:p>
          <a:p>
            <a:pPr marL="0" indent="0">
              <a:buNone/>
            </a:pPr>
            <a:r>
              <a:rPr lang="en-US" dirty="0" smtClean="0">
                <a:latin typeface="Andale Mono"/>
                <a:cs typeface="Andale Mono"/>
              </a:rPr>
              <a:t>}</a:t>
            </a:r>
            <a:endParaRPr lang="en-US" dirty="0">
              <a:latin typeface="Andale Mono"/>
              <a:cs typeface="Andale Mono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1516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12573</TotalTime>
  <Words>550</Words>
  <Application>Microsoft Macintosh PowerPoint</Application>
  <PresentationFormat>On-screen Show (16:9)</PresentationFormat>
  <Paragraphs>140</Paragraphs>
  <Slides>20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Clarity</vt:lpstr>
      <vt:lpstr>Wavefront Skipping using BRAMs for Conditional Algorithms on Vector Processors</vt:lpstr>
      <vt:lpstr>VectorBlox MXP  Soft Vector Processor (SVP)</vt:lpstr>
      <vt:lpstr>Vectors in Scratchpad Memory</vt:lpstr>
      <vt:lpstr>Early Exit Algorithms</vt:lpstr>
      <vt:lpstr>Divergent Control Flow on SVPs</vt:lpstr>
      <vt:lpstr>Vector Compress: 5x1 Sliding Window</vt:lpstr>
      <vt:lpstr>Divergent Control Flow on SVPs</vt:lpstr>
      <vt:lpstr>Wavefront Skipping using BRAMs</vt:lpstr>
      <vt:lpstr>Code Example</vt:lpstr>
      <vt:lpstr>Partial Wavefront Skipping</vt:lpstr>
      <vt:lpstr>BRAM Usage for Varying MMVL</vt:lpstr>
      <vt:lpstr>BRAM Usage for Multiple Partitions</vt:lpstr>
      <vt:lpstr>Work Done for Different Strategies</vt:lpstr>
      <vt:lpstr>Different Strategies (Mandelbrot Set)</vt:lpstr>
      <vt:lpstr>Face Detect Results</vt:lpstr>
      <vt:lpstr>Speedup per Area (eALM)</vt:lpstr>
      <vt:lpstr>Varying MMVL (Face Detect)</vt:lpstr>
      <vt:lpstr>Limitations and Future Work</vt:lpstr>
      <vt:lpstr>Conclusions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Broadening the Applicability of FPGA-based Soft Vector Processors</dc:title>
  <cp:lastModifiedBy>Aaron Severance</cp:lastModifiedBy>
  <cp:revision>147</cp:revision>
  <dcterms:modified xsi:type="dcterms:W3CDTF">2015-02-21T01:22:15Z</dcterms:modified>
</cp:coreProperties>
</file>