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1" r:id="rId4"/>
    <p:sldId id="259" r:id="rId5"/>
    <p:sldId id="260" r:id="rId6"/>
    <p:sldId id="265" r:id="rId7"/>
    <p:sldId id="263" r:id="rId8"/>
    <p:sldId id="262" r:id="rId9"/>
    <p:sldId id="264" r:id="rId10"/>
    <p:sldId id="266" r:id="rId11"/>
    <p:sldId id="267" r:id="rId12"/>
    <p:sldId id="269" r:id="rId13"/>
    <p:sldId id="270" r:id="rId14"/>
    <p:sldId id="271" r:id="rId15"/>
    <p:sldId id="273" r:id="rId16"/>
    <p:sldId id="274" r:id="rId17"/>
    <p:sldId id="272" r:id="rId18"/>
    <p:sldId id="280" r:id="rId19"/>
    <p:sldId id="279" r:id="rId20"/>
    <p:sldId id="276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8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1F275-581E-A54A-9E17-A94C8536C7D3}" type="datetimeFigureOut">
              <a:rPr lang="en-US" smtClean="0"/>
              <a:t>2014-03-10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88291-BFC4-8C47-B619-E5A08284F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33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FB7FA-67AE-3A42-871B-CB069A71D14E}" type="datetimeFigureOut">
              <a:rPr lang="en-US" smtClean="0"/>
              <a:t>2014-03-10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9E642-9FD7-0D43-AFB5-B2263752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61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(2/18/2014 14:43) -----</a:t>
            </a:r>
          </a:p>
          <a:p>
            <a:r>
              <a:rPr lang="en-US" dirty="0" err="1" smtClean="0"/>
              <a:t>multibanked</a:t>
            </a:r>
            <a:r>
              <a:rPr lang="en-US" dirty="0" smtClean="0"/>
              <a:t> </a:t>
            </a:r>
            <a:r>
              <a:rPr lang="en-US" dirty="0"/>
              <a:t>scratchpad mention (4 </a:t>
            </a:r>
            <a:r>
              <a:rPr lang="en-US"/>
              <a:t>ports</a:t>
            </a:r>
            <a:r>
              <a:rPr lang="en-US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9E642-9FD7-0D43-AFB5-B2263752AE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20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 talk, more onto next</a:t>
            </a:r>
            <a:endParaRPr lang="en-US" dirty="0"/>
          </a:p>
          <a:p>
            <a:r>
              <a:rPr lang="en-US" dirty="0" smtClean="0"/>
              <a:t>Mention</a:t>
            </a:r>
            <a:r>
              <a:rPr lang="en-US" baseline="0" dirty="0" smtClean="0"/>
              <a:t> across lanes, briefly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9E642-9FD7-0D43-AFB5-B2263752AE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5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9E642-9FD7-0D43-AFB5-B2263752AE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09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9E642-9FD7-0D43-AFB5-B2263752AE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82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9E642-9FD7-0D43-AFB5-B2263752AE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99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9E642-9FD7-0D43-AFB5-B2263752AE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1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x-none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E2E3A7-84E7-964E-A7A9-20AAE66A8E2F}" type="datetime1">
              <a:rPr lang="en-CA" smtClean="0"/>
              <a:t>2014-03-10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39421-4D78-1E40-B07B-B5B62EC8FAEC}" type="datetime1">
              <a:rPr lang="en-CA" smtClean="0"/>
              <a:t>2014-03-10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0B5B1C-C2D8-5A4A-8B1B-76DDC03F6B3F}" type="datetime1">
              <a:rPr lang="en-CA" smtClean="0"/>
              <a:t>2014-03-10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0DDCC6-6757-6D45-B2AC-017821728140}" type="datetime1">
              <a:rPr lang="en-CA" smtClean="0"/>
              <a:t>2014-03-10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042316-F04E-D947-B8E1-BECC3A623887}" type="datetime1">
              <a:rPr lang="en-CA" smtClean="0"/>
              <a:t>2014-03-10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07B75-4E3D-1545-90E5-C7063B9A1DC0}" type="datetime1">
              <a:rPr lang="en-CA" smtClean="0"/>
              <a:t>2014-03-10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801C9F-D018-EA4B-A82B-66CA7DCD2EE3}" type="datetime1">
              <a:rPr lang="en-CA" smtClean="0"/>
              <a:t>2014-03-10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7D275-B4BB-8243-97E0-E5953FEEEC90}" type="datetime1">
              <a:rPr lang="en-CA" smtClean="0"/>
              <a:t>2014-03-10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21523-8E28-BA4C-8A9B-DD85954FA83A}" type="datetime1">
              <a:rPr lang="en-CA" smtClean="0"/>
              <a:t>2014-03-10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018A3-8F59-6844-AA72-C1A158BD77E3}" type="datetime1">
              <a:rPr lang="en-CA" smtClean="0"/>
              <a:t>2014-03-10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40B7AA-61D6-B04C-8C94-BAF90BBEABF8}" type="datetime1">
              <a:rPr lang="en-CA" smtClean="0"/>
              <a:t>2014-03-10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x-none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x-none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x-none" dirty="0" smtClean="0"/>
              <a:t>Click to edit Master text styles</a:t>
            </a:r>
          </a:p>
          <a:p>
            <a:pPr lvl="1" eaLnBrk="1" latinLnBrk="0" hangingPunct="1"/>
            <a:r>
              <a:rPr kumimoji="0" lang="x-none" dirty="0" smtClean="0"/>
              <a:t>Second level</a:t>
            </a:r>
          </a:p>
          <a:p>
            <a:pPr lvl="2" eaLnBrk="1" latinLnBrk="0" hangingPunct="1"/>
            <a:r>
              <a:rPr kumimoji="0" lang="x-none" dirty="0" smtClean="0"/>
              <a:t>Third level</a:t>
            </a:r>
          </a:p>
          <a:p>
            <a:pPr lvl="3" eaLnBrk="1" latinLnBrk="0" hangingPunct="1"/>
            <a:r>
              <a:rPr kumimoji="0" lang="x-none" dirty="0" smtClean="0"/>
              <a:t>Fourth level</a:t>
            </a:r>
          </a:p>
          <a:p>
            <a:pPr lvl="4" eaLnBrk="1" latinLnBrk="0" hangingPunct="1"/>
            <a:r>
              <a:rPr kumimoji="0" lang="x-none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C28C50-4907-4F45-868B-704668E14CCD}" type="datetime1">
              <a:rPr lang="en-CA" smtClean="0"/>
              <a:t>2014-03-10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file://localhost/Users/aaronsev/Dropbox/oldstuff/fpga2014/presentation/adspb.pn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file://localhost/Users/aaronsev/Dropbox/oldstuff/fpga2014/presentation/results.pn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file://localhost/Users/aaronsev/Dropbox/oldstuff/fpga2014/presentation/leto_frankie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/>
              </a:rPr>
              <a:t>Soft Vector Processors with Streaming Pipelines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2393230"/>
          </a:xfrm>
        </p:spPr>
        <p:txBody>
          <a:bodyPr>
            <a:normAutofit/>
          </a:bodyPr>
          <a:lstStyle/>
          <a:p>
            <a:r>
              <a:rPr lang="en-US" dirty="0" smtClean="0"/>
              <a:t>Aaron Severance</a:t>
            </a:r>
          </a:p>
          <a:p>
            <a:endParaRPr lang="en-US" dirty="0" smtClean="0"/>
          </a:p>
          <a:p>
            <a:r>
              <a:rPr lang="en-US" dirty="0" smtClean="0"/>
              <a:t>Joe Edwards</a:t>
            </a:r>
            <a:endParaRPr lang="en-US" baseline="30000" dirty="0" smtClean="0"/>
          </a:p>
          <a:p>
            <a:r>
              <a:rPr lang="en-US" dirty="0" smtClean="0"/>
              <a:t>Hossein Omidian</a:t>
            </a:r>
            <a:endParaRPr lang="en-US" baseline="30000" dirty="0" smtClean="0"/>
          </a:p>
          <a:p>
            <a:r>
              <a:rPr lang="en-US" dirty="0" smtClean="0"/>
              <a:t>Guy G. F. Lemieux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60" y="4463814"/>
            <a:ext cx="7406640" cy="11401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59" y="5603946"/>
            <a:ext cx="4034313" cy="114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7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CVI Complications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57750"/>
          </a:xfrm>
        </p:spPr>
        <p:txBody>
          <a:bodyPr>
            <a:normAutofit/>
          </a:bodyPr>
          <a:lstStyle/>
          <a:p>
            <a:r>
              <a:rPr lang="en-US" dirty="0" smtClean="0"/>
              <a:t>CVIs </a:t>
            </a:r>
            <a:r>
              <a:rPr lang="en-US" dirty="0"/>
              <a:t>can be </a:t>
            </a:r>
            <a:r>
              <a:rPr lang="en-US" dirty="0" smtClean="0">
                <a:solidFill>
                  <a:srgbClr val="FF0000"/>
                </a:solidFill>
              </a:rPr>
              <a:t>deep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</a:rPr>
              <a:t>.g. FP addition &gt;&gt; depth than MXP pipeline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Execute stage is 3 cycles, stall-free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CVI pipeline must ‘warm up’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Don’t </a:t>
            </a:r>
            <a:r>
              <a:rPr lang="en-US" dirty="0" err="1" smtClean="0">
                <a:solidFill>
                  <a:srgbClr val="000000"/>
                </a:solidFill>
              </a:rPr>
              <a:t>writeback</a:t>
            </a:r>
            <a:r>
              <a:rPr lang="en-US" dirty="0" smtClean="0">
                <a:solidFill>
                  <a:srgbClr val="000000"/>
                </a:solidFill>
              </a:rPr>
              <a:t> until valid data appears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Best if </a:t>
            </a:r>
            <a:r>
              <a:rPr lang="en-US" dirty="0" smtClean="0">
                <a:solidFill>
                  <a:srgbClr val="000000"/>
                </a:solidFill>
              </a:rPr>
              <a:t>vector length &gt;&gt; CVI depth</a:t>
            </a:r>
            <a:endParaRPr lang="en-US" dirty="0">
              <a:solidFill>
                <a:srgbClr val="000000"/>
              </a:solidFill>
            </a:endParaRPr>
          </a:p>
          <a:p>
            <a:pPr marL="402336" lvl="1" indent="0"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49486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609" y="1417638"/>
            <a:ext cx="7498078" cy="2308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Operand CVIs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884706"/>
            <a:ext cx="7498080" cy="2436906"/>
          </a:xfrm>
        </p:spPr>
        <p:txBody>
          <a:bodyPr/>
          <a:lstStyle/>
          <a:p>
            <a:r>
              <a:rPr lang="en-US" smtClean="0"/>
              <a:t>2D N</a:t>
            </a:r>
            <a:r>
              <a:rPr lang="en-US" dirty="0" smtClean="0"/>
              <a:t>-body problem: 3 inputs, 2 outputs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82584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 Input, 2 Output CVI</a:t>
            </a:r>
            <a:br>
              <a:rPr lang="en-US" dirty="0" smtClean="0"/>
            </a:br>
            <a:r>
              <a:rPr lang="en-US" dirty="0" smtClean="0"/>
              <a:t>Option 1: Spatially </a:t>
            </a:r>
            <a:r>
              <a:rPr lang="en-US" dirty="0" smtClean="0"/>
              <a:t>Interleaved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100" y="1978328"/>
            <a:ext cx="7499349" cy="316804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12</a:t>
            </a:fld>
            <a:endParaRPr kumimoji="0"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35608" y="5146370"/>
            <a:ext cx="7498080" cy="1159177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Easy for interleaved (</a:t>
            </a:r>
            <a:r>
              <a:rPr lang="en-US" sz="2800" dirty="0" smtClean="0"/>
              <a:t>Array-of-</a:t>
            </a:r>
            <a:r>
              <a:rPr lang="en-US" sz="2800" dirty="0" err="1" smtClean="0"/>
              <a:t>Struct</a:t>
            </a:r>
            <a:r>
              <a:rPr lang="en-US" dirty="0" smtClean="0"/>
              <a:t>)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But </a:t>
            </a:r>
            <a:r>
              <a:rPr lang="en-US" dirty="0" smtClean="0"/>
              <a:t>vector data </a:t>
            </a:r>
            <a:r>
              <a:rPr lang="en-US" dirty="0" smtClean="0"/>
              <a:t>is normally contiguous (</a:t>
            </a:r>
            <a:r>
              <a:rPr lang="en-US" dirty="0" err="1" smtClean="0"/>
              <a:t>SoA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52789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100" y="1978328"/>
            <a:ext cx="7499349" cy="3168041"/>
          </a:xfrm>
          <a:solidFill>
            <a:schemeClr val="bg1"/>
          </a:solidFill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340" y="1978328"/>
            <a:ext cx="7499347" cy="316804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 Input, 2 Output CVI</a:t>
            </a:r>
            <a:br>
              <a:rPr lang="en-US" dirty="0" smtClean="0"/>
            </a:br>
            <a:r>
              <a:rPr lang="en-US" dirty="0" smtClean="0"/>
              <a:t>Option 2: Time </a:t>
            </a:r>
            <a:r>
              <a:rPr lang="en-US" dirty="0" smtClean="0"/>
              <a:t>Interleaved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13</a:t>
            </a:fld>
            <a:endParaRPr kumimoji="0"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35608" y="5146370"/>
            <a:ext cx="7498080" cy="1159177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Alternate operands every cycle</a:t>
            </a:r>
          </a:p>
          <a:p>
            <a:pPr lvl="1"/>
            <a:r>
              <a:rPr lang="en-US" dirty="0" smtClean="0"/>
              <a:t>Data is valid every 2 cycles</a:t>
            </a:r>
          </a:p>
        </p:txBody>
      </p:sp>
    </p:spTree>
    <p:extLst>
      <p:ext uri="{BB962C8B-B14F-4D97-AF65-F5344CB8AC3E}">
        <p14:creationId xmlns:p14="http://schemas.microsoft.com/office/powerpoint/2010/main" val="3035894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5100" y="1978328"/>
            <a:ext cx="7499349" cy="3168041"/>
          </a:xfrm>
          <a:solidFill>
            <a:schemeClr val="bg1"/>
          </a:solidFill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340" y="1978328"/>
            <a:ext cx="7499347" cy="316804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 Input, 2 Output CVI</a:t>
            </a:r>
            <a:br>
              <a:rPr lang="en-US" dirty="0" smtClean="0"/>
            </a:br>
            <a:r>
              <a:rPr lang="en-US" dirty="0" smtClean="0"/>
              <a:t>Option 2 with </a:t>
            </a:r>
            <a:r>
              <a:rPr lang="en-US" dirty="0" smtClean="0"/>
              <a:t>Funnel Adapters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14</a:t>
            </a:fld>
            <a:endParaRPr kumimoji="0"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35608" y="5146370"/>
            <a:ext cx="7498080" cy="1159177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Multiplex 2 CVI lanes to one pipeline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existing 2D/3D instructions to dispatch</a:t>
            </a:r>
          </a:p>
        </p:txBody>
      </p:sp>
    </p:spTree>
    <p:extLst>
      <p:ext uri="{BB962C8B-B14F-4D97-AF65-F5344CB8AC3E}">
        <p14:creationId xmlns:p14="http://schemas.microsoft.com/office/powerpoint/2010/main" val="1256549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Building CVIs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884706"/>
            <a:ext cx="7498080" cy="2436906"/>
          </a:xfrm>
        </p:spPr>
        <p:txBody>
          <a:bodyPr>
            <a:normAutofit/>
          </a:bodyPr>
          <a:lstStyle/>
          <a:p>
            <a:r>
              <a:rPr lang="en-US" dirty="0" smtClean="0"/>
              <a:t>We created CVIs via </a:t>
            </a:r>
            <a:r>
              <a:rPr lang="en-US" dirty="0" smtClean="0"/>
              <a:t>3 methods: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RTL</a:t>
            </a:r>
            <a:endParaRPr lang="en-US" dirty="0" smtClean="0">
              <a:solidFill>
                <a:srgbClr val="000000"/>
              </a:solidFill>
            </a:endParaRP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Altera’s DSP Builder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Synthesis from C (custom </a:t>
            </a:r>
            <a:r>
              <a:rPr lang="en-US" dirty="0" smtClean="0">
                <a:solidFill>
                  <a:srgbClr val="000000"/>
                </a:solidFill>
              </a:rPr>
              <a:t>LLVM solution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15</a:t>
            </a:fld>
            <a:endParaRPr kumimoji="0"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609" y="1417638"/>
            <a:ext cx="7498078" cy="230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8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Altera’s DSP Builder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4452470"/>
            <a:ext cx="7498080" cy="1869141"/>
          </a:xfrm>
        </p:spPr>
        <p:txBody>
          <a:bodyPr>
            <a:normAutofit/>
          </a:bodyPr>
          <a:lstStyle/>
          <a:p>
            <a:r>
              <a:rPr lang="en-US" dirty="0" smtClean="0"/>
              <a:t>Fixed or Floating-Point Pipelines</a:t>
            </a:r>
          </a:p>
          <a:p>
            <a:pPr lvl="1"/>
            <a:r>
              <a:rPr lang="en-US" dirty="0" smtClean="0"/>
              <a:t>Automatic pipelining given target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Adapters provided to MXP CVI interface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16</a:t>
            </a:fld>
            <a:endParaRPr kumimoji="0"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08" y="1417638"/>
            <a:ext cx="7498474" cy="303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0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Synthesis From </a:t>
            </a:r>
            <a:r>
              <a:rPr lang="en-US" dirty="0" smtClean="0"/>
              <a:t>C (using LLVM)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659964"/>
          </a:xfrm>
        </p:spPr>
        <p:txBody>
          <a:bodyPr/>
          <a:lstStyle/>
          <a:p>
            <a:r>
              <a:rPr lang="en-US" dirty="0" smtClean="0"/>
              <a:t>CVI templates provided</a:t>
            </a:r>
          </a:p>
          <a:p>
            <a:r>
              <a:rPr lang="en-US" dirty="0" smtClean="0"/>
              <a:t>Restricted C subset -     Verilog</a:t>
            </a:r>
          </a:p>
          <a:p>
            <a:pPr lvl="1"/>
            <a:r>
              <a:rPr lang="en-US" dirty="0" smtClean="0"/>
              <a:t>Can run on scalar core for easy debugging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17</a:t>
            </a:fld>
            <a:endParaRPr kumimoji="0"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35608" y="3107764"/>
            <a:ext cx="7498080" cy="3108699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en-US" dirty="0">
                <a:latin typeface="Andale Mono"/>
                <a:cs typeface="Andale Mono"/>
              </a:rPr>
              <a:t>#define CVI_LANES 8 /* number of physical lanes */</a:t>
            </a:r>
          </a:p>
          <a:p>
            <a:pPr marL="82296" indent="0">
              <a:buNone/>
            </a:pPr>
            <a:r>
              <a:rPr lang="en-US" dirty="0" err="1">
                <a:latin typeface="Andale Mono"/>
                <a:cs typeface="Andale Mono"/>
              </a:rPr>
              <a:t>typedef</a:t>
            </a:r>
            <a:r>
              <a:rPr lang="en-US" dirty="0">
                <a:latin typeface="Andale Mono"/>
                <a:cs typeface="Andale Mono"/>
              </a:rPr>
              <a:t> int32_t f16_t</a:t>
            </a:r>
          </a:p>
          <a:p>
            <a:pPr marL="82296" indent="0">
              <a:buNone/>
            </a:pPr>
            <a:r>
              <a:rPr lang="en-US" dirty="0">
                <a:latin typeface="Andale Mono"/>
                <a:cs typeface="Andale Mono"/>
              </a:rPr>
              <a:t>f16_t </a:t>
            </a:r>
            <a:r>
              <a:rPr lang="en-US" dirty="0" err="1">
                <a:latin typeface="Andale Mono"/>
                <a:cs typeface="Andale Mono"/>
              </a:rPr>
              <a:t>ref_px</a:t>
            </a:r>
            <a:r>
              <a:rPr lang="en-US" dirty="0">
                <a:latin typeface="Andale Mono"/>
                <a:cs typeface="Andale Mono"/>
              </a:rPr>
              <a:t>, </a:t>
            </a:r>
            <a:r>
              <a:rPr lang="en-US" dirty="0" err="1">
                <a:latin typeface="Andale Mono"/>
                <a:cs typeface="Andale Mono"/>
              </a:rPr>
              <a:t>ref_py</a:t>
            </a:r>
            <a:r>
              <a:rPr lang="en-US" dirty="0">
                <a:latin typeface="Andale Mono"/>
                <a:cs typeface="Andale Mono"/>
              </a:rPr>
              <a:t>, </a:t>
            </a:r>
            <a:r>
              <a:rPr lang="en-US" dirty="0" err="1">
                <a:latin typeface="Andale Mono"/>
                <a:cs typeface="Andale Mono"/>
              </a:rPr>
              <a:t>ref_gm</a:t>
            </a:r>
            <a:r>
              <a:rPr lang="en-US" dirty="0">
                <a:latin typeface="Andale Mono"/>
                <a:cs typeface="Andale Mono"/>
              </a:rPr>
              <a:t>;</a:t>
            </a:r>
          </a:p>
          <a:p>
            <a:pPr marL="82296" indent="0">
              <a:buNone/>
            </a:pPr>
            <a:r>
              <a:rPr lang="en-US" dirty="0">
                <a:latin typeface="Andale Mono"/>
                <a:cs typeface="Andale Mono"/>
              </a:rPr>
              <a:t>f16_t </a:t>
            </a:r>
            <a:r>
              <a:rPr lang="en-US" dirty="0" err="1">
                <a:latin typeface="Andale Mono"/>
                <a:cs typeface="Andale Mono"/>
              </a:rPr>
              <a:t>px</a:t>
            </a:r>
            <a:r>
              <a:rPr lang="en-US" dirty="0">
                <a:latin typeface="Andale Mono"/>
                <a:cs typeface="Andale Mono"/>
              </a:rPr>
              <a:t>[CVI_LANES], </a:t>
            </a:r>
            <a:r>
              <a:rPr lang="en-US" dirty="0" err="1">
                <a:latin typeface="Andale Mono"/>
                <a:cs typeface="Andale Mono"/>
              </a:rPr>
              <a:t>py</a:t>
            </a:r>
            <a:r>
              <a:rPr lang="en-US" dirty="0">
                <a:latin typeface="Andale Mono"/>
                <a:cs typeface="Andale Mono"/>
              </a:rPr>
              <a:t>[CVI_LANES], m[CVI_LANES];</a:t>
            </a:r>
          </a:p>
          <a:p>
            <a:pPr marL="82296" indent="0">
              <a:buNone/>
            </a:pPr>
            <a:r>
              <a:rPr lang="en-US" dirty="0">
                <a:latin typeface="Andale Mono"/>
                <a:cs typeface="Andale Mono"/>
              </a:rPr>
              <a:t>f16_t </a:t>
            </a:r>
            <a:r>
              <a:rPr lang="en-US" dirty="0" err="1">
                <a:latin typeface="Andale Mono"/>
                <a:cs typeface="Andale Mono"/>
              </a:rPr>
              <a:t>result_x</a:t>
            </a:r>
            <a:r>
              <a:rPr lang="en-US" dirty="0">
                <a:latin typeface="Andale Mono"/>
                <a:cs typeface="Andale Mono"/>
              </a:rPr>
              <a:t>[CVI_LANES], </a:t>
            </a:r>
            <a:r>
              <a:rPr lang="en-US" dirty="0" err="1">
                <a:latin typeface="Andale Mono"/>
                <a:cs typeface="Andale Mono"/>
              </a:rPr>
              <a:t>result_y</a:t>
            </a:r>
            <a:r>
              <a:rPr lang="en-US" dirty="0">
                <a:latin typeface="Andale Mono"/>
                <a:cs typeface="Andale Mono"/>
              </a:rPr>
              <a:t>[CVI_LANES];</a:t>
            </a:r>
          </a:p>
          <a:p>
            <a:pPr marL="82296" indent="0">
              <a:buNone/>
            </a:pPr>
            <a:endParaRPr lang="en-US" dirty="0">
              <a:latin typeface="Andale Mono"/>
              <a:cs typeface="Andale Mono"/>
            </a:endParaRPr>
          </a:p>
          <a:p>
            <a:pPr marL="82296" indent="0">
              <a:buNone/>
            </a:pPr>
            <a:r>
              <a:rPr lang="en-US" dirty="0">
                <a:latin typeface="Andale Mono"/>
                <a:cs typeface="Andale Mono"/>
              </a:rPr>
              <a:t>void </a:t>
            </a:r>
            <a:r>
              <a:rPr lang="en-US" dirty="0" err="1">
                <a:latin typeface="Andale Mono"/>
                <a:cs typeface="Andale Mono"/>
              </a:rPr>
              <a:t>force_calc</a:t>
            </a:r>
            <a:r>
              <a:rPr lang="en-US" dirty="0">
                <a:latin typeface="Andale Mono"/>
                <a:cs typeface="Andale Mono"/>
              </a:rPr>
              <a:t>(</a:t>
            </a:r>
            <a:r>
              <a:rPr lang="en-US" dirty="0" smtClean="0">
                <a:latin typeface="Andale Mono"/>
                <a:cs typeface="Andale Mono"/>
              </a:rPr>
              <a:t>)</a:t>
            </a:r>
          </a:p>
          <a:p>
            <a:pPr marL="82296" indent="0">
              <a:buNone/>
            </a:pPr>
            <a:r>
              <a:rPr lang="en-US" dirty="0" smtClean="0">
                <a:latin typeface="Andale Mono"/>
                <a:cs typeface="Andale Mono"/>
              </a:rPr>
              <a:t>{</a:t>
            </a:r>
          </a:p>
          <a:p>
            <a:pPr marL="82296" indent="0">
              <a:buNone/>
            </a:pPr>
            <a:r>
              <a:rPr lang="en-US" dirty="0" smtClean="0">
                <a:latin typeface="Andale Mono"/>
                <a:cs typeface="Andale Mono"/>
              </a:rPr>
              <a:t>  </a:t>
            </a:r>
            <a:r>
              <a:rPr lang="en-US" dirty="0">
                <a:latin typeface="Andale Mono"/>
                <a:cs typeface="Andale Mono"/>
              </a:rPr>
              <a:t>for( </a:t>
            </a:r>
            <a:r>
              <a:rPr lang="en-US" dirty="0" err="1">
                <a:latin typeface="Andale Mono"/>
                <a:cs typeface="Andale Mono"/>
              </a:rPr>
              <a:t>int</a:t>
            </a:r>
            <a:r>
              <a:rPr lang="en-US" dirty="0">
                <a:latin typeface="Andale Mono"/>
                <a:cs typeface="Andale Mono"/>
              </a:rPr>
              <a:t> </a:t>
            </a:r>
            <a:r>
              <a:rPr lang="en-US" dirty="0" err="1">
                <a:latin typeface="Andale Mono"/>
                <a:cs typeface="Andale Mono"/>
              </a:rPr>
              <a:t>glane</a:t>
            </a:r>
            <a:r>
              <a:rPr lang="en-US" dirty="0">
                <a:latin typeface="Andale Mono"/>
                <a:cs typeface="Andale Mono"/>
              </a:rPr>
              <a:t> = 0 ; </a:t>
            </a:r>
            <a:r>
              <a:rPr lang="en-US" dirty="0" err="1">
                <a:latin typeface="Andale Mono"/>
                <a:cs typeface="Andale Mono"/>
              </a:rPr>
              <a:t>glane</a:t>
            </a:r>
            <a:r>
              <a:rPr lang="en-US" dirty="0">
                <a:latin typeface="Andale Mono"/>
                <a:cs typeface="Andale Mono"/>
              </a:rPr>
              <a:t> &lt; CVI_LANES ; </a:t>
            </a:r>
            <a:r>
              <a:rPr lang="en-US" dirty="0" err="1">
                <a:latin typeface="Andale Mono"/>
                <a:cs typeface="Andale Mono"/>
              </a:rPr>
              <a:t>glane</a:t>
            </a:r>
            <a:r>
              <a:rPr lang="en-US" dirty="0">
                <a:latin typeface="Andale Mono"/>
                <a:cs typeface="Andale Mono"/>
              </a:rPr>
              <a:t>++ ) </a:t>
            </a:r>
            <a:r>
              <a:rPr lang="en-US" dirty="0" smtClean="0">
                <a:latin typeface="Andale Mono"/>
                <a:cs typeface="Andale Mono"/>
              </a:rPr>
              <a:t>{</a:t>
            </a:r>
          </a:p>
          <a:p>
            <a:pPr marL="82296" indent="0">
              <a:buNone/>
            </a:pPr>
            <a:r>
              <a:rPr lang="en-US" dirty="0">
                <a:latin typeface="Andale Mono"/>
                <a:cs typeface="Andale Mono"/>
              </a:rPr>
              <a:t> </a:t>
            </a:r>
            <a:r>
              <a:rPr lang="en-US" dirty="0" smtClean="0">
                <a:latin typeface="Andale Mono"/>
                <a:cs typeface="Andale Mono"/>
              </a:rPr>
              <a:t>   //CVI code here</a:t>
            </a:r>
          </a:p>
          <a:p>
            <a:pPr marL="82296" indent="0">
              <a:buNone/>
            </a:pPr>
            <a:r>
              <a:rPr lang="en-US" dirty="0" smtClean="0">
                <a:latin typeface="Andale Mono"/>
                <a:cs typeface="Andale Mono"/>
              </a:rPr>
              <a:t>  </a:t>
            </a:r>
            <a:r>
              <a:rPr lang="en-US" dirty="0">
                <a:latin typeface="Andale Mono"/>
                <a:cs typeface="Andale Mono"/>
              </a:rPr>
              <a:t>}</a:t>
            </a:r>
          </a:p>
          <a:p>
            <a:pPr marL="82296" indent="0">
              <a:buNone/>
            </a:pPr>
            <a:r>
              <a:rPr lang="en-US" dirty="0">
                <a:latin typeface="Andale Mono"/>
                <a:cs typeface="Andale Mono"/>
              </a:rPr>
              <a:t>}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139765" y="2166471"/>
            <a:ext cx="567765" cy="4034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35608" y="1417638"/>
            <a:ext cx="7498079" cy="4798825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40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pl-PL" dirty="0">
                <a:latin typeface="Andale Mono"/>
                <a:cs typeface="Andale Mono"/>
              </a:rPr>
              <a:t> for( </a:t>
            </a:r>
            <a:r>
              <a:rPr lang="pl-PL" dirty="0" err="1">
                <a:latin typeface="Andale Mono"/>
                <a:cs typeface="Andale Mono"/>
              </a:rPr>
              <a:t>int</a:t>
            </a:r>
            <a:r>
              <a:rPr lang="pl-PL" dirty="0">
                <a:latin typeface="Andale Mono"/>
                <a:cs typeface="Andale Mono"/>
              </a:rPr>
              <a:t> </a:t>
            </a:r>
            <a:r>
              <a:rPr lang="pl-PL" dirty="0" err="1">
                <a:latin typeface="Andale Mono"/>
                <a:cs typeface="Andale Mono"/>
              </a:rPr>
              <a:t>glane</a:t>
            </a:r>
            <a:r>
              <a:rPr lang="pl-PL" dirty="0">
                <a:latin typeface="Andale Mono"/>
                <a:cs typeface="Andale Mono"/>
              </a:rPr>
              <a:t> = 0 ; </a:t>
            </a:r>
            <a:r>
              <a:rPr lang="pl-PL" dirty="0" err="1">
                <a:latin typeface="Andale Mono"/>
                <a:cs typeface="Andale Mono"/>
              </a:rPr>
              <a:t>glane</a:t>
            </a:r>
            <a:r>
              <a:rPr lang="pl-PL" dirty="0">
                <a:latin typeface="Andale Mono"/>
                <a:cs typeface="Andale Mono"/>
              </a:rPr>
              <a:t> &lt; CVI_LANES ; </a:t>
            </a:r>
            <a:r>
              <a:rPr lang="pl-PL" dirty="0" err="1">
                <a:latin typeface="Andale Mono"/>
                <a:cs typeface="Andale Mono"/>
              </a:rPr>
              <a:t>glane</a:t>
            </a:r>
            <a:r>
              <a:rPr lang="pl-PL" dirty="0">
                <a:latin typeface="Andale Mono"/>
                <a:cs typeface="Andale Mono"/>
              </a:rPr>
              <a:t>++ ) {</a:t>
            </a:r>
          </a:p>
          <a:p>
            <a:pPr marL="82296" indent="0">
              <a:buNone/>
            </a:pPr>
            <a:r>
              <a:rPr lang="pl-PL" dirty="0" smtClean="0">
                <a:latin typeface="Andale Mono"/>
                <a:cs typeface="Andale Mono"/>
              </a:rPr>
              <a:t>    f16_t </a:t>
            </a:r>
            <a:r>
              <a:rPr lang="pl-PL" dirty="0" err="1">
                <a:latin typeface="Andale Mono"/>
                <a:cs typeface="Andale Mono"/>
              </a:rPr>
              <a:t>gmm</a:t>
            </a:r>
            <a:r>
              <a:rPr lang="pl-PL" dirty="0">
                <a:latin typeface="Andale Mono"/>
                <a:cs typeface="Andale Mono"/>
              </a:rPr>
              <a:t> = f16_mul( </a:t>
            </a:r>
            <a:r>
              <a:rPr lang="pl-PL" dirty="0" err="1">
                <a:latin typeface="Andale Mono"/>
                <a:cs typeface="Andale Mono"/>
              </a:rPr>
              <a:t>ref_gm</a:t>
            </a:r>
            <a:r>
              <a:rPr lang="pl-PL" dirty="0">
                <a:latin typeface="Andale Mono"/>
                <a:cs typeface="Andale Mono"/>
              </a:rPr>
              <a:t>, m[</a:t>
            </a:r>
            <a:r>
              <a:rPr lang="pl-PL" dirty="0" err="1">
                <a:latin typeface="Andale Mono"/>
                <a:cs typeface="Andale Mono"/>
              </a:rPr>
              <a:t>glane</a:t>
            </a:r>
            <a:r>
              <a:rPr lang="pl-PL" dirty="0">
                <a:latin typeface="Andale Mono"/>
                <a:cs typeface="Andale Mono"/>
              </a:rPr>
              <a:t>] );</a:t>
            </a:r>
          </a:p>
          <a:p>
            <a:pPr marL="82296" indent="0">
              <a:buNone/>
            </a:pPr>
            <a:r>
              <a:rPr lang="pl-PL" dirty="0">
                <a:latin typeface="Andale Mono"/>
                <a:cs typeface="Andale Mono"/>
              </a:rPr>
              <a:t>    f16_t dx  = f16_sub( </a:t>
            </a:r>
            <a:r>
              <a:rPr lang="pl-PL" dirty="0" err="1">
                <a:latin typeface="Andale Mono"/>
                <a:cs typeface="Andale Mono"/>
              </a:rPr>
              <a:t>ref_px</a:t>
            </a:r>
            <a:r>
              <a:rPr lang="pl-PL" dirty="0">
                <a:latin typeface="Andale Mono"/>
                <a:cs typeface="Andale Mono"/>
              </a:rPr>
              <a:t>, </a:t>
            </a:r>
            <a:r>
              <a:rPr lang="pl-PL" dirty="0" err="1">
                <a:latin typeface="Andale Mono"/>
                <a:cs typeface="Andale Mono"/>
              </a:rPr>
              <a:t>px</a:t>
            </a:r>
            <a:r>
              <a:rPr lang="pl-PL" dirty="0">
                <a:latin typeface="Andale Mono"/>
                <a:cs typeface="Andale Mono"/>
              </a:rPr>
              <a:t>[</a:t>
            </a:r>
            <a:r>
              <a:rPr lang="pl-PL" dirty="0" err="1">
                <a:latin typeface="Andale Mono"/>
                <a:cs typeface="Andale Mono"/>
              </a:rPr>
              <a:t>glane</a:t>
            </a:r>
            <a:r>
              <a:rPr lang="pl-PL" dirty="0">
                <a:latin typeface="Andale Mono"/>
                <a:cs typeface="Andale Mono"/>
              </a:rPr>
              <a:t>] );</a:t>
            </a:r>
          </a:p>
          <a:p>
            <a:pPr marL="82296" indent="0">
              <a:buNone/>
            </a:pPr>
            <a:r>
              <a:rPr lang="pl-PL" dirty="0">
                <a:latin typeface="Andale Mono"/>
                <a:cs typeface="Andale Mono"/>
              </a:rPr>
              <a:t>    f16_t </a:t>
            </a:r>
            <a:r>
              <a:rPr lang="pl-PL" dirty="0" err="1">
                <a:latin typeface="Andale Mono"/>
                <a:cs typeface="Andale Mono"/>
              </a:rPr>
              <a:t>dy</a:t>
            </a:r>
            <a:r>
              <a:rPr lang="pl-PL" dirty="0">
                <a:latin typeface="Andale Mono"/>
                <a:cs typeface="Andale Mono"/>
              </a:rPr>
              <a:t>  = f16_sub( </a:t>
            </a:r>
            <a:r>
              <a:rPr lang="pl-PL" dirty="0" err="1">
                <a:latin typeface="Andale Mono"/>
                <a:cs typeface="Andale Mono"/>
              </a:rPr>
              <a:t>ref_py</a:t>
            </a:r>
            <a:r>
              <a:rPr lang="pl-PL" dirty="0">
                <a:latin typeface="Andale Mono"/>
                <a:cs typeface="Andale Mono"/>
              </a:rPr>
              <a:t>, </a:t>
            </a:r>
            <a:r>
              <a:rPr lang="pl-PL" dirty="0" err="1">
                <a:latin typeface="Andale Mono"/>
                <a:cs typeface="Andale Mono"/>
              </a:rPr>
              <a:t>py</a:t>
            </a:r>
            <a:r>
              <a:rPr lang="pl-PL" dirty="0">
                <a:latin typeface="Andale Mono"/>
                <a:cs typeface="Andale Mono"/>
              </a:rPr>
              <a:t>[</a:t>
            </a:r>
            <a:r>
              <a:rPr lang="pl-PL" dirty="0" err="1">
                <a:latin typeface="Andale Mono"/>
                <a:cs typeface="Andale Mono"/>
              </a:rPr>
              <a:t>glane</a:t>
            </a:r>
            <a:r>
              <a:rPr lang="pl-PL" dirty="0">
                <a:latin typeface="Andale Mono"/>
                <a:cs typeface="Andale Mono"/>
              </a:rPr>
              <a:t>] );</a:t>
            </a:r>
          </a:p>
          <a:p>
            <a:pPr marL="82296" indent="0">
              <a:buNone/>
            </a:pPr>
            <a:r>
              <a:rPr lang="pl-PL" dirty="0">
                <a:latin typeface="Andale Mono"/>
                <a:cs typeface="Andale Mono"/>
              </a:rPr>
              <a:t>    f16_t dx2 = f16_mul(</a:t>
            </a:r>
            <a:r>
              <a:rPr lang="pl-PL" dirty="0" err="1">
                <a:latin typeface="Andale Mono"/>
                <a:cs typeface="Andale Mono"/>
              </a:rPr>
              <a:t>dx,dx</a:t>
            </a:r>
            <a:r>
              <a:rPr lang="pl-PL" dirty="0">
                <a:latin typeface="Andale Mono"/>
                <a:cs typeface="Andale Mono"/>
              </a:rPr>
              <a:t>);</a:t>
            </a:r>
          </a:p>
          <a:p>
            <a:pPr marL="82296" indent="0">
              <a:buNone/>
            </a:pPr>
            <a:r>
              <a:rPr lang="pl-PL" dirty="0">
                <a:latin typeface="Andale Mono"/>
                <a:cs typeface="Andale Mono"/>
              </a:rPr>
              <a:t>    f16_t dy2 = f16_mul(</a:t>
            </a:r>
            <a:r>
              <a:rPr lang="pl-PL" dirty="0" err="1">
                <a:latin typeface="Andale Mono"/>
                <a:cs typeface="Andale Mono"/>
              </a:rPr>
              <a:t>dy,dy</a:t>
            </a:r>
            <a:r>
              <a:rPr lang="pl-PL" dirty="0">
                <a:latin typeface="Andale Mono"/>
                <a:cs typeface="Andale Mono"/>
              </a:rPr>
              <a:t>);</a:t>
            </a:r>
          </a:p>
          <a:p>
            <a:pPr marL="82296" indent="0">
              <a:buNone/>
            </a:pPr>
            <a:r>
              <a:rPr lang="pl-PL" dirty="0">
                <a:latin typeface="Andale Mono"/>
                <a:cs typeface="Andale Mono"/>
              </a:rPr>
              <a:t>    f16_t r2  = f16_add(dx2,dy2);</a:t>
            </a:r>
          </a:p>
          <a:p>
            <a:pPr marL="82296" indent="0">
              <a:buNone/>
            </a:pPr>
            <a:r>
              <a:rPr lang="pl-PL" dirty="0">
                <a:latin typeface="Andale Mono"/>
                <a:cs typeface="Andale Mono"/>
              </a:rPr>
              <a:t>    f16_t r   = f16_sqrt(r2);</a:t>
            </a:r>
          </a:p>
          <a:p>
            <a:pPr marL="82296" indent="0">
              <a:buNone/>
            </a:pPr>
            <a:r>
              <a:rPr lang="pl-PL" dirty="0">
                <a:latin typeface="Andale Mono"/>
                <a:cs typeface="Andale Mono"/>
              </a:rPr>
              <a:t>    f16_t </a:t>
            </a:r>
            <a:r>
              <a:rPr lang="pl-PL" dirty="0" err="1">
                <a:latin typeface="Andale Mono"/>
                <a:cs typeface="Andale Mono"/>
              </a:rPr>
              <a:t>rr</a:t>
            </a:r>
            <a:r>
              <a:rPr lang="pl-PL" dirty="0">
                <a:latin typeface="Andale Mono"/>
                <a:cs typeface="Andale Mono"/>
              </a:rPr>
              <a:t>  = f16_div(F16(1.0),r);</a:t>
            </a:r>
          </a:p>
          <a:p>
            <a:pPr marL="82296" indent="0">
              <a:buNone/>
            </a:pPr>
            <a:r>
              <a:rPr lang="pl-PL" dirty="0">
                <a:latin typeface="Andale Mono"/>
                <a:cs typeface="Andale Mono"/>
              </a:rPr>
              <a:t>    f16_t </a:t>
            </a:r>
            <a:r>
              <a:rPr lang="pl-PL" dirty="0" err="1">
                <a:latin typeface="Andale Mono"/>
                <a:cs typeface="Andale Mono"/>
              </a:rPr>
              <a:t>gmm_rr</a:t>
            </a:r>
            <a:r>
              <a:rPr lang="pl-PL" dirty="0">
                <a:latin typeface="Andale Mono"/>
                <a:cs typeface="Andale Mono"/>
              </a:rPr>
              <a:t>    = f16_mul(rr,gmm_68);</a:t>
            </a:r>
          </a:p>
          <a:p>
            <a:pPr marL="82296" indent="0">
              <a:buNone/>
            </a:pPr>
            <a:r>
              <a:rPr lang="pl-PL" dirty="0">
                <a:latin typeface="Andale Mono"/>
                <a:cs typeface="Andale Mono"/>
              </a:rPr>
              <a:t>    f16_t gmm_rr2   = f16_mul(</a:t>
            </a:r>
            <a:r>
              <a:rPr lang="pl-PL" dirty="0" err="1">
                <a:latin typeface="Andale Mono"/>
                <a:cs typeface="Andale Mono"/>
              </a:rPr>
              <a:t>rr,gmm_rr</a:t>
            </a:r>
            <a:r>
              <a:rPr lang="pl-PL" dirty="0">
                <a:latin typeface="Andale Mono"/>
                <a:cs typeface="Andale Mono"/>
              </a:rPr>
              <a:t>);</a:t>
            </a:r>
          </a:p>
          <a:p>
            <a:pPr marL="82296" indent="0">
              <a:buNone/>
            </a:pPr>
            <a:r>
              <a:rPr lang="pl-PL" dirty="0">
                <a:latin typeface="Andale Mono"/>
                <a:cs typeface="Andale Mono"/>
              </a:rPr>
              <a:t>    f16_t gmm_rr3   = f16_mul(rr,gmm_rr2);</a:t>
            </a:r>
          </a:p>
          <a:p>
            <a:pPr marL="82296" indent="0">
              <a:buNone/>
            </a:pPr>
            <a:r>
              <a:rPr lang="pl-PL" dirty="0">
                <a:latin typeface="Andale Mono"/>
                <a:cs typeface="Andale Mono"/>
              </a:rPr>
              <a:t>    f16_t </a:t>
            </a:r>
            <a:r>
              <a:rPr lang="pl-PL" dirty="0" err="1">
                <a:latin typeface="Andale Mono"/>
                <a:cs typeface="Andale Mono"/>
              </a:rPr>
              <a:t>dfx</a:t>
            </a:r>
            <a:r>
              <a:rPr lang="pl-PL" dirty="0">
                <a:latin typeface="Andale Mono"/>
                <a:cs typeface="Andale Mono"/>
              </a:rPr>
              <a:t>       = f16_mul(dx,gmm_rr3);</a:t>
            </a:r>
          </a:p>
          <a:p>
            <a:pPr marL="82296" indent="0">
              <a:buNone/>
            </a:pPr>
            <a:r>
              <a:rPr lang="pl-PL" dirty="0">
                <a:latin typeface="Andale Mono"/>
                <a:cs typeface="Andale Mono"/>
              </a:rPr>
              <a:t>    f16_t </a:t>
            </a:r>
            <a:r>
              <a:rPr lang="pl-PL" dirty="0" err="1">
                <a:latin typeface="Andale Mono"/>
                <a:cs typeface="Andale Mono"/>
              </a:rPr>
              <a:t>dfy</a:t>
            </a:r>
            <a:r>
              <a:rPr lang="pl-PL" dirty="0">
                <a:latin typeface="Andale Mono"/>
                <a:cs typeface="Andale Mono"/>
              </a:rPr>
              <a:t>       = f16_mul(dy,gmm_rr3);</a:t>
            </a:r>
          </a:p>
          <a:p>
            <a:pPr marL="82296" indent="0">
              <a:buNone/>
            </a:pPr>
            <a:r>
              <a:rPr lang="pl-PL" dirty="0">
                <a:latin typeface="Andale Mono"/>
                <a:cs typeface="Andale Mono"/>
              </a:rPr>
              <a:t>    f16_t </a:t>
            </a:r>
            <a:r>
              <a:rPr lang="pl-PL" dirty="0" err="1">
                <a:latin typeface="Andale Mono"/>
                <a:cs typeface="Andale Mono"/>
              </a:rPr>
              <a:t>result_x</a:t>
            </a:r>
            <a:r>
              <a:rPr lang="pl-PL" dirty="0">
                <a:latin typeface="Andale Mono"/>
                <a:cs typeface="Andale Mono"/>
              </a:rPr>
              <a:t>  = f16_add(</a:t>
            </a:r>
            <a:r>
              <a:rPr lang="pl-PL" dirty="0" err="1">
                <a:latin typeface="Andale Mono"/>
                <a:cs typeface="Andale Mono"/>
              </a:rPr>
              <a:t>result_x</a:t>
            </a:r>
            <a:r>
              <a:rPr lang="pl-PL" dirty="0">
                <a:latin typeface="Andale Mono"/>
                <a:cs typeface="Andale Mono"/>
              </a:rPr>
              <a:t>[</a:t>
            </a:r>
            <a:r>
              <a:rPr lang="pl-PL" dirty="0" err="1">
                <a:latin typeface="Andale Mono"/>
                <a:cs typeface="Andale Mono"/>
              </a:rPr>
              <a:t>glane</a:t>
            </a:r>
            <a:r>
              <a:rPr lang="pl-PL" dirty="0">
                <a:latin typeface="Andale Mono"/>
                <a:cs typeface="Andale Mono"/>
              </a:rPr>
              <a:t>],</a:t>
            </a:r>
            <a:r>
              <a:rPr lang="pl-PL" dirty="0" err="1">
                <a:latin typeface="Andale Mono"/>
                <a:cs typeface="Andale Mono"/>
              </a:rPr>
              <a:t>dfx</a:t>
            </a:r>
            <a:r>
              <a:rPr lang="pl-PL" dirty="0">
                <a:latin typeface="Andale Mono"/>
                <a:cs typeface="Andale Mono"/>
              </a:rPr>
              <a:t>);</a:t>
            </a:r>
          </a:p>
          <a:p>
            <a:pPr marL="82296" indent="0">
              <a:buNone/>
            </a:pPr>
            <a:r>
              <a:rPr lang="pl-PL" dirty="0">
                <a:latin typeface="Andale Mono"/>
                <a:cs typeface="Andale Mono"/>
              </a:rPr>
              <a:t>    f16_t </a:t>
            </a:r>
            <a:r>
              <a:rPr lang="pl-PL" dirty="0" err="1">
                <a:latin typeface="Andale Mono"/>
                <a:cs typeface="Andale Mono"/>
              </a:rPr>
              <a:t>result_y</a:t>
            </a:r>
            <a:r>
              <a:rPr lang="pl-PL" dirty="0">
                <a:latin typeface="Andale Mono"/>
                <a:cs typeface="Andale Mono"/>
              </a:rPr>
              <a:t>  = f16_add(</a:t>
            </a:r>
            <a:r>
              <a:rPr lang="pl-PL" dirty="0" err="1">
                <a:latin typeface="Andale Mono"/>
                <a:cs typeface="Andale Mono"/>
              </a:rPr>
              <a:t>result_y</a:t>
            </a:r>
            <a:r>
              <a:rPr lang="pl-PL" dirty="0">
                <a:latin typeface="Andale Mono"/>
                <a:cs typeface="Andale Mono"/>
              </a:rPr>
              <a:t>[</a:t>
            </a:r>
            <a:r>
              <a:rPr lang="pl-PL" dirty="0" err="1">
                <a:latin typeface="Andale Mono"/>
                <a:cs typeface="Andale Mono"/>
              </a:rPr>
              <a:t>glane</a:t>
            </a:r>
            <a:r>
              <a:rPr lang="pl-PL" dirty="0">
                <a:latin typeface="Andale Mono"/>
                <a:cs typeface="Andale Mono"/>
              </a:rPr>
              <a:t>],</a:t>
            </a:r>
            <a:r>
              <a:rPr lang="pl-PL" dirty="0" err="1">
                <a:latin typeface="Andale Mono"/>
                <a:cs typeface="Andale Mono"/>
              </a:rPr>
              <a:t>dfy</a:t>
            </a:r>
            <a:r>
              <a:rPr lang="pl-PL" dirty="0">
                <a:latin typeface="Andale Mono"/>
                <a:cs typeface="Andale Mono"/>
              </a:rPr>
              <a:t>);</a:t>
            </a:r>
          </a:p>
          <a:p>
            <a:pPr marL="82296" indent="0">
              <a:buNone/>
            </a:pPr>
            <a:r>
              <a:rPr lang="pl-PL" dirty="0">
                <a:latin typeface="Andale Mono"/>
                <a:cs typeface="Andale Mono"/>
              </a:rPr>
              <a:t>    </a:t>
            </a:r>
            <a:r>
              <a:rPr lang="pl-PL" dirty="0" err="1">
                <a:latin typeface="Andale Mono"/>
                <a:cs typeface="Andale Mono"/>
              </a:rPr>
              <a:t>result_x</a:t>
            </a:r>
            <a:r>
              <a:rPr lang="pl-PL" dirty="0">
                <a:latin typeface="Andale Mono"/>
                <a:cs typeface="Andale Mono"/>
              </a:rPr>
              <a:t>[</a:t>
            </a:r>
            <a:r>
              <a:rPr lang="pl-PL" dirty="0" err="1">
                <a:latin typeface="Andale Mono"/>
                <a:cs typeface="Andale Mono"/>
              </a:rPr>
              <a:t>glane</a:t>
            </a:r>
            <a:r>
              <a:rPr lang="pl-PL" dirty="0">
                <a:latin typeface="Andale Mono"/>
                <a:cs typeface="Andale Mono"/>
              </a:rPr>
              <a:t>] = </a:t>
            </a:r>
            <a:r>
              <a:rPr lang="pl-PL" dirty="0" err="1">
                <a:latin typeface="Andale Mono"/>
                <a:cs typeface="Andale Mono"/>
              </a:rPr>
              <a:t>result_x</a:t>
            </a:r>
            <a:r>
              <a:rPr lang="pl-PL" dirty="0">
                <a:latin typeface="Andale Mono"/>
                <a:cs typeface="Andale Mono"/>
              </a:rPr>
              <a:t>;</a:t>
            </a:r>
          </a:p>
          <a:p>
            <a:pPr marL="82296" indent="0">
              <a:buNone/>
            </a:pPr>
            <a:r>
              <a:rPr lang="pl-PL" dirty="0">
                <a:latin typeface="Andale Mono"/>
                <a:cs typeface="Andale Mono"/>
              </a:rPr>
              <a:t>    </a:t>
            </a:r>
            <a:r>
              <a:rPr lang="pl-PL" dirty="0" err="1">
                <a:latin typeface="Andale Mono"/>
                <a:cs typeface="Andale Mono"/>
              </a:rPr>
              <a:t>result_y</a:t>
            </a:r>
            <a:r>
              <a:rPr lang="pl-PL" dirty="0">
                <a:latin typeface="Andale Mono"/>
                <a:cs typeface="Andale Mono"/>
              </a:rPr>
              <a:t>[</a:t>
            </a:r>
            <a:r>
              <a:rPr lang="pl-PL" dirty="0" err="1">
                <a:latin typeface="Andale Mono"/>
                <a:cs typeface="Andale Mono"/>
              </a:rPr>
              <a:t>glane</a:t>
            </a:r>
            <a:r>
              <a:rPr lang="pl-PL" dirty="0">
                <a:latin typeface="Andale Mono"/>
                <a:cs typeface="Andale Mono"/>
              </a:rPr>
              <a:t>] = </a:t>
            </a:r>
            <a:r>
              <a:rPr lang="pl-PL" dirty="0" err="1">
                <a:latin typeface="Andale Mono"/>
                <a:cs typeface="Andale Mono"/>
              </a:rPr>
              <a:t>result_y</a:t>
            </a:r>
            <a:r>
              <a:rPr lang="pl-PL" dirty="0" smtClean="0">
                <a:latin typeface="Andale Mono"/>
                <a:cs typeface="Andale Mono"/>
              </a:rPr>
              <a:t>;</a:t>
            </a:r>
          </a:p>
          <a:p>
            <a:pPr marL="82296" indent="0">
              <a:buNone/>
            </a:pPr>
            <a:r>
              <a:rPr lang="pl-PL" dirty="0">
                <a:latin typeface="Andale Mono"/>
                <a:cs typeface="Andale Mono"/>
              </a:rPr>
              <a:t> </a:t>
            </a:r>
            <a:r>
              <a:rPr lang="pl-PL" dirty="0" smtClean="0">
                <a:latin typeface="Andale Mono"/>
                <a:cs typeface="Andale Mono"/>
              </a:rPr>
              <a:t> }</a:t>
            </a:r>
            <a:endParaRPr lang="en-US" dirty="0"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3037264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N-Body Performance</a:t>
            </a:r>
          </a:p>
        </p:txBody>
      </p:sp>
      <p:pic>
        <p:nvPicPr>
          <p:cNvPr id="5" name="results.png" descr="/Users/aaronsev/Dropbox/oldstuff/fpga2014/presentation/results.png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5" r="-9485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22629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Performance/Area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172920"/>
              </p:ext>
            </p:extLst>
          </p:nvPr>
        </p:nvGraphicFramePr>
        <p:xfrm>
          <a:off x="1435100" y="1447798"/>
          <a:ext cx="7499350" cy="3061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/>
                <a:gridCol w="3749675"/>
              </a:tblGrid>
              <a:tr h="78197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SVP Configuration</a:t>
                      </a:r>
                    </a:p>
                    <a:p>
                      <a:r>
                        <a:rPr lang="en-US" sz="2000" dirty="0" smtClean="0"/>
                        <a:t>V32, 16 physical</a:t>
                      </a:r>
                      <a:r>
                        <a:rPr lang="en-US" sz="2000" baseline="0" dirty="0" smtClean="0"/>
                        <a:t> pipelines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Speedup/ALM </a:t>
                      </a:r>
                    </a:p>
                    <a:p>
                      <a:pPr algn="ctr"/>
                      <a:r>
                        <a:rPr lang="en-US" sz="2000" dirty="0" smtClean="0"/>
                        <a:t>Relative to </a:t>
                      </a:r>
                      <a:r>
                        <a:rPr lang="en-US" sz="2000" dirty="0" err="1" smtClean="0"/>
                        <a:t>Nios</a:t>
                      </a:r>
                      <a:r>
                        <a:rPr lang="en-US" sz="2000" dirty="0" smtClean="0"/>
                        <a:t> II/f</a:t>
                      </a:r>
                      <a:endParaRPr lang="en-US" sz="2000" dirty="0"/>
                    </a:p>
                  </a:txBody>
                  <a:tcPr/>
                </a:tc>
              </a:tr>
              <a:tr h="56995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MXP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   1.1</a:t>
                      </a:r>
                      <a:endParaRPr lang="en-US" sz="2000" dirty="0"/>
                    </a:p>
                  </a:txBody>
                  <a:tcPr/>
                </a:tc>
              </a:tr>
              <a:tr h="56995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MXP</a:t>
                      </a:r>
                      <a:r>
                        <a:rPr lang="en-US" sz="2000" baseline="0" dirty="0" smtClean="0"/>
                        <a:t> + DIV/SQRT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 19.7</a:t>
                      </a:r>
                      <a:endParaRPr lang="en-US" sz="2000" dirty="0"/>
                    </a:p>
                  </a:txBody>
                  <a:tcPr/>
                </a:tc>
              </a:tr>
              <a:tr h="56995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MXP</a:t>
                      </a:r>
                      <a:r>
                        <a:rPr lang="en-US" sz="2000" baseline="0" dirty="0" smtClean="0"/>
                        <a:t> + N-Body (floating-point)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 68.7</a:t>
                      </a:r>
                      <a:endParaRPr lang="en-US" sz="2000" dirty="0" smtClean="0"/>
                    </a:p>
                  </a:txBody>
                  <a:tcPr/>
                </a:tc>
              </a:tr>
              <a:tr h="56995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MXP</a:t>
                      </a:r>
                      <a:r>
                        <a:rPr lang="en-US" sz="2000" baseline="0" dirty="0" smtClean="0"/>
                        <a:t> + N-Body (fixed-point)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116.0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71070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parallel problems on FPGAs</a:t>
            </a:r>
          </a:p>
          <a:p>
            <a:pPr lvl="1"/>
            <a:r>
              <a:rPr lang="en-US" dirty="0" smtClean="0"/>
              <a:t>ESL?</a:t>
            </a:r>
          </a:p>
          <a:p>
            <a:pPr lvl="1"/>
            <a:r>
              <a:rPr lang="en-US" dirty="0" smtClean="0"/>
              <a:t>Overlays?</a:t>
            </a:r>
          </a:p>
          <a:p>
            <a:pPr lvl="1"/>
            <a:r>
              <a:rPr lang="en-US" dirty="0" smtClean="0"/>
              <a:t>Processors?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700" y="0"/>
            <a:ext cx="2935528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10226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CVIs can incorporate streaming pipelines</a:t>
            </a:r>
          </a:p>
          <a:p>
            <a:pPr lvl="1"/>
            <a:r>
              <a:rPr lang="en-US" dirty="0" smtClean="0"/>
              <a:t>SVP handles control, light data processing</a:t>
            </a:r>
          </a:p>
          <a:p>
            <a:pPr lvl="1"/>
            <a:r>
              <a:rPr lang="en-US" dirty="0" smtClean="0"/>
              <a:t>Deep pipelines exploit FPGA strengths</a:t>
            </a:r>
          </a:p>
          <a:p>
            <a:pPr lvl="1"/>
            <a:endParaRPr lang="en-US" dirty="0"/>
          </a:p>
          <a:p>
            <a:r>
              <a:rPr lang="en-US" dirty="0" smtClean="0"/>
              <a:t>Efficient, lightweight interfaces</a:t>
            </a:r>
          </a:p>
          <a:p>
            <a:pPr lvl="1"/>
            <a:r>
              <a:rPr lang="en-US" dirty="0" smtClean="0"/>
              <a:t>Including multiple input &amp; output operands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Multiple ways to build and integrate</a:t>
            </a:r>
          </a:p>
          <a:p>
            <a:pPr marL="82296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20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44675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560" y="408"/>
            <a:ext cx="2935528" cy="6857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21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68746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N-Body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en-US" dirty="0"/>
              <a:t>(N</a:t>
            </a:r>
            <a:r>
              <a:rPr lang="en-US" baseline="30000" dirty="0"/>
              <a:t>2</a:t>
            </a:r>
            <a:r>
              <a:rPr lang="en-US" dirty="0" smtClean="0"/>
              <a:t>) force calculation</a:t>
            </a:r>
          </a:p>
          <a:p>
            <a:pPr lvl="1"/>
            <a:r>
              <a:rPr lang="en-US" dirty="0" smtClean="0"/>
              <a:t>Streaming Pipeline (custom vector instruction)</a:t>
            </a:r>
          </a:p>
          <a:p>
            <a:endParaRPr lang="en-US" dirty="0"/>
          </a:p>
          <a:p>
            <a:r>
              <a:rPr lang="en-US" dirty="0" smtClean="0"/>
              <a:t>O(N) housekeeping</a:t>
            </a:r>
          </a:p>
          <a:p>
            <a:pPr lvl="1"/>
            <a:r>
              <a:rPr lang="en-US" dirty="0" smtClean="0"/>
              <a:t>Overlay (soft vector processor)</a:t>
            </a:r>
          </a:p>
          <a:p>
            <a:endParaRPr lang="en-US" dirty="0"/>
          </a:p>
          <a:p>
            <a:r>
              <a:rPr lang="en-US" dirty="0" smtClean="0"/>
              <a:t>O(1) control</a:t>
            </a:r>
          </a:p>
          <a:p>
            <a:pPr lvl="1"/>
            <a:r>
              <a:rPr lang="en-US" dirty="0" smtClean="0"/>
              <a:t>Processor (ARM or soft-core)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3</a:t>
            </a:fld>
            <a:endParaRPr kumimoji="0" lang="en-US"/>
          </a:p>
        </p:txBody>
      </p:sp>
      <p:pic>
        <p:nvPicPr>
          <p:cNvPr id="5" name="Content Placeholder 4" descr="thebal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4" r="6264"/>
          <a:stretch>
            <a:fillRect/>
          </a:stretch>
        </p:blipFill>
        <p:spPr>
          <a:xfrm>
            <a:off x="1434338" y="1447800"/>
            <a:ext cx="74993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5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 Vector Processor (SVP)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0550" y="1447800"/>
            <a:ext cx="6508195" cy="48006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4692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VectorBlox MXP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47517" y="1563351"/>
            <a:ext cx="7474516" cy="399799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5</a:t>
            </a:fld>
            <a:endParaRPr kumimoji="0"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35608" y="5677647"/>
            <a:ext cx="7498080" cy="62790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1 to </a:t>
            </a:r>
            <a:r>
              <a:rPr lang="en-US" dirty="0" smtClean="0"/>
              <a:t>128 parallel vector lanes (4 shown) </a:t>
            </a:r>
          </a:p>
        </p:txBody>
      </p:sp>
    </p:spTree>
    <p:extLst>
      <p:ext uri="{BB962C8B-B14F-4D97-AF65-F5344CB8AC3E}">
        <p14:creationId xmlns:p14="http://schemas.microsoft.com/office/powerpoint/2010/main" val="1908712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MXP Datapath</a:t>
            </a:r>
            <a:endParaRPr lang="en-US" dirty="0"/>
          </a:p>
        </p:txBody>
      </p:sp>
      <p:pic>
        <p:nvPicPr>
          <p:cNvPr id="5" name="Content Placeholder 4" descr="vbx-mxp-sp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57" b="-1135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0821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Custom Vector </a:t>
            </a:r>
            <a:r>
              <a:rPr lang="en-US" dirty="0" smtClean="0"/>
              <a:t>Instructions (CVIs)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7</a:t>
            </a:fld>
            <a:endParaRPr kumimoji="0" lang="en-US"/>
          </a:p>
        </p:txBody>
      </p:sp>
      <p:grpSp>
        <p:nvGrpSpPr>
          <p:cNvPr id="9" name="Group 8"/>
          <p:cNvGrpSpPr/>
          <p:nvPr/>
        </p:nvGrpSpPr>
        <p:grpSpPr>
          <a:xfrm>
            <a:off x="1435608" y="5677647"/>
            <a:ext cx="7498080" cy="627902"/>
            <a:chOff x="1435608" y="5677647"/>
            <a:chExt cx="7498080" cy="627902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1435608" y="5677647"/>
              <a:ext cx="7498080" cy="62790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65760" indent="-283464" algn="l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kumimoji="0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7744" algn="l" rtl="0" eaLnBrk="1" latinLnBrk="0" hangingPunct="1">
                <a:lnSpc>
                  <a:spcPct val="100000"/>
                </a:lnSpc>
                <a:spcBef>
                  <a:spcPts val="550"/>
                </a:spcBef>
                <a:buClr>
                  <a:schemeClr val="accent1"/>
                </a:buClr>
                <a:buFont typeface="Verdana"/>
                <a:buChar char="◦"/>
                <a:defRPr kumimoji="0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6968" indent="-22860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2"/>
                </a:buClr>
                <a:buFont typeface="Wingdings 2"/>
                <a:buChar char="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736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3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8448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08760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5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19072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0240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30552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r>
                <a:rPr lang="en-US" dirty="0"/>
                <a:t>Simple CVI  </a:t>
              </a:r>
              <a:r>
                <a:rPr lang="en-US" dirty="0" smtClean="0"/>
                <a:t>       </a:t>
              </a:r>
              <a:r>
                <a:rPr lang="en-US" dirty="0"/>
                <a:t>parallel scalar </a:t>
              </a:r>
              <a:r>
                <a:rPr lang="en-US" dirty="0" smtClean="0"/>
                <a:t>CIs </a:t>
              </a:r>
            </a:p>
          </p:txBody>
        </p:sp>
        <p:sp>
          <p:nvSpPr>
            <p:cNvPr id="8" name="Left-Right Arrow 7"/>
            <p:cNvSpPr/>
            <p:nvPr/>
          </p:nvSpPr>
          <p:spPr>
            <a:xfrm>
              <a:off x="3914588" y="5871882"/>
              <a:ext cx="732118" cy="268942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custom.eps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47624" y="1447800"/>
            <a:ext cx="2876865" cy="4229847"/>
          </a:xfrm>
        </p:spPr>
      </p:pic>
    </p:spTree>
    <p:extLst>
      <p:ext uri="{BB962C8B-B14F-4D97-AF65-F5344CB8AC3E}">
        <p14:creationId xmlns:p14="http://schemas.microsoft.com/office/powerpoint/2010/main" val="1165767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CVI Complications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/>
          <a:lstStyle/>
          <a:p>
            <a:r>
              <a:rPr lang="en-US" dirty="0" smtClean="0"/>
              <a:t>CVIs can be </a:t>
            </a:r>
            <a:r>
              <a:rPr lang="en-US" dirty="0" smtClean="0">
                <a:solidFill>
                  <a:srgbClr val="FF0000"/>
                </a:solidFill>
              </a:rPr>
              <a:t>big</a:t>
            </a:r>
            <a:endParaRPr lang="en-US" dirty="0"/>
          </a:p>
          <a:p>
            <a:pPr lvl="1"/>
            <a:r>
              <a:rPr lang="en-US" dirty="0"/>
              <a:t>e</a:t>
            </a:r>
            <a:r>
              <a:rPr lang="en-US" dirty="0" smtClean="0"/>
              <a:t>.g. square root, floating point</a:t>
            </a:r>
          </a:p>
          <a:p>
            <a:pPr lvl="1"/>
            <a:r>
              <a:rPr lang="en-US" dirty="0" smtClean="0"/>
              <a:t>Bigger than entire integer ALU</a:t>
            </a:r>
          </a:p>
          <a:p>
            <a:endParaRPr lang="en-US" dirty="0" smtClean="0"/>
          </a:p>
          <a:p>
            <a:r>
              <a:rPr lang="en-US" dirty="0" smtClean="0"/>
              <a:t>Make them cheaper</a:t>
            </a:r>
          </a:p>
          <a:p>
            <a:pPr lvl="1"/>
            <a:r>
              <a:rPr lang="en-US" dirty="0" smtClean="0"/>
              <a:t>Don’t </a:t>
            </a:r>
            <a:r>
              <a:rPr lang="en-US" dirty="0" smtClean="0"/>
              <a:t>replicate for every lane</a:t>
            </a:r>
          </a:p>
          <a:p>
            <a:pPr lvl="1"/>
            <a:r>
              <a:rPr lang="en-US" dirty="0" smtClean="0"/>
              <a:t>Reuse </a:t>
            </a:r>
            <a:r>
              <a:rPr lang="en-US" dirty="0"/>
              <a:t>existing alignment networks</a:t>
            </a:r>
          </a:p>
          <a:p>
            <a:pPr lvl="2"/>
            <a:r>
              <a:rPr lang="en-US" dirty="0"/>
              <a:t>No additional costs, </a:t>
            </a:r>
            <a:r>
              <a:rPr lang="en-US" dirty="0" smtClean="0"/>
              <a:t>buffering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6828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608" y="1796156"/>
            <a:ext cx="7498080" cy="4103887"/>
          </a:xfrm>
          <a:solidFill>
            <a:schemeClr val="bg1"/>
          </a:solidFill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608" y="1796156"/>
            <a:ext cx="7498079" cy="41038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Cheap Heterogeneous Lanes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17961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10497</TotalTime>
  <Words>788</Words>
  <Application>Microsoft Macintosh PowerPoint</Application>
  <PresentationFormat>On-screen Show (4:3)</PresentationFormat>
  <Paragraphs>154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Solstice</vt:lpstr>
      <vt:lpstr>Soft Vector Processors with Streaming Pipelines </vt:lpstr>
      <vt:lpstr>Motivation</vt:lpstr>
      <vt:lpstr>Example: N-Body Problem</vt:lpstr>
      <vt:lpstr>Soft Vector Processor (SVP)</vt:lpstr>
      <vt:lpstr>VectorBlox MXP</vt:lpstr>
      <vt:lpstr>MXP Datapath</vt:lpstr>
      <vt:lpstr>Custom Vector Instructions (CVIs)</vt:lpstr>
      <vt:lpstr>CVI Complications (1)</vt:lpstr>
      <vt:lpstr>Cheap Heterogeneous Lanes</vt:lpstr>
      <vt:lpstr>CVI Complications (2)</vt:lpstr>
      <vt:lpstr>Multiple Operand CVIs</vt:lpstr>
      <vt:lpstr>4 Input, 2 Output CVI Option 1: Spatially Interleaved</vt:lpstr>
      <vt:lpstr>4 Input, 2 Output CVI Option 2: Time Interleaved</vt:lpstr>
      <vt:lpstr>4 Input, 2 Output CVI Option 2 with Funnel Adapters</vt:lpstr>
      <vt:lpstr>Building CVIs</vt:lpstr>
      <vt:lpstr>Altera’s DSP Builder</vt:lpstr>
      <vt:lpstr>Synthesis From C (using LLVM)</vt:lpstr>
      <vt:lpstr>N-Body Performance</vt:lpstr>
      <vt:lpstr>Performance/Area</vt:lpstr>
      <vt:lpstr>Conclusions</vt:lpstr>
      <vt:lpstr>Thank You</vt:lpstr>
    </vt:vector>
  </TitlesOfParts>
  <Company>University of British Columbia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 Vector Processors with Streaming Pipelines  </dc:title>
  <dc:creator>Aaron Severance</dc:creator>
  <cp:lastModifiedBy>Guy Lemieux</cp:lastModifiedBy>
  <cp:revision>86</cp:revision>
  <dcterms:created xsi:type="dcterms:W3CDTF">2014-02-11T21:17:47Z</dcterms:created>
  <dcterms:modified xsi:type="dcterms:W3CDTF">2014-03-10T22:14:48Z</dcterms:modified>
</cp:coreProperties>
</file>