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0" r:id="rId5"/>
    <p:sldId id="262" r:id="rId6"/>
    <p:sldId id="263" r:id="rId7"/>
    <p:sldId id="287" r:id="rId8"/>
    <p:sldId id="288" r:id="rId9"/>
    <p:sldId id="291" r:id="rId10"/>
    <p:sldId id="295" r:id="rId11"/>
    <p:sldId id="266" r:id="rId12"/>
    <p:sldId id="268" r:id="rId13"/>
    <p:sldId id="269" r:id="rId14"/>
    <p:sldId id="270" r:id="rId15"/>
    <p:sldId id="271" r:id="rId16"/>
    <p:sldId id="276" r:id="rId17"/>
    <p:sldId id="273" r:id="rId18"/>
    <p:sldId id="272" r:id="rId19"/>
    <p:sldId id="297" r:id="rId20"/>
    <p:sldId id="274" r:id="rId21"/>
    <p:sldId id="275" r:id="rId22"/>
    <p:sldId id="277" r:id="rId23"/>
    <p:sldId id="278" r:id="rId24"/>
    <p:sldId id="298" r:id="rId25"/>
    <p:sldId id="281" r:id="rId26"/>
    <p:sldId id="282" r:id="rId27"/>
    <p:sldId id="283" r:id="rId28"/>
    <p:sldId id="284" r:id="rId29"/>
    <p:sldId id="285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63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DC2FE-A9C5-A04B-A620-4AA83C3A8AA3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4A7C-837A-9341-9B98-9E9D9F033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32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AFC01-009A-764E-A968-446C1401B9FD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55BC8-0D7B-354B-BDC9-DB132E1B6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3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55BC8-0D7B-354B-BDC9-DB132E1B68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0DA20-1583-A746-8C52-9774034574D0}" type="datetime1">
              <a:rPr lang="en-US" smtClean="0"/>
              <a:t>2/19/16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ACE6C-0A0B-CD41-8B00-80677B8C4DD6}" type="datetime1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942865-D145-5642-BF32-179FA5AEF0FF}" type="datetime1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481BD-BD66-4B4E-8640-CAC41DE0F312}" type="datetime1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6EA016-9D6F-664B-B718-ADE5EDAD3291}" type="datetime1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356E07-312E-8740-9145-C301DAA6E3A2}" type="datetime1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F63304-8C45-F841-B0E8-3BA9680BBB3E}" type="datetime1">
              <a:rPr lang="en-US" smtClean="0"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68FA72-161C-8240-8FFA-0BB0D03C404C}" type="datetime1">
              <a:rPr lang="en-US" smtClean="0"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4BEBB6-F371-6740-9D05-465BBB0B8788}" type="datetime1">
              <a:rPr lang="en-US" smtClean="0"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086888-5754-9448-99B3-ABC4BC47DF86}" type="datetime1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C4D987-5988-9943-BE86-A1F194653263}" type="datetime1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B59D33-8657-C04D-9A89-B45D21FB052A}" type="datetime1">
              <a:rPr lang="en-US" smtClean="0"/>
              <a:t>2/19/16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03333B9-F71C-8C4E-8CE8-26F21C35A75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osseino\Dropbox\Document1!OLE_LINK5" TargetMode="External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oleObject" Target="file:///\\localhost\Users\hosseino\Dropbox\Macintosh%20HD:Users:hosseino:Dropbox:Student-HosseinOmidian:OLAF2016:2016-01-14%20olaf%20-%203%20hossein.docx!OLE_LINK7" TargetMode="External"/><Relationship Id="rId5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oleObject" Target="file:///\\localhost\Users\hosseino\Dropbox\Macintosh%20HD:Users:hosseino:Dropbox:Student-HosseinOmidian:OLAF2016:2016-01-14%20olaf%20-%203%20hossein.docx!OLE_LINK6" TargetMode="External"/><Relationship Id="rId5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hosseino\Dropbox\Macintosh%20HD:Users:hosseino:Dropbox:Student-HosseinOmidian:Proposal.docx!OLE_LINK4" TargetMode="External"/><Relationship Id="rId4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1150472"/>
            <a:ext cx="7772400" cy="2733858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Automated Space/Time Scaling of</a:t>
            </a:r>
            <a:r>
              <a:rPr lang="en-US" dirty="0"/>
              <a:t/>
            </a:r>
            <a:br>
              <a:rPr lang="en-US" dirty="0"/>
            </a:br>
            <a:r>
              <a:rPr lang="en-CA" b="1" dirty="0"/>
              <a:t>Streaming Task Graphs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330138"/>
          </a:xfrm>
        </p:spPr>
        <p:txBody>
          <a:bodyPr/>
          <a:lstStyle/>
          <a:p>
            <a:pPr algn="ctr"/>
            <a:r>
              <a:rPr lang="en-US" dirty="0" smtClean="0"/>
              <a:t>Hossein </a:t>
            </a:r>
            <a:r>
              <a:rPr lang="en-US" dirty="0" err="1" smtClean="0"/>
              <a:t>Omidian</a:t>
            </a:r>
            <a:endParaRPr lang="en-US" dirty="0" smtClean="0"/>
          </a:p>
          <a:p>
            <a:pPr algn="ctr"/>
            <a:r>
              <a:rPr lang="en-US" dirty="0" smtClean="0"/>
              <a:t>Supervisor: Guy Lemieux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59" y="5365630"/>
            <a:ext cx="7406640" cy="114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1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926352" y="3022544"/>
            <a:ext cx="1672275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KPN-based HLS for MPPA overlay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b="1" smtClean="0"/>
              <a:t>10</a:t>
            </a:fld>
            <a:endParaRPr lang="en-US" b="1"/>
          </a:p>
        </p:txBody>
      </p:sp>
      <p:sp>
        <p:nvSpPr>
          <p:cNvPr id="34" name="Rectangle 33"/>
          <p:cNvSpPr/>
          <p:nvPr/>
        </p:nvSpPr>
        <p:spPr>
          <a:xfrm>
            <a:off x="3008678" y="4583282"/>
            <a:ext cx="1188575" cy="1228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01324" y="2111095"/>
            <a:ext cx="1270000" cy="3795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22123" y="2230460"/>
            <a:ext cx="769187" cy="32238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Compiler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4622123" y="2893735"/>
            <a:ext cx="769187" cy="3951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Intra-Node Optimizer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622123" y="3355875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Inter-Node Optimizer</a:t>
            </a:r>
            <a:endParaRPr lang="en-US" sz="1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810360" y="1988982"/>
            <a:ext cx="1151312" cy="786607"/>
            <a:chOff x="4123799" y="842076"/>
            <a:chExt cx="1151312" cy="786607"/>
          </a:xfrm>
        </p:grpSpPr>
        <p:sp>
          <p:nvSpPr>
            <p:cNvPr id="40" name="Oval 39"/>
            <p:cNvSpPr/>
            <p:nvPr/>
          </p:nvSpPr>
          <p:spPr>
            <a:xfrm>
              <a:off x="4614440" y="1208222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84515" y="1357423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84515" y="1049725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1111111111111111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75900" y="1212510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2" idx="6"/>
              <a:endCxn id="40" idx="1"/>
            </p:cNvCxnSpPr>
            <p:nvPr/>
          </p:nvCxnSpPr>
          <p:spPr>
            <a:xfrm>
              <a:off x="4476539" y="1143529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6"/>
              <a:endCxn id="40" idx="3"/>
            </p:cNvCxnSpPr>
            <p:nvPr/>
          </p:nvCxnSpPr>
          <p:spPr>
            <a:xfrm flipV="1">
              <a:off x="4476539" y="1368355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6"/>
              <a:endCxn id="43" idx="2"/>
            </p:cNvCxnSpPr>
            <p:nvPr/>
          </p:nvCxnSpPr>
          <p:spPr>
            <a:xfrm>
              <a:off x="4806464" y="1302026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161419" y="871383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23799" y="842076"/>
              <a:ext cx="10724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Stream Task Graph</a:t>
              </a:r>
              <a:endParaRPr lang="en-US" sz="9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78138" y="3164119"/>
            <a:ext cx="1267707" cy="1238469"/>
            <a:chOff x="1399036" y="2190530"/>
            <a:chExt cx="1267707" cy="1238469"/>
          </a:xfrm>
        </p:grpSpPr>
        <p:sp>
          <p:nvSpPr>
            <p:cNvPr id="50" name="Can 49"/>
            <p:cNvSpPr/>
            <p:nvPr/>
          </p:nvSpPr>
          <p:spPr>
            <a:xfrm>
              <a:off x="1531388" y="2548360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1885916" y="2729793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an 51"/>
            <p:cNvSpPr/>
            <p:nvPr/>
          </p:nvSpPr>
          <p:spPr>
            <a:xfrm>
              <a:off x="1531387" y="299578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an 52"/>
            <p:cNvSpPr/>
            <p:nvPr/>
          </p:nvSpPr>
          <p:spPr>
            <a:xfrm>
              <a:off x="2257335" y="272560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41369" y="2227382"/>
              <a:ext cx="1176784" cy="120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99036" y="2190530"/>
              <a:ext cx="1267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DB of Implementations </a:t>
              </a:r>
            </a:p>
            <a:p>
              <a:r>
                <a:rPr lang="en-US" sz="900" dirty="0" smtClean="0"/>
                <a:t>for each node</a:t>
              </a:r>
              <a:endParaRPr lang="en-US" sz="9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622123" y="3958790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Trade-off Finder</a:t>
            </a:r>
            <a:endParaRPr lang="en-US" sz="1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08678" y="1723837"/>
            <a:ext cx="1188577" cy="1291522"/>
            <a:chOff x="1429576" y="750248"/>
            <a:chExt cx="1188577" cy="1291522"/>
          </a:xfrm>
        </p:grpSpPr>
        <p:sp>
          <p:nvSpPr>
            <p:cNvPr id="58" name="Rectangle 57"/>
            <p:cNvSpPr/>
            <p:nvPr/>
          </p:nvSpPr>
          <p:spPr>
            <a:xfrm>
              <a:off x="1704636" y="959304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14053" y="108511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51262" y="120274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75328" y="1716604"/>
              <a:ext cx="739880" cy="266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aStruct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0" idx="2"/>
            </p:cNvCxnSpPr>
            <p:nvPr/>
          </p:nvCxnSpPr>
          <p:spPr>
            <a:xfrm>
              <a:off x="2197889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61" idx="0"/>
            </p:cNvCxnSpPr>
            <p:nvPr/>
          </p:nvCxnSpPr>
          <p:spPr>
            <a:xfrm>
              <a:off x="2045268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872667" y="1398526"/>
              <a:ext cx="0" cy="3180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441369" y="791309"/>
              <a:ext cx="1176784" cy="12504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29576" y="750248"/>
              <a:ext cx="5874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Program</a:t>
              </a:r>
              <a:endParaRPr lang="en-US" sz="900" dirty="0"/>
            </a:p>
          </p:txBody>
        </p:sp>
      </p:grpSp>
      <p:cxnSp>
        <p:nvCxnSpPr>
          <p:cNvPr id="68" name="Straight Arrow Connector 67"/>
          <p:cNvCxnSpPr>
            <a:stCxn id="66" idx="3"/>
            <a:endCxn id="36" idx="1"/>
          </p:cNvCxnSpPr>
          <p:nvPr/>
        </p:nvCxnSpPr>
        <p:spPr>
          <a:xfrm>
            <a:off x="4197255" y="2390129"/>
            <a:ext cx="424868" cy="15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6" idx="3"/>
            <a:endCxn id="47" idx="1"/>
          </p:cNvCxnSpPr>
          <p:nvPr/>
        </p:nvCxnSpPr>
        <p:spPr>
          <a:xfrm>
            <a:off x="5391310" y="2391653"/>
            <a:ext cx="456670" cy="52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37" idx="3"/>
          </p:cNvCxnSpPr>
          <p:nvPr/>
        </p:nvCxnSpPr>
        <p:spPr>
          <a:xfrm rot="5400000">
            <a:off x="5127537" y="2653903"/>
            <a:ext cx="701184" cy="17363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8" idx="1"/>
            <a:endCxn id="54" idx="3"/>
          </p:cNvCxnSpPr>
          <p:nvPr/>
        </p:nvCxnSpPr>
        <p:spPr>
          <a:xfrm rot="10800000" flipV="1">
            <a:off x="4197255" y="3551962"/>
            <a:ext cx="424868" cy="249817"/>
          </a:xfrm>
          <a:prstGeom prst="bentConnector3">
            <a:avLst>
              <a:gd name="adj1" fmla="val 30072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56" idx="1"/>
          </p:cNvCxnSpPr>
          <p:nvPr/>
        </p:nvCxnSpPr>
        <p:spPr>
          <a:xfrm rot="16200000" flipH="1">
            <a:off x="4377508" y="3910263"/>
            <a:ext cx="353098" cy="13613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791136" y="3738046"/>
            <a:ext cx="1170850" cy="796376"/>
            <a:chOff x="4167007" y="2831661"/>
            <a:chExt cx="1170850" cy="796376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4539285" y="3142883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539285" y="3367709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908286" y="3301380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224165" y="2870737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67007" y="283166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Trade-off</a:t>
              </a:r>
              <a:endParaRPr lang="en-US" sz="9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47261" y="303896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43900" y="335404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05307" y="319070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57508" y="320762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622123" y="4658267"/>
            <a:ext cx="769187" cy="55517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MPPA Overlay </a:t>
            </a:r>
            <a:r>
              <a:rPr lang="en-US" sz="1000" dirty="0"/>
              <a:t>G</a:t>
            </a:r>
            <a:r>
              <a:rPr lang="en-US" sz="1000" dirty="0" smtClean="0"/>
              <a:t>enerator</a:t>
            </a:r>
            <a:endParaRPr lang="en-US" sz="1000" dirty="0"/>
          </a:p>
        </p:txBody>
      </p:sp>
      <p:sp>
        <p:nvSpPr>
          <p:cNvPr id="84" name="Rectangle 83"/>
          <p:cNvSpPr/>
          <p:nvPr/>
        </p:nvSpPr>
        <p:spPr>
          <a:xfrm>
            <a:off x="4622123" y="5493049"/>
            <a:ext cx="769187" cy="3184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Back-end</a:t>
            </a:r>
            <a:endParaRPr lang="en-US" sz="1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3378599" y="4640875"/>
            <a:ext cx="840138" cy="862552"/>
            <a:chOff x="5904730" y="4434489"/>
            <a:chExt cx="840138" cy="862552"/>
          </a:xfrm>
          <a:solidFill>
            <a:schemeClr val="bg1"/>
          </a:solidFill>
        </p:grpSpPr>
        <p:sp>
          <p:nvSpPr>
            <p:cNvPr id="86" name="TextBox 85"/>
            <p:cNvSpPr txBox="1"/>
            <p:nvPr/>
          </p:nvSpPr>
          <p:spPr>
            <a:xfrm>
              <a:off x="5904730" y="5066209"/>
              <a:ext cx="8401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MPPA overlay</a:t>
              </a:r>
              <a:endParaRPr lang="en-US" sz="900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970996" y="4434489"/>
              <a:ext cx="664820" cy="677591"/>
              <a:chOff x="5970996" y="4434489"/>
              <a:chExt cx="664820" cy="677591"/>
            </a:xfrm>
            <a:grpFill/>
          </p:grpSpPr>
          <p:sp>
            <p:nvSpPr>
              <p:cNvPr id="88" name="Rectangle 87"/>
              <p:cNvSpPr/>
              <p:nvPr/>
            </p:nvSpPr>
            <p:spPr>
              <a:xfrm>
                <a:off x="5970996" y="444816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146884" y="4438393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970996" y="462557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46884" y="4621664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974988" y="479751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50876" y="4787741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974988" y="497492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50876" y="497101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18776" y="444425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494664" y="4434489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318776" y="462166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494664" y="461776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22768" y="479360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498656" y="4783837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22768" y="497101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98656" y="496710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" name="Can 103"/>
          <p:cNvSpPr/>
          <p:nvPr/>
        </p:nvSpPr>
        <p:spPr>
          <a:xfrm>
            <a:off x="5958259" y="4823625"/>
            <a:ext cx="865921" cy="494560"/>
          </a:xfrm>
          <a:prstGeom prst="ca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Architecture library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05" name="Straight Arrow Connector 104"/>
          <p:cNvCxnSpPr>
            <a:stCxn id="56" idx="3"/>
            <a:endCxn id="77" idx="1"/>
          </p:cNvCxnSpPr>
          <p:nvPr/>
        </p:nvCxnSpPr>
        <p:spPr>
          <a:xfrm>
            <a:off x="5391310" y="4154878"/>
            <a:ext cx="456984" cy="8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endCxn id="83" idx="3"/>
          </p:cNvCxnSpPr>
          <p:nvPr/>
        </p:nvCxnSpPr>
        <p:spPr>
          <a:xfrm rot="5400000">
            <a:off x="5077024" y="4469164"/>
            <a:ext cx="780976" cy="152403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4" idx="2"/>
          </p:cNvCxnSpPr>
          <p:nvPr/>
        </p:nvCxnSpPr>
        <p:spPr>
          <a:xfrm flipH="1">
            <a:off x="5391310" y="5070905"/>
            <a:ext cx="56694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endCxn id="84" idx="3"/>
          </p:cNvCxnSpPr>
          <p:nvPr/>
        </p:nvCxnSpPr>
        <p:spPr>
          <a:xfrm rot="5400000">
            <a:off x="4940421" y="5048995"/>
            <a:ext cx="1054183" cy="15240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967379" y="4540892"/>
            <a:ext cx="52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FPGA</a:t>
            </a:r>
            <a:endParaRPr lang="en-US" sz="1200" dirty="0"/>
          </a:p>
        </p:txBody>
      </p:sp>
      <p:cxnSp>
        <p:nvCxnSpPr>
          <p:cNvPr id="110" name="Straight Arrow Connector 109"/>
          <p:cNvCxnSpPr>
            <a:stCxn id="83" idx="1"/>
          </p:cNvCxnSpPr>
          <p:nvPr/>
        </p:nvCxnSpPr>
        <p:spPr>
          <a:xfrm flipH="1">
            <a:off x="4197253" y="4935853"/>
            <a:ext cx="4248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84" idx="1"/>
            <a:endCxn id="86" idx="2"/>
          </p:cNvCxnSpPr>
          <p:nvPr/>
        </p:nvCxnSpPr>
        <p:spPr>
          <a:xfrm rot="10800000">
            <a:off x="3798669" y="5503427"/>
            <a:ext cx="823455" cy="14886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479816"/>
              </p:ext>
            </p:extLst>
          </p:nvPr>
        </p:nvGraphicFramePr>
        <p:xfrm>
          <a:off x="-1542607" y="3100543"/>
          <a:ext cx="6593262" cy="1759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Document" r:id="rId3" imgW="5486400" imgH="1435100" progId="Word.Document.12">
                  <p:link updateAutomatic="1"/>
                </p:oleObj>
              </mc:Choice>
              <mc:Fallback>
                <p:oleObj name="Document" r:id="rId3" imgW="5486400" imgH="1435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42607" y="3100543"/>
                        <a:ext cx="6593262" cy="17591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/>
          <p:nvPr/>
        </p:nvCxnSpPr>
        <p:spPr>
          <a:xfrm flipH="1" flipV="1">
            <a:off x="2598627" y="3015359"/>
            <a:ext cx="400304" cy="18370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2598627" y="4409182"/>
            <a:ext cx="414347" cy="36768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7251465" y="2268554"/>
            <a:ext cx="1789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A={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,f</a:t>
            </a:r>
            <a:r>
              <a:rPr lang="en-US" i="1" baseline="-25000" dirty="0" smtClean="0"/>
              <a:t>2</a:t>
            </a:r>
            <a:r>
              <a:rPr lang="en-US" i="1" dirty="0" smtClean="0"/>
              <a:t>, </a:t>
            </a:r>
            <a:r>
              <a:rPr lang="en-US" i="1" dirty="0"/>
              <a:t>…,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  <a:endParaRPr lang="en-US" dirty="0" smtClean="0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6961986" y="2018289"/>
            <a:ext cx="289479" cy="2280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6961672" y="2637887"/>
            <a:ext cx="289793" cy="1377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222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Inter-Node Optimizer (INO)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017" y="158654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Implementations P</a:t>
            </a:r>
            <a:r>
              <a:rPr lang="en-US" baseline="-25000" dirty="0" smtClean="0"/>
              <a:t>m</a:t>
            </a:r>
            <a:endParaRPr lang="en-US" dirty="0"/>
          </a:p>
          <a:p>
            <a:endParaRPr lang="en-US" baseline="-25000" dirty="0" smtClean="0"/>
          </a:p>
          <a:p>
            <a:r>
              <a:rPr lang="en-US" dirty="0" smtClean="0"/>
              <a:t>Each implementation </a:t>
            </a:r>
          </a:p>
          <a:p>
            <a:pPr lvl="1"/>
            <a:r>
              <a:rPr lang="en-US" dirty="0" smtClean="0"/>
              <a:t>Can perform functionality of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m</a:t>
            </a:r>
            <a:endParaRPr lang="en-US" i="1" baseline="-25000" dirty="0" smtClean="0"/>
          </a:p>
          <a:p>
            <a:pPr lvl="1"/>
            <a:r>
              <a:rPr lang="en-US" dirty="0" smtClean="0"/>
              <a:t>Area cost 	</a:t>
            </a:r>
            <a:r>
              <a:rPr lang="en-US" dirty="0"/>
              <a:t> </a:t>
            </a:r>
            <a:r>
              <a:rPr lang="en-US" dirty="0" smtClean="0"/>
              <a:t>     and Initiation Interval</a:t>
            </a:r>
          </a:p>
          <a:p>
            <a:pPr lvl="1"/>
            <a:r>
              <a:rPr lang="en-US" dirty="0" smtClean="0"/>
              <a:t>Different inverse throughput for </a:t>
            </a:r>
            <a:r>
              <a:rPr lang="en-US" dirty="0"/>
              <a:t>e</a:t>
            </a:r>
            <a:r>
              <a:rPr lang="en-US" dirty="0" smtClean="0"/>
              <a:t>ach channel input/output throughput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nput inverse throughput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Output inverse throughput</a:t>
            </a:r>
          </a:p>
          <a:p>
            <a:pPr lvl="1"/>
            <a:endParaRPr lang="ar-IQ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34597"/>
              </p:ext>
            </p:extLst>
          </p:nvPr>
        </p:nvGraphicFramePr>
        <p:xfrm>
          <a:off x="1601925" y="2031536"/>
          <a:ext cx="3150155" cy="59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3" imgW="1270000" imgH="241300" progId="Equation.3">
                  <p:embed/>
                </p:oleObj>
              </mc:Choice>
              <mc:Fallback>
                <p:oleObj name="Equation" r:id="rId3" imgW="1270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925" y="2031536"/>
                        <a:ext cx="3150155" cy="598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268621"/>
              </p:ext>
            </p:extLst>
          </p:nvPr>
        </p:nvGraphicFramePr>
        <p:xfrm>
          <a:off x="4993514" y="2493516"/>
          <a:ext cx="5032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5" imgW="203200" imgH="241300" progId="Equation.3">
                  <p:embed/>
                </p:oleObj>
              </mc:Choice>
              <mc:Fallback>
                <p:oleObj name="Equation" r:id="rId5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93514" y="2493516"/>
                        <a:ext cx="503237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163674"/>
              </p:ext>
            </p:extLst>
          </p:nvPr>
        </p:nvGraphicFramePr>
        <p:xfrm>
          <a:off x="3327766" y="3405570"/>
          <a:ext cx="10382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7" imgW="419100" imgH="241300" progId="Equation.3">
                  <p:embed/>
                </p:oleObj>
              </mc:Choice>
              <mc:Fallback>
                <p:oleObj name="Equation" r:id="rId7" imgW="419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7766" y="3405570"/>
                        <a:ext cx="10382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463367"/>
              </p:ext>
            </p:extLst>
          </p:nvPr>
        </p:nvGraphicFramePr>
        <p:xfrm>
          <a:off x="7534275" y="3390623"/>
          <a:ext cx="106997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Equation" r:id="rId9" imgW="431800" imgH="241300" progId="Equation.3">
                  <p:embed/>
                </p:oleObj>
              </mc:Choice>
              <mc:Fallback>
                <p:oleObj name="Equation" r:id="rId9" imgW="431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34275" y="3390623"/>
                        <a:ext cx="106997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373448"/>
              </p:ext>
            </p:extLst>
          </p:nvPr>
        </p:nvGraphicFramePr>
        <p:xfrm>
          <a:off x="5477579" y="4524935"/>
          <a:ext cx="2056696" cy="912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11" imgW="1003300" imgH="444500" progId="Equation.3">
                  <p:embed/>
                </p:oleObj>
              </mc:Choice>
              <mc:Fallback>
                <p:oleObj name="Equation" r:id="rId11" imgW="1003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77579" y="4524935"/>
                        <a:ext cx="2056696" cy="912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525327"/>
              </p:ext>
            </p:extLst>
          </p:nvPr>
        </p:nvGraphicFramePr>
        <p:xfrm>
          <a:off x="5709862" y="5437561"/>
          <a:ext cx="2368550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Equation" r:id="rId13" imgW="1155700" imgH="444500" progId="Equation.3">
                  <p:embed/>
                </p:oleObj>
              </mc:Choice>
              <mc:Fallback>
                <p:oleObj name="Equation" r:id="rId13" imgW="11557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09862" y="5437561"/>
                        <a:ext cx="2368550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926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N-Body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Gravity Force Calculation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78" y="3274792"/>
            <a:ext cx="6064955" cy="190398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815122"/>
              </p:ext>
            </p:extLst>
          </p:nvPr>
        </p:nvGraphicFramePr>
        <p:xfrm>
          <a:off x="-905434" y="2285999"/>
          <a:ext cx="1159223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5486400" imgH="393700" progId="Word.Document.12">
                  <p:link updateAutomatic="1"/>
                </p:oleObj>
              </mc:Choice>
              <mc:Fallback>
                <p:oleObj name="Document" r:id="rId4" imgW="5486400" imgH="3937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05434" y="2285999"/>
                        <a:ext cx="11592232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N-Body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3" y="2586405"/>
            <a:ext cx="6348095" cy="294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51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N-Body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implementations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80" y="2300909"/>
            <a:ext cx="5776515" cy="3987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3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Trade-off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modes</a:t>
            </a:r>
          </a:p>
          <a:p>
            <a:pPr lvl="1"/>
            <a:r>
              <a:rPr lang="en-US" dirty="0" smtClean="0"/>
              <a:t>Given available area and different implementations for each node, maximizing throughput </a:t>
            </a:r>
          </a:p>
          <a:p>
            <a:pPr lvl="1"/>
            <a:r>
              <a:rPr lang="en-US" dirty="0" smtClean="0"/>
              <a:t>Given throughput target and different implementations for each node, minimizing area</a:t>
            </a:r>
          </a:p>
          <a:p>
            <a:r>
              <a:rPr lang="en-US" dirty="0" smtClean="0"/>
              <a:t>Two approaches</a:t>
            </a:r>
          </a:p>
          <a:p>
            <a:pPr lvl="1"/>
            <a:r>
              <a:rPr lang="en-US" dirty="0" smtClean="0"/>
              <a:t>Integer Linear Programming (GNU linear programming kit)</a:t>
            </a:r>
          </a:p>
          <a:p>
            <a:pPr lvl="1"/>
            <a:r>
              <a:rPr lang="en-US" dirty="0" smtClean="0"/>
              <a:t>Our heuristic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1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Integer Linear Programming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composite node</a:t>
            </a:r>
          </a:p>
          <a:p>
            <a:pPr lvl="1"/>
            <a:r>
              <a:rPr lang="en-US" dirty="0" smtClean="0"/>
              <a:t>Which Implementation should be selected</a:t>
            </a:r>
          </a:p>
          <a:p>
            <a:pPr lvl="1"/>
            <a:r>
              <a:rPr lang="en-US" dirty="0" smtClean="0"/>
              <a:t>How many replicas are needed</a:t>
            </a:r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Lack of flexibility</a:t>
            </a:r>
          </a:p>
          <a:p>
            <a:pPr lvl="2"/>
            <a:r>
              <a:rPr lang="en-US" dirty="0" smtClean="0"/>
              <a:t>Time inefficient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heuristic Trade-off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Throughput Analysis</a:t>
            </a:r>
          </a:p>
          <a:p>
            <a:r>
              <a:rPr lang="en-US" dirty="0" smtClean="0"/>
              <a:t>Application Throughput Propagation and Balancing</a:t>
            </a:r>
          </a:p>
          <a:p>
            <a:r>
              <a:rPr lang="en-US" dirty="0" smtClean="0"/>
              <a:t>Bottleneck Optimizer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98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97210"/>
            <a:ext cx="7498080" cy="4800600"/>
          </a:xfrm>
        </p:spPr>
        <p:txBody>
          <a:bodyPr/>
          <a:lstStyle/>
          <a:p>
            <a:r>
              <a:rPr lang="en-US" dirty="0" smtClean="0"/>
              <a:t>Finding throughput slack</a:t>
            </a:r>
          </a:p>
          <a:p>
            <a:r>
              <a:rPr lang="en-CA" dirty="0"/>
              <a:t>To achieve minimum inverse throughput </a:t>
            </a:r>
            <a:r>
              <a:rPr lang="en-CA" i="1" dirty="0" err="1"/>
              <a:t>v</a:t>
            </a:r>
            <a:r>
              <a:rPr lang="en-CA" i="1" baseline="-25000" dirty="0" err="1"/>
              <a:t>mo</a:t>
            </a:r>
            <a:r>
              <a:rPr lang="en-CA" dirty="0"/>
              <a:t>, the input data have to be ready with expected inverse throughput </a:t>
            </a:r>
            <a:r>
              <a:rPr lang="en-CA" i="1" dirty="0" err="1"/>
              <a:t>v</a:t>
            </a:r>
            <a:r>
              <a:rPr lang="en-CA" i="1" baseline="-25000" dirty="0" err="1"/>
              <a:t>ei</a:t>
            </a:r>
            <a:r>
              <a:rPr lang="en-CA" dirty="0"/>
              <a:t>. We define slack </a:t>
            </a:r>
            <a:r>
              <a:rPr lang="en-CA" i="1" dirty="0" err="1"/>
              <a:t>v</a:t>
            </a:r>
            <a:r>
              <a:rPr lang="en-CA" i="1" baseline="-25000" dirty="0" err="1"/>
              <a:t>s</a:t>
            </a:r>
            <a:r>
              <a:rPr lang="en-CA" dirty="0"/>
              <a:t> for each channel as</a:t>
            </a:r>
            <a:endParaRPr lang="en-US" dirty="0"/>
          </a:p>
          <a:p>
            <a:r>
              <a:rPr lang="en-CA" i="1" dirty="0" err="1"/>
              <a:t>v</a:t>
            </a:r>
            <a:r>
              <a:rPr lang="en-CA" i="1" baseline="-25000" dirty="0" err="1"/>
              <a:t>s</a:t>
            </a:r>
            <a:r>
              <a:rPr lang="en-CA" i="1" dirty="0"/>
              <a:t>=</a:t>
            </a:r>
            <a:r>
              <a:rPr lang="en-CA" i="1" dirty="0" err="1"/>
              <a:t>v</a:t>
            </a:r>
            <a:r>
              <a:rPr lang="en-CA" i="1" baseline="-25000" dirty="0" err="1"/>
              <a:t>mo</a:t>
            </a:r>
            <a:r>
              <a:rPr lang="en-CA" i="1" dirty="0" err="1"/>
              <a:t>-</a:t>
            </a:r>
            <a:r>
              <a:rPr lang="en-CA" i="1" dirty="0" err="1" smtClean="0"/>
              <a:t>v</a:t>
            </a:r>
            <a:r>
              <a:rPr lang="en-CA" i="1" baseline="-25000" dirty="0" err="1" smtClean="0"/>
              <a:t>ei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90" y="4246190"/>
            <a:ext cx="2957098" cy="639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83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Calculating weight for each node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0704"/>
            <a:ext cx="8494888" cy="91888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41" y="3279585"/>
            <a:ext cx="5603230" cy="302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08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KPN</a:t>
            </a:r>
            <a:r>
              <a:rPr lang="en-US" dirty="0" smtClean="0"/>
              <a:t>-based HLS Tool for MPPA overlay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Throughput Propagation and Balancing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30" y="1596649"/>
            <a:ext cx="3823747" cy="285582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982251"/>
              </p:ext>
            </p:extLst>
          </p:nvPr>
        </p:nvGraphicFramePr>
        <p:xfrm>
          <a:off x="-373538" y="5551038"/>
          <a:ext cx="10638118" cy="81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4" imgW="5486400" imgH="419100" progId="Word.Document.12">
                  <p:link updateAutomatic="1"/>
                </p:oleObj>
              </mc:Choice>
              <mc:Fallback>
                <p:oleObj name="Document" r:id="rId4" imgW="5486400" imgH="419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73538" y="5551038"/>
                        <a:ext cx="10638118" cy="812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465292" y="44872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J. </a:t>
            </a:r>
            <a:r>
              <a:rPr lang="en-US" dirty="0" smtClean="0"/>
              <a:t>Cong </a:t>
            </a:r>
            <a:r>
              <a:rPr lang="en-US" dirty="0" err="1" smtClean="0"/>
              <a:t>et.al</a:t>
            </a:r>
            <a:r>
              <a:rPr lang="en-US" dirty="0" smtClean="0"/>
              <a:t>. , </a:t>
            </a:r>
            <a:r>
              <a:rPr lang="en-US" dirty="0"/>
              <a:t>"Combining module selection and replication for throughput-driven streaming programs </a:t>
            </a:r>
          </a:p>
        </p:txBody>
      </p:sp>
    </p:spTree>
    <p:extLst>
      <p:ext uri="{BB962C8B-B14F-4D97-AF65-F5344CB8AC3E}">
        <p14:creationId xmlns:p14="http://schemas.microsoft.com/office/powerpoint/2010/main" val="130671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Optimizer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ILP, it selects an implementation and makes replicas</a:t>
            </a:r>
          </a:p>
          <a:p>
            <a:r>
              <a:rPr lang="en-US" dirty="0" smtClean="0"/>
              <a:t>Unlike ILP it considers </a:t>
            </a:r>
            <a:r>
              <a:rPr lang="en-CA" smtClean="0"/>
              <a:t>neighbouring </a:t>
            </a:r>
            <a:r>
              <a:rPr lang="en-CA" dirty="0" smtClean="0"/>
              <a:t>nodes</a:t>
            </a:r>
          </a:p>
          <a:p>
            <a:r>
              <a:rPr lang="en-CA" dirty="0" smtClean="0"/>
              <a:t>Saving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27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Optimizer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99" y="1961444"/>
            <a:ext cx="6327387" cy="399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208" y="1417638"/>
            <a:ext cx="9362147" cy="340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828" y="6093363"/>
            <a:ext cx="9575815" cy="286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5827" y="2523085"/>
            <a:ext cx="7822711" cy="468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8840" y="5452121"/>
            <a:ext cx="6140661" cy="524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6466" y="6010487"/>
            <a:ext cx="42521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i="1" dirty="0" err="1" smtClean="0"/>
              <a:t>nf</a:t>
            </a:r>
            <a:r>
              <a:rPr lang="en-US" dirty="0" smtClean="0"/>
              <a:t>=4 we will save 75% of area overhead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9412" y="1852706"/>
            <a:ext cx="8890000" cy="1418069"/>
            <a:chOff x="56531" y="3079729"/>
            <a:chExt cx="9109613" cy="854156"/>
          </a:xfrm>
        </p:grpSpPr>
        <p:cxnSp>
          <p:nvCxnSpPr>
            <p:cNvPr id="6" name="Straight Arrow Connector 5"/>
            <p:cNvCxnSpPr>
              <a:stCxn id="12" idx="3"/>
            </p:cNvCxnSpPr>
            <p:nvPr/>
          </p:nvCxnSpPr>
          <p:spPr>
            <a:xfrm flipV="1">
              <a:off x="8951800" y="3503497"/>
              <a:ext cx="214344" cy="33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71922" y="3131986"/>
              <a:ext cx="1439436" cy="7534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400" b="1" dirty="0" smtClean="0">
                  <a:latin typeface="Times New Roman"/>
                  <a:cs typeface="Times New Roman"/>
                </a:rPr>
                <a:t>Starting with implementation with the highest throughput for each node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16657" y="3185553"/>
              <a:ext cx="1269903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400" b="1" dirty="0" smtClean="0">
                  <a:latin typeface="Times New Roman"/>
                  <a:cs typeface="Times New Roman"/>
                </a:rPr>
                <a:t>Throughput Analysis in order to find bottlenecks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57006" y="3303137"/>
              <a:ext cx="937373" cy="40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400" b="1" dirty="0" smtClean="0">
                  <a:latin typeface="Times New Roman"/>
                  <a:cs typeface="Times New Roman"/>
                </a:rPr>
                <a:t>Calculate Area cost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7753" y="3347367"/>
              <a:ext cx="990119" cy="3184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400" b="1" dirty="0" smtClean="0">
                  <a:latin typeface="Times New Roman"/>
                  <a:cs typeface="Times New Roman"/>
                </a:rPr>
                <a:t>Budgeting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7025" y="3303137"/>
              <a:ext cx="1269903" cy="40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1400" b="1" dirty="0" smtClean="0">
                  <a:latin typeface="Times New Roman"/>
                  <a:cs typeface="Times New Roman"/>
                </a:rPr>
                <a:t>Bottleneck Optimizer</a:t>
              </a:r>
              <a:endParaRPr lang="en-US" sz="1400" b="1" dirty="0">
                <a:latin typeface="Times New Roman"/>
                <a:cs typeface="Times New Roman"/>
              </a:endParaRPr>
            </a:p>
          </p:txBody>
        </p:sp>
        <p:sp>
          <p:nvSpPr>
            <p:cNvPr id="12" name="Diamond 11"/>
            <p:cNvSpPr/>
            <p:nvPr/>
          </p:nvSpPr>
          <p:spPr>
            <a:xfrm>
              <a:off x="7485990" y="3079729"/>
              <a:ext cx="1465809" cy="854156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latin typeface="Times New Roman"/>
                  <a:cs typeface="Times New Roman"/>
                </a:rPr>
                <a:t>Passed the area limit</a:t>
              </a:r>
              <a:endParaRPr lang="en-US" sz="1400" b="1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13" name="Straight Arrow Connector 12"/>
            <p:cNvCxnSpPr>
              <a:stCxn id="7" idx="3"/>
              <a:endCxn id="8" idx="1"/>
            </p:cNvCxnSpPr>
            <p:nvPr/>
          </p:nvCxnSpPr>
          <p:spPr>
            <a:xfrm>
              <a:off x="1811358" y="3508718"/>
              <a:ext cx="30529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9" idx="1"/>
            </p:cNvCxnSpPr>
            <p:nvPr/>
          </p:nvCxnSpPr>
          <p:spPr>
            <a:xfrm flipV="1">
              <a:off x="3386560" y="3503495"/>
              <a:ext cx="270446" cy="522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9" idx="3"/>
              <a:endCxn id="10" idx="1"/>
            </p:cNvCxnSpPr>
            <p:nvPr/>
          </p:nvCxnSpPr>
          <p:spPr>
            <a:xfrm>
              <a:off x="4594379" y="3503495"/>
              <a:ext cx="203375" cy="3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3"/>
              <a:endCxn id="11" idx="1"/>
            </p:cNvCxnSpPr>
            <p:nvPr/>
          </p:nvCxnSpPr>
          <p:spPr>
            <a:xfrm flipV="1">
              <a:off x="5787872" y="3503495"/>
              <a:ext cx="209153" cy="3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3"/>
              <a:endCxn id="12" idx="1"/>
            </p:cNvCxnSpPr>
            <p:nvPr/>
          </p:nvCxnSpPr>
          <p:spPr>
            <a:xfrm>
              <a:off x="7266928" y="3503495"/>
              <a:ext cx="219062" cy="33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2" idx="2"/>
              <a:endCxn id="10" idx="2"/>
            </p:cNvCxnSpPr>
            <p:nvPr/>
          </p:nvCxnSpPr>
          <p:spPr>
            <a:xfrm rot="5400000" flipH="1">
              <a:off x="6621799" y="2336788"/>
              <a:ext cx="268111" cy="2926082"/>
            </a:xfrm>
            <a:prstGeom prst="bentConnector3">
              <a:avLst>
                <a:gd name="adj1" fmla="val -51357"/>
              </a:avLst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7" idx="1"/>
            </p:cNvCxnSpPr>
            <p:nvPr/>
          </p:nvCxnSpPr>
          <p:spPr>
            <a:xfrm flipV="1">
              <a:off x="56531" y="3508718"/>
              <a:ext cx="31539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29457" y="4140065"/>
            <a:ext cx="1269903" cy="5379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Budget the bottleneck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5073" y="3943611"/>
            <a:ext cx="1528176" cy="9308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Application Throughput Propagation and Balancing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7862" y="3976389"/>
            <a:ext cx="1334132" cy="8541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latin typeface="Times New Roman"/>
                <a:cs typeface="Times New Roman"/>
              </a:rPr>
              <a:t>Calculate estimated Area cost for nodes</a:t>
            </a:r>
            <a:endParaRPr lang="en-US" sz="1400" b="1" dirty="0">
              <a:latin typeface="Times New Roman"/>
              <a:cs typeface="Times New Roman"/>
            </a:endParaRPr>
          </a:p>
        </p:txBody>
      </p:sp>
      <p:sp>
        <p:nvSpPr>
          <p:cNvPr id="23" name="Diamond 22"/>
          <p:cNvSpPr/>
          <p:nvPr/>
        </p:nvSpPr>
        <p:spPr>
          <a:xfrm>
            <a:off x="6222882" y="3751233"/>
            <a:ext cx="1681000" cy="129784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Passed the area limit</a:t>
            </a:r>
            <a:endParaRPr lang="en-US" sz="1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cxnSp>
        <p:nvCxnSpPr>
          <p:cNvPr id="24" name="Straight Arrow Connector 23"/>
          <p:cNvCxnSpPr>
            <a:stCxn id="20" idx="3"/>
            <a:endCxn id="21" idx="1"/>
          </p:cNvCxnSpPr>
          <p:nvPr/>
        </p:nvCxnSpPr>
        <p:spPr>
          <a:xfrm>
            <a:off x="2299360" y="4409059"/>
            <a:ext cx="33571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  <a:endCxn id="22" idx="1"/>
          </p:cNvCxnSpPr>
          <p:nvPr/>
        </p:nvCxnSpPr>
        <p:spPr>
          <a:xfrm flipV="1">
            <a:off x="4163249" y="4403467"/>
            <a:ext cx="414613" cy="55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23" idx="1"/>
          </p:cNvCxnSpPr>
          <p:nvPr/>
        </p:nvCxnSpPr>
        <p:spPr>
          <a:xfrm flipV="1">
            <a:off x="5911994" y="4400156"/>
            <a:ext cx="310888" cy="33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 flipV="1">
            <a:off x="7903882" y="4400155"/>
            <a:ext cx="35858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3" idx="2"/>
            <a:endCxn id="20" idx="2"/>
          </p:cNvCxnSpPr>
          <p:nvPr/>
        </p:nvCxnSpPr>
        <p:spPr>
          <a:xfrm rot="5400000" flipH="1">
            <a:off x="4178383" y="2164080"/>
            <a:ext cx="371026" cy="5398973"/>
          </a:xfrm>
          <a:prstGeom prst="bentConnector3">
            <a:avLst>
              <a:gd name="adj1" fmla="val -61613"/>
            </a:avLst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0" idx="1"/>
          </p:cNvCxnSpPr>
          <p:nvPr/>
        </p:nvCxnSpPr>
        <p:spPr>
          <a:xfrm>
            <a:off x="711423" y="4400155"/>
            <a:ext cx="318034" cy="89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387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08741"/>
            <a:ext cx="7498080" cy="4800600"/>
          </a:xfrm>
        </p:spPr>
        <p:txBody>
          <a:bodyPr/>
          <a:lstStyle/>
          <a:p>
            <a:r>
              <a:rPr lang="en-US" dirty="0" smtClean="0"/>
              <a:t>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774789" y="1922263"/>
            <a:ext cx="6179494" cy="677556"/>
            <a:chOff x="628149" y="3111583"/>
            <a:chExt cx="6179494" cy="677556"/>
          </a:xfrm>
        </p:grpSpPr>
        <p:sp>
          <p:nvSpPr>
            <p:cNvPr id="7" name="TextBox 6"/>
            <p:cNvSpPr txBox="1"/>
            <p:nvPr/>
          </p:nvSpPr>
          <p:spPr>
            <a:xfrm>
              <a:off x="942224" y="3111583"/>
              <a:ext cx="1135638" cy="67755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Color Conversion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2181" y="3216795"/>
              <a:ext cx="1116292" cy="4671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DCT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07949" y="3216795"/>
              <a:ext cx="1344554" cy="4671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Quantization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7830" y="3216795"/>
              <a:ext cx="1215331" cy="4671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Encoding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11" name="Straight Arrow Connector 10"/>
            <p:cNvCxnSpPr>
              <a:endCxn id="7" idx="1"/>
            </p:cNvCxnSpPr>
            <p:nvPr/>
          </p:nvCxnSpPr>
          <p:spPr>
            <a:xfrm>
              <a:off x="628149" y="3450361"/>
              <a:ext cx="3140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8" idx="1"/>
            </p:cNvCxnSpPr>
            <p:nvPr/>
          </p:nvCxnSpPr>
          <p:spPr>
            <a:xfrm>
              <a:off x="2077862" y="3450361"/>
              <a:ext cx="2743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  <a:endCxn id="9" idx="1"/>
            </p:cNvCxnSpPr>
            <p:nvPr/>
          </p:nvCxnSpPr>
          <p:spPr>
            <a:xfrm>
              <a:off x="3468473" y="3450361"/>
              <a:ext cx="2394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  <a:endCxn id="10" idx="1"/>
            </p:cNvCxnSpPr>
            <p:nvPr/>
          </p:nvCxnSpPr>
          <p:spPr>
            <a:xfrm>
              <a:off x="5052503" y="3450361"/>
              <a:ext cx="2453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3"/>
            </p:cNvCxnSpPr>
            <p:nvPr/>
          </p:nvCxnSpPr>
          <p:spPr>
            <a:xfrm>
              <a:off x="6513161" y="3450361"/>
              <a:ext cx="2944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92850"/>
              </p:ext>
            </p:extLst>
          </p:nvPr>
        </p:nvGraphicFramePr>
        <p:xfrm>
          <a:off x="1314820" y="2799668"/>
          <a:ext cx="7401856" cy="1026160"/>
        </p:xfrm>
        <a:graphic>
          <a:graphicData uri="http://schemas.openxmlformats.org/drawingml/2006/table">
            <a:tbl>
              <a:tblPr/>
              <a:tblGrid>
                <a:gridCol w="806825"/>
                <a:gridCol w="339941"/>
                <a:gridCol w="417006"/>
                <a:gridCol w="417006"/>
                <a:gridCol w="417006"/>
                <a:gridCol w="417006"/>
                <a:gridCol w="417006"/>
                <a:gridCol w="417006"/>
                <a:gridCol w="417006"/>
                <a:gridCol w="417006"/>
                <a:gridCol w="417006"/>
                <a:gridCol w="417006"/>
                <a:gridCol w="417006"/>
                <a:gridCol w="417006"/>
                <a:gridCol w="417006"/>
                <a:gridCol w="8340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 Conversion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Quantization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Encoding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Inverse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Area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60769"/>
              </p:ext>
            </p:extLst>
          </p:nvPr>
        </p:nvGraphicFramePr>
        <p:xfrm>
          <a:off x="1413430" y="4443198"/>
          <a:ext cx="7226300" cy="1270000"/>
        </p:xfrm>
        <a:graphic>
          <a:graphicData uri="http://schemas.openxmlformats.org/drawingml/2006/table">
            <a:tbl>
              <a:tblPr/>
              <a:tblGrid>
                <a:gridCol w="812800"/>
                <a:gridCol w="317500"/>
                <a:gridCol w="558800"/>
                <a:gridCol w="558800"/>
                <a:gridCol w="558800"/>
                <a:gridCol w="558800"/>
                <a:gridCol w="558800"/>
                <a:gridCol w="558800"/>
                <a:gridCol w="558800"/>
                <a:gridCol w="558800"/>
                <a:gridCol w="949517"/>
                <a:gridCol w="676083"/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Method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o-R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 Conversion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DCT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Quantization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Encoding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Overhead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Area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ILP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Heuristic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v5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1736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96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MPPA </a:t>
            </a:r>
            <a:r>
              <a:rPr lang="en-CA" dirty="0"/>
              <a:t>Overlay </a:t>
            </a:r>
            <a:r>
              <a:rPr lang="en-CA" dirty="0" smtClean="0"/>
              <a:t>Generator</a:t>
            </a:r>
            <a:endParaRPr lang="en-US" dirty="0" smtClean="0">
              <a:effectLst/>
            </a:endParaRPr>
          </a:p>
          <a:p>
            <a:r>
              <a:rPr lang="en-CA" dirty="0"/>
              <a:t>Time and Resource sharing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MPPA Overlay Generator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1 TOPS </a:t>
            </a:r>
            <a:r>
              <a:rPr lang="en-CA" sz="2000" dirty="0" smtClean="0"/>
              <a:t>-&gt;32bit </a:t>
            </a:r>
            <a:r>
              <a:rPr lang="en-CA" sz="2000" dirty="0"/>
              <a:t>integer overlay and </a:t>
            </a:r>
            <a:endParaRPr lang="en-CA" sz="2000" dirty="0" smtClean="0"/>
          </a:p>
          <a:p>
            <a:r>
              <a:rPr lang="en-CA" sz="2000" dirty="0" smtClean="0"/>
              <a:t>800GFLOPS -&gt; </a:t>
            </a:r>
            <a:r>
              <a:rPr lang="en-CA" sz="2000" dirty="0"/>
              <a:t>32bit single-precision floating point overlay on the largest </a:t>
            </a:r>
            <a:r>
              <a:rPr lang="en-CA" sz="2000" dirty="0" err="1"/>
              <a:t>Stratix</a:t>
            </a:r>
            <a:r>
              <a:rPr lang="en-CA" sz="2000" dirty="0"/>
              <a:t> 10 </a:t>
            </a:r>
            <a:r>
              <a:rPr lang="en-CA" sz="2000" dirty="0" smtClean="0"/>
              <a:t>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9" y="3145873"/>
            <a:ext cx="2551467" cy="242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31" y="2410191"/>
            <a:ext cx="4342418" cy="3987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754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Resource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CA" dirty="0"/>
              <a:t>underutilized </a:t>
            </a:r>
            <a:r>
              <a:rPr lang="en-CA" dirty="0" smtClean="0"/>
              <a:t>nodes</a:t>
            </a:r>
          </a:p>
          <a:p>
            <a:r>
              <a:rPr lang="en-CA" dirty="0" smtClean="0"/>
              <a:t>Stalling most of the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05" y="3140547"/>
            <a:ext cx="5407541" cy="3174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150" y="2119283"/>
            <a:ext cx="8538382" cy="58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62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Studied the problem of automatically </a:t>
            </a:r>
            <a:r>
              <a:rPr lang="en-US" dirty="0"/>
              <a:t>finding area/throughput trade-off of streaming applications being mapped onto MPPA overlays </a:t>
            </a:r>
            <a:endParaRPr lang="en-US" dirty="0" smtClean="0"/>
          </a:p>
          <a:p>
            <a:r>
              <a:rPr lang="en-US" dirty="0"/>
              <a:t>We introduce a high-level synthesis tool that compiles an stream application written in Java as a streaming task </a:t>
            </a:r>
            <a:r>
              <a:rPr lang="en-US" dirty="0" smtClean="0"/>
              <a:t>graph</a:t>
            </a:r>
          </a:p>
          <a:p>
            <a:r>
              <a:rPr lang="en-US" dirty="0"/>
              <a:t>P</a:t>
            </a:r>
            <a:r>
              <a:rPr lang="en-US" dirty="0" smtClean="0"/>
              <a:t>artitions </a:t>
            </a:r>
            <a:r>
              <a:rPr lang="en-US" dirty="0"/>
              <a:t>it into composite </a:t>
            </a:r>
            <a:r>
              <a:rPr lang="en-US" dirty="0" smtClean="0"/>
              <a:t>nodes</a:t>
            </a:r>
          </a:p>
          <a:p>
            <a:r>
              <a:rPr lang="en-US" dirty="0"/>
              <a:t>F</a:t>
            </a:r>
            <a:r>
              <a:rPr lang="en-US" dirty="0" smtClean="0"/>
              <a:t>inds </a:t>
            </a:r>
            <a:r>
              <a:rPr lang="en-US" dirty="0"/>
              <a:t>all degrees of parallelism for </a:t>
            </a:r>
            <a:r>
              <a:rPr lang="en-US" dirty="0" smtClean="0"/>
              <a:t>each</a:t>
            </a:r>
          </a:p>
          <a:p>
            <a:r>
              <a:rPr lang="en-US" dirty="0" smtClean="0"/>
              <a:t>Uses </a:t>
            </a:r>
            <a:r>
              <a:rPr lang="en-US" dirty="0"/>
              <a:t>different approaches in order to find different implementations for each </a:t>
            </a:r>
            <a:r>
              <a:rPr lang="en-US" dirty="0" smtClean="0"/>
              <a:t>node</a:t>
            </a:r>
          </a:p>
          <a:p>
            <a:r>
              <a:rPr lang="en-US" dirty="0" smtClean="0"/>
              <a:t>And </a:t>
            </a:r>
            <a:r>
              <a:rPr lang="en-US" dirty="0"/>
              <a:t>finally finds a good trade off between area and throughput. </a:t>
            </a:r>
          </a:p>
          <a:p>
            <a:r>
              <a:rPr lang="en-US" dirty="0"/>
              <a:t>Our approach differs from existing approaches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/>
              <a:t>it automatically investigates partitioning and finding different implementations, and 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smtClean="0"/>
              <a:t>it </a:t>
            </a:r>
            <a:r>
              <a:rPr lang="en-US" dirty="0"/>
              <a:t>combines module selection and replication methods with node combining and splitting in order to automatically find a better area/throughput trade-</a:t>
            </a:r>
            <a:r>
              <a:rPr lang="en-US" dirty="0" smtClean="0"/>
              <a:t>off</a:t>
            </a:r>
          </a:p>
          <a:p>
            <a:pPr marL="642366" indent="-514350"/>
            <a:r>
              <a:rPr lang="en-US" dirty="0"/>
              <a:t>This approach has been verified with small designs in </a:t>
            </a:r>
            <a:r>
              <a:rPr lang="en-US" dirty="0" err="1"/>
              <a:t>StreamIt</a:t>
            </a:r>
            <a:r>
              <a:rPr lang="en-US" dirty="0"/>
              <a:t> and a few larger designs like the JPEG </a:t>
            </a:r>
            <a:r>
              <a:rPr lang="en-US" dirty="0" smtClean="0"/>
              <a:t>encoder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3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471" y="1851585"/>
            <a:ext cx="6110940" cy="45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1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312" y="1555376"/>
            <a:ext cx="7998376" cy="4869329"/>
          </a:xfrm>
        </p:spPr>
        <p:txBody>
          <a:bodyPr>
            <a:normAutofit fontScale="70000" lnSpcReduction="20000"/>
          </a:bodyPr>
          <a:lstStyle/>
          <a:p>
            <a:r>
              <a:rPr lang="en-US" sz="4400" dirty="0" smtClean="0"/>
              <a:t>Clock frequency scaling has essentially stopped due to power issue</a:t>
            </a:r>
          </a:p>
          <a:p>
            <a:pPr lvl="1"/>
            <a:r>
              <a:rPr lang="en-US" sz="4000" dirty="0" smtClean="0"/>
              <a:t>Coarse-grained parallelism is achieved in multi-core processor</a:t>
            </a:r>
          </a:p>
          <a:p>
            <a:pPr lvl="2"/>
            <a:r>
              <a:rPr lang="en-US" sz="3600" dirty="0" smtClean="0"/>
              <a:t>High-level Languages </a:t>
            </a:r>
          </a:p>
          <a:p>
            <a:pPr lvl="1"/>
            <a:r>
              <a:rPr lang="en-US" sz="4000" dirty="0" smtClean="0"/>
              <a:t>Fine-grained parallelism is achieved in FPGA and ASIC</a:t>
            </a:r>
          </a:p>
          <a:p>
            <a:pPr lvl="2"/>
            <a:r>
              <a:rPr lang="en-US" sz="3600" dirty="0" smtClean="0"/>
              <a:t>Hardware-level solutions</a:t>
            </a:r>
          </a:p>
          <a:p>
            <a:r>
              <a:rPr lang="en-US" sz="4400" dirty="0" smtClean="0"/>
              <a:t>Both can be challenging</a:t>
            </a:r>
          </a:p>
          <a:p>
            <a:r>
              <a:rPr lang="en-US" sz="4400" dirty="0" smtClean="0"/>
              <a:t>In </a:t>
            </a:r>
            <a:r>
              <a:rPr lang="en-US" sz="4400" dirty="0" smtClean="0"/>
              <a:t>this work we wish to explore the design space in between traditional multi-core CPU and low-level FPGA/ASIC solutions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25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89212"/>
            <a:ext cx="7498080" cy="4800600"/>
          </a:xfrm>
        </p:spPr>
        <p:txBody>
          <a:bodyPr/>
          <a:lstStyle/>
          <a:p>
            <a:r>
              <a:rPr lang="en-US" dirty="0" smtClean="0"/>
              <a:t>JPEG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30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8083" y="1719728"/>
            <a:ext cx="6179494" cy="677556"/>
            <a:chOff x="628149" y="3111583"/>
            <a:chExt cx="6179494" cy="677556"/>
          </a:xfrm>
        </p:grpSpPr>
        <p:sp>
          <p:nvSpPr>
            <p:cNvPr id="7" name="TextBox 6"/>
            <p:cNvSpPr txBox="1"/>
            <p:nvPr/>
          </p:nvSpPr>
          <p:spPr>
            <a:xfrm>
              <a:off x="942224" y="3111583"/>
              <a:ext cx="1135638" cy="67755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Color Conversion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2181" y="3216795"/>
              <a:ext cx="1116292" cy="4671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DCT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07949" y="3216795"/>
              <a:ext cx="1344554" cy="4671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Quantization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7830" y="3216795"/>
              <a:ext cx="1215331" cy="46713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dirty="0" smtClean="0">
                  <a:latin typeface="Times New Roman"/>
                  <a:cs typeface="Times New Roman"/>
                </a:rPr>
                <a:t>Encoding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cxnSp>
          <p:nvCxnSpPr>
            <p:cNvPr id="11" name="Straight Arrow Connector 10"/>
            <p:cNvCxnSpPr>
              <a:endCxn id="7" idx="1"/>
            </p:cNvCxnSpPr>
            <p:nvPr/>
          </p:nvCxnSpPr>
          <p:spPr>
            <a:xfrm>
              <a:off x="628149" y="3450361"/>
              <a:ext cx="3140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3"/>
              <a:endCxn id="8" idx="1"/>
            </p:cNvCxnSpPr>
            <p:nvPr/>
          </p:nvCxnSpPr>
          <p:spPr>
            <a:xfrm>
              <a:off x="2077862" y="3450361"/>
              <a:ext cx="2743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8" idx="3"/>
              <a:endCxn id="9" idx="1"/>
            </p:cNvCxnSpPr>
            <p:nvPr/>
          </p:nvCxnSpPr>
          <p:spPr>
            <a:xfrm>
              <a:off x="3468473" y="3450361"/>
              <a:ext cx="2394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3"/>
              <a:endCxn id="10" idx="1"/>
            </p:cNvCxnSpPr>
            <p:nvPr/>
          </p:nvCxnSpPr>
          <p:spPr>
            <a:xfrm>
              <a:off x="5052503" y="3450361"/>
              <a:ext cx="2453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0" idx="3"/>
            </p:cNvCxnSpPr>
            <p:nvPr/>
          </p:nvCxnSpPr>
          <p:spPr>
            <a:xfrm>
              <a:off x="6513161" y="3450361"/>
              <a:ext cx="2944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04796"/>
              </p:ext>
            </p:extLst>
          </p:nvPr>
        </p:nvGraphicFramePr>
        <p:xfrm>
          <a:off x="1241908" y="2791464"/>
          <a:ext cx="7460013" cy="340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Document" r:id="rId3" imgW="6515100" imgH="2971800" progId="Word.Document.12">
                  <p:link updateAutomatic="1"/>
                </p:oleObj>
              </mc:Choice>
              <mc:Fallback>
                <p:oleObj name="Document" r:id="rId3" imgW="6515100" imgH="29718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1908" y="2791464"/>
                        <a:ext cx="7460013" cy="340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32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Motivation/Objectives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will investigate whether an array of ALUs or very lightweight </a:t>
            </a:r>
            <a:r>
              <a:rPr lang="en-US" dirty="0" smtClean="0"/>
              <a:t>processors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/>
              <a:t>MPPA overlay), </a:t>
            </a:r>
            <a:r>
              <a:rPr lang="en-US" dirty="0"/>
              <a:t>can achieve sufficient levels of performance, and make design entry sufficiently </a:t>
            </a:r>
            <a:r>
              <a:rPr lang="en-US" dirty="0" smtClean="0"/>
              <a:t>easy</a:t>
            </a:r>
          </a:p>
          <a:p>
            <a:r>
              <a:rPr lang="en-US" dirty="0"/>
              <a:t>To explore the MPPA as an alternative target, we need three </a:t>
            </a:r>
            <a:r>
              <a:rPr lang="en-US" dirty="0" smtClean="0"/>
              <a:t>things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tool flow that can compile algorithms into the </a:t>
            </a:r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A detailed </a:t>
            </a:r>
            <a:r>
              <a:rPr lang="en-US" dirty="0"/>
              <a:t>architecture description or implementation, and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set of benchmarks to compile into the framework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Model/KPN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6784" y="1600200"/>
            <a:ext cx="4292275" cy="455521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Ambric</a:t>
            </a:r>
            <a:r>
              <a:rPr lang="en-US" dirty="0"/>
              <a:t> Programming model</a:t>
            </a:r>
          </a:p>
          <a:p>
            <a:r>
              <a:rPr lang="en-US" dirty="0" smtClean="0"/>
              <a:t>Java-based</a:t>
            </a:r>
          </a:p>
          <a:p>
            <a:r>
              <a:rPr lang="en-US" dirty="0" smtClean="0"/>
              <a:t>Java </a:t>
            </a:r>
            <a:r>
              <a:rPr lang="en-US" dirty="0"/>
              <a:t>object is created for each thread, becoming nodes that communicate together through FIFO communication </a:t>
            </a:r>
            <a:r>
              <a:rPr lang="en-US" dirty="0" smtClean="0"/>
              <a:t>channels</a:t>
            </a:r>
          </a:p>
          <a:p>
            <a:r>
              <a:rPr lang="en-US" dirty="0" smtClean="0"/>
              <a:t>Similar to Kahn Processing Network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smtClean="0"/>
              <a:t>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456507" y="1600200"/>
            <a:ext cx="3529918" cy="3886973"/>
            <a:chOff x="3645253" y="729012"/>
            <a:chExt cx="4297830" cy="4538685"/>
          </a:xfrm>
        </p:grpSpPr>
        <p:sp>
          <p:nvSpPr>
            <p:cNvPr id="5" name="Connector 4"/>
            <p:cNvSpPr/>
            <p:nvPr/>
          </p:nvSpPr>
          <p:spPr>
            <a:xfrm>
              <a:off x="4374304" y="1328681"/>
              <a:ext cx="446837" cy="399782"/>
            </a:xfrm>
            <a:prstGeom prst="flowChartConnector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" name="Connector 5"/>
            <p:cNvSpPr/>
            <p:nvPr/>
          </p:nvSpPr>
          <p:spPr>
            <a:xfrm>
              <a:off x="4374304" y="2290572"/>
              <a:ext cx="446837" cy="399782"/>
            </a:xfrm>
            <a:prstGeom prst="flowChartConnector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7" name="Connector 6"/>
            <p:cNvSpPr/>
            <p:nvPr/>
          </p:nvSpPr>
          <p:spPr>
            <a:xfrm>
              <a:off x="4983904" y="2290572"/>
              <a:ext cx="446837" cy="399782"/>
            </a:xfrm>
            <a:prstGeom prst="flowChartConnector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" name="Connector 7"/>
            <p:cNvSpPr/>
            <p:nvPr/>
          </p:nvSpPr>
          <p:spPr>
            <a:xfrm>
              <a:off x="5901095" y="3237499"/>
              <a:ext cx="446837" cy="399782"/>
            </a:xfrm>
            <a:prstGeom prst="flowChartConnector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6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Connector 8"/>
            <p:cNvSpPr/>
            <p:nvPr/>
          </p:nvSpPr>
          <p:spPr>
            <a:xfrm>
              <a:off x="5901095" y="2290572"/>
              <a:ext cx="446837" cy="399782"/>
            </a:xfrm>
            <a:prstGeom prst="flowChartConnector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Connector 9"/>
            <p:cNvSpPr/>
            <p:nvPr/>
          </p:nvSpPr>
          <p:spPr>
            <a:xfrm>
              <a:off x="4621240" y="3237499"/>
              <a:ext cx="446837" cy="399782"/>
            </a:xfrm>
            <a:prstGeom prst="flowChartConnector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" name="Connector 10"/>
            <p:cNvSpPr/>
            <p:nvPr/>
          </p:nvSpPr>
          <p:spPr>
            <a:xfrm>
              <a:off x="4621240" y="4208998"/>
              <a:ext cx="446837" cy="399782"/>
            </a:xfrm>
            <a:prstGeom prst="flowChartConnector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7</a:t>
              </a:r>
            </a:p>
          </p:txBody>
        </p:sp>
        <p:cxnSp>
          <p:nvCxnSpPr>
            <p:cNvPr id="12" name="Straight Arrow Connector 11"/>
            <p:cNvCxnSpPr>
              <a:stCxn id="5" idx="4"/>
              <a:endCxn id="6" idx="0"/>
            </p:cNvCxnSpPr>
            <p:nvPr/>
          </p:nvCxnSpPr>
          <p:spPr>
            <a:xfrm>
              <a:off x="4597723" y="1728463"/>
              <a:ext cx="0" cy="5621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5" idx="5"/>
              <a:endCxn id="7" idx="0"/>
            </p:cNvCxnSpPr>
            <p:nvPr/>
          </p:nvCxnSpPr>
          <p:spPr>
            <a:xfrm rot="16200000" flipH="1">
              <a:off x="4671185" y="1754434"/>
              <a:ext cx="620656" cy="451620"/>
            </a:xfrm>
            <a:prstGeom prst="bentConnector3">
              <a:avLst>
                <a:gd name="adj1" fmla="val 3863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lbow Connector 13"/>
            <p:cNvCxnSpPr>
              <a:stCxn id="5" idx="6"/>
              <a:endCxn id="9" idx="0"/>
            </p:cNvCxnSpPr>
            <p:nvPr/>
          </p:nvCxnSpPr>
          <p:spPr>
            <a:xfrm>
              <a:off x="4821141" y="1528572"/>
              <a:ext cx="1303373" cy="76200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4"/>
              <a:endCxn id="10" idx="1"/>
            </p:cNvCxnSpPr>
            <p:nvPr/>
          </p:nvCxnSpPr>
          <p:spPr>
            <a:xfrm>
              <a:off x="4597723" y="2690354"/>
              <a:ext cx="88955" cy="605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4"/>
              <a:endCxn id="10" idx="7"/>
            </p:cNvCxnSpPr>
            <p:nvPr/>
          </p:nvCxnSpPr>
          <p:spPr>
            <a:xfrm flipH="1">
              <a:off x="5002639" y="2690354"/>
              <a:ext cx="204684" cy="6056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0" idx="4"/>
              <a:endCxn id="11" idx="0"/>
            </p:cNvCxnSpPr>
            <p:nvPr/>
          </p:nvCxnSpPr>
          <p:spPr>
            <a:xfrm>
              <a:off x="4844659" y="3637281"/>
              <a:ext cx="0" cy="5717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8" idx="4"/>
              <a:endCxn id="11" idx="6"/>
            </p:cNvCxnSpPr>
            <p:nvPr/>
          </p:nvCxnSpPr>
          <p:spPr>
            <a:xfrm rot="5400000">
              <a:off x="5210492" y="3494867"/>
              <a:ext cx="771608" cy="1056437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4"/>
              <a:endCxn id="8" idx="0"/>
            </p:cNvCxnSpPr>
            <p:nvPr/>
          </p:nvCxnSpPr>
          <p:spPr>
            <a:xfrm>
              <a:off x="6124514" y="2690354"/>
              <a:ext cx="0" cy="5471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5" idx="0"/>
            </p:cNvCxnSpPr>
            <p:nvPr/>
          </p:nvCxnSpPr>
          <p:spPr>
            <a:xfrm>
              <a:off x="4597723" y="729012"/>
              <a:ext cx="0" cy="5996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4"/>
            </p:cNvCxnSpPr>
            <p:nvPr/>
          </p:nvCxnSpPr>
          <p:spPr>
            <a:xfrm>
              <a:off x="4844659" y="4608780"/>
              <a:ext cx="0" cy="65891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056813" y="2069451"/>
              <a:ext cx="1622725" cy="169318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50092" y="2080751"/>
              <a:ext cx="776088" cy="1693189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9223" y="1105276"/>
              <a:ext cx="2681026" cy="366857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45253" y="1422748"/>
              <a:ext cx="337502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</a:p>
            <a:p>
              <a:r>
                <a:rPr lang="en-US" dirty="0" smtClean="0"/>
                <a:t>P</a:t>
              </a:r>
            </a:p>
            <a:p>
              <a:r>
                <a:rPr lang="en-US" dirty="0" smtClean="0"/>
                <a:t>P</a:t>
              </a:r>
            </a:p>
            <a:p>
              <a:r>
                <a:rPr lang="en-US" dirty="0" smtClean="0"/>
                <a:t>L</a:t>
              </a:r>
            </a:p>
            <a:p>
              <a:r>
                <a:rPr lang="en-US" dirty="0" smtClean="0"/>
                <a:t>I</a:t>
              </a:r>
            </a:p>
            <a:p>
              <a:r>
                <a:rPr lang="en-US" dirty="0" smtClean="0"/>
                <a:t>C</a:t>
              </a:r>
            </a:p>
            <a:p>
              <a:r>
                <a:rPr lang="en-US" dirty="0" smtClean="0"/>
                <a:t>A</a:t>
              </a:r>
            </a:p>
            <a:p>
              <a:r>
                <a:rPr lang="en-US" dirty="0" smtClean="0"/>
                <a:t>T</a:t>
              </a:r>
            </a:p>
            <a:p>
              <a:r>
                <a:rPr lang="en-US" dirty="0" smtClean="0"/>
                <a:t>I</a:t>
              </a:r>
            </a:p>
            <a:p>
              <a:r>
                <a:rPr lang="en-US" dirty="0" smtClean="0"/>
                <a:t>O</a:t>
              </a:r>
            </a:p>
            <a:p>
              <a:r>
                <a:rPr lang="en-US" dirty="0"/>
                <a:t>N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5679539" y="1328681"/>
              <a:ext cx="1293478" cy="19989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5207323" y="1351742"/>
              <a:ext cx="1765694" cy="717709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973017" y="1167533"/>
              <a:ext cx="8501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Channels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326278" y="2290572"/>
              <a:ext cx="646739" cy="19989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6478678" y="3033629"/>
              <a:ext cx="412026" cy="9360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6643764" y="2022425"/>
              <a:ext cx="12495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Primitive node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61450" y="2739678"/>
              <a:ext cx="138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Composite node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633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KPN-based HLS for MPPA overlay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b="1" smtClean="0"/>
              <a:t>6</a:t>
            </a:fld>
            <a:endParaRPr lang="en-US" b="1"/>
          </a:p>
        </p:txBody>
      </p:sp>
      <p:sp>
        <p:nvSpPr>
          <p:cNvPr id="34" name="Rectangle 33"/>
          <p:cNvSpPr/>
          <p:nvPr/>
        </p:nvSpPr>
        <p:spPr>
          <a:xfrm>
            <a:off x="3008678" y="4583282"/>
            <a:ext cx="1188575" cy="1228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01324" y="2111095"/>
            <a:ext cx="1270000" cy="3795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22123" y="2230460"/>
            <a:ext cx="769187" cy="32238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Compiler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4622123" y="2893735"/>
            <a:ext cx="769187" cy="3951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Intra-Node Optimizer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622123" y="3355875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Inter-Node Optimizer</a:t>
            </a:r>
            <a:endParaRPr lang="en-US" sz="1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810360" y="1988982"/>
            <a:ext cx="1151312" cy="786607"/>
            <a:chOff x="4123799" y="842076"/>
            <a:chExt cx="1151312" cy="786607"/>
          </a:xfrm>
        </p:grpSpPr>
        <p:sp>
          <p:nvSpPr>
            <p:cNvPr id="40" name="Oval 39"/>
            <p:cNvSpPr/>
            <p:nvPr/>
          </p:nvSpPr>
          <p:spPr>
            <a:xfrm>
              <a:off x="4614440" y="1208222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84515" y="1357423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84515" y="1049725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1111111111111111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75900" y="1212510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2" idx="6"/>
              <a:endCxn id="40" idx="1"/>
            </p:cNvCxnSpPr>
            <p:nvPr/>
          </p:nvCxnSpPr>
          <p:spPr>
            <a:xfrm>
              <a:off x="4476539" y="1143529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6"/>
              <a:endCxn id="40" idx="3"/>
            </p:cNvCxnSpPr>
            <p:nvPr/>
          </p:nvCxnSpPr>
          <p:spPr>
            <a:xfrm flipV="1">
              <a:off x="4476539" y="1368355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6"/>
              <a:endCxn id="43" idx="2"/>
            </p:cNvCxnSpPr>
            <p:nvPr/>
          </p:nvCxnSpPr>
          <p:spPr>
            <a:xfrm>
              <a:off x="4806464" y="1302026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161419" y="871383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23799" y="842076"/>
              <a:ext cx="10724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Stream Task Graph</a:t>
              </a:r>
              <a:endParaRPr lang="en-US" sz="9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78138" y="3164119"/>
            <a:ext cx="1267707" cy="1238469"/>
            <a:chOff x="1399036" y="2190530"/>
            <a:chExt cx="1267707" cy="1238469"/>
          </a:xfrm>
        </p:grpSpPr>
        <p:sp>
          <p:nvSpPr>
            <p:cNvPr id="50" name="Can 49"/>
            <p:cNvSpPr/>
            <p:nvPr/>
          </p:nvSpPr>
          <p:spPr>
            <a:xfrm>
              <a:off x="1531388" y="2548360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1885916" y="2729793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an 51"/>
            <p:cNvSpPr/>
            <p:nvPr/>
          </p:nvSpPr>
          <p:spPr>
            <a:xfrm>
              <a:off x="1531387" y="299578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an 52"/>
            <p:cNvSpPr/>
            <p:nvPr/>
          </p:nvSpPr>
          <p:spPr>
            <a:xfrm>
              <a:off x="2257335" y="272560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41369" y="2227382"/>
              <a:ext cx="1176784" cy="120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99036" y="2190530"/>
              <a:ext cx="1267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DB of Implementations </a:t>
              </a:r>
            </a:p>
            <a:p>
              <a:r>
                <a:rPr lang="en-US" sz="900" dirty="0" smtClean="0"/>
                <a:t>for each node</a:t>
              </a:r>
              <a:endParaRPr lang="en-US" sz="9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622123" y="3958790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Trade-off Finder</a:t>
            </a:r>
            <a:endParaRPr lang="en-US" sz="1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08678" y="1723837"/>
            <a:ext cx="1188577" cy="1291522"/>
            <a:chOff x="1429576" y="750248"/>
            <a:chExt cx="1188577" cy="1291522"/>
          </a:xfrm>
        </p:grpSpPr>
        <p:sp>
          <p:nvSpPr>
            <p:cNvPr id="58" name="Rectangle 57"/>
            <p:cNvSpPr/>
            <p:nvPr/>
          </p:nvSpPr>
          <p:spPr>
            <a:xfrm>
              <a:off x="1704636" y="959304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14053" y="108511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51262" y="120274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75328" y="1716604"/>
              <a:ext cx="739880" cy="266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aStruct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0" idx="2"/>
            </p:cNvCxnSpPr>
            <p:nvPr/>
          </p:nvCxnSpPr>
          <p:spPr>
            <a:xfrm>
              <a:off x="2197889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61" idx="0"/>
            </p:cNvCxnSpPr>
            <p:nvPr/>
          </p:nvCxnSpPr>
          <p:spPr>
            <a:xfrm>
              <a:off x="2045268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872667" y="1398526"/>
              <a:ext cx="0" cy="3180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441369" y="791309"/>
              <a:ext cx="1176784" cy="12504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29576" y="750248"/>
              <a:ext cx="5874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Program</a:t>
              </a:r>
              <a:endParaRPr lang="en-US" sz="900" dirty="0"/>
            </a:p>
          </p:txBody>
        </p:sp>
      </p:grpSp>
      <p:cxnSp>
        <p:nvCxnSpPr>
          <p:cNvPr id="68" name="Straight Arrow Connector 67"/>
          <p:cNvCxnSpPr>
            <a:stCxn id="66" idx="3"/>
            <a:endCxn id="36" idx="1"/>
          </p:cNvCxnSpPr>
          <p:nvPr/>
        </p:nvCxnSpPr>
        <p:spPr>
          <a:xfrm>
            <a:off x="4197255" y="2390129"/>
            <a:ext cx="424868" cy="15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6" idx="3"/>
            <a:endCxn id="47" idx="1"/>
          </p:cNvCxnSpPr>
          <p:nvPr/>
        </p:nvCxnSpPr>
        <p:spPr>
          <a:xfrm>
            <a:off x="5391310" y="2391653"/>
            <a:ext cx="456670" cy="52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37" idx="3"/>
          </p:cNvCxnSpPr>
          <p:nvPr/>
        </p:nvCxnSpPr>
        <p:spPr>
          <a:xfrm rot="5400000">
            <a:off x="5127537" y="2653903"/>
            <a:ext cx="701184" cy="17363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8" idx="1"/>
            <a:endCxn id="54" idx="3"/>
          </p:cNvCxnSpPr>
          <p:nvPr/>
        </p:nvCxnSpPr>
        <p:spPr>
          <a:xfrm rot="10800000" flipV="1">
            <a:off x="4197255" y="3551962"/>
            <a:ext cx="424868" cy="249817"/>
          </a:xfrm>
          <a:prstGeom prst="bentConnector3">
            <a:avLst>
              <a:gd name="adj1" fmla="val 30072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56" idx="1"/>
          </p:cNvCxnSpPr>
          <p:nvPr/>
        </p:nvCxnSpPr>
        <p:spPr>
          <a:xfrm rot="16200000" flipH="1">
            <a:off x="4377508" y="3910263"/>
            <a:ext cx="353098" cy="13613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791136" y="3738046"/>
            <a:ext cx="1170850" cy="796376"/>
            <a:chOff x="4167007" y="2831661"/>
            <a:chExt cx="1170850" cy="796376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4539285" y="3142883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539285" y="3367709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908286" y="3301380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224165" y="2870737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67007" y="283166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Trade-off</a:t>
              </a:r>
              <a:endParaRPr lang="en-US" sz="9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47261" y="303896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43900" y="335404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05307" y="319070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57508" y="320762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622123" y="4658267"/>
            <a:ext cx="769187" cy="55517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MPPA Overlay </a:t>
            </a:r>
            <a:r>
              <a:rPr lang="en-US" sz="1000" dirty="0"/>
              <a:t>G</a:t>
            </a:r>
            <a:r>
              <a:rPr lang="en-US" sz="1000" dirty="0" smtClean="0"/>
              <a:t>enerator</a:t>
            </a:r>
            <a:endParaRPr lang="en-US" sz="1000" dirty="0"/>
          </a:p>
        </p:txBody>
      </p:sp>
      <p:sp>
        <p:nvSpPr>
          <p:cNvPr id="84" name="Rectangle 83"/>
          <p:cNvSpPr/>
          <p:nvPr/>
        </p:nvSpPr>
        <p:spPr>
          <a:xfrm>
            <a:off x="4622123" y="5493049"/>
            <a:ext cx="769187" cy="3184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Back-end</a:t>
            </a:r>
            <a:endParaRPr lang="en-US" sz="1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3378599" y="4640875"/>
            <a:ext cx="840138" cy="862552"/>
            <a:chOff x="5904730" y="4434489"/>
            <a:chExt cx="840138" cy="862552"/>
          </a:xfrm>
          <a:solidFill>
            <a:schemeClr val="bg1"/>
          </a:solidFill>
        </p:grpSpPr>
        <p:sp>
          <p:nvSpPr>
            <p:cNvPr id="86" name="TextBox 85"/>
            <p:cNvSpPr txBox="1"/>
            <p:nvPr/>
          </p:nvSpPr>
          <p:spPr>
            <a:xfrm>
              <a:off x="5904730" y="5066209"/>
              <a:ext cx="8401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MPPA overlay</a:t>
              </a:r>
              <a:endParaRPr lang="en-US" sz="900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970996" y="4434489"/>
              <a:ext cx="664820" cy="677591"/>
              <a:chOff x="5970996" y="4434489"/>
              <a:chExt cx="664820" cy="677591"/>
            </a:xfrm>
            <a:grpFill/>
          </p:grpSpPr>
          <p:sp>
            <p:nvSpPr>
              <p:cNvPr id="88" name="Rectangle 87"/>
              <p:cNvSpPr/>
              <p:nvPr/>
            </p:nvSpPr>
            <p:spPr>
              <a:xfrm>
                <a:off x="5970996" y="444816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146884" y="4438393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970996" y="462557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46884" y="4621664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974988" y="479751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50876" y="4787741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974988" y="497492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50876" y="497101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18776" y="444425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494664" y="4434489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318776" y="462166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494664" y="461776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22768" y="479360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498656" y="4783837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22768" y="497101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98656" y="496710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" name="Can 103"/>
          <p:cNvSpPr/>
          <p:nvPr/>
        </p:nvSpPr>
        <p:spPr>
          <a:xfrm>
            <a:off x="5958259" y="4823625"/>
            <a:ext cx="865921" cy="494560"/>
          </a:xfrm>
          <a:prstGeom prst="ca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Architecture library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05" name="Straight Arrow Connector 104"/>
          <p:cNvCxnSpPr>
            <a:stCxn id="56" idx="3"/>
            <a:endCxn id="77" idx="1"/>
          </p:cNvCxnSpPr>
          <p:nvPr/>
        </p:nvCxnSpPr>
        <p:spPr>
          <a:xfrm>
            <a:off x="5391310" y="4154878"/>
            <a:ext cx="456984" cy="8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endCxn id="83" idx="3"/>
          </p:cNvCxnSpPr>
          <p:nvPr/>
        </p:nvCxnSpPr>
        <p:spPr>
          <a:xfrm rot="5400000">
            <a:off x="5077024" y="4469164"/>
            <a:ext cx="780976" cy="152403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4" idx="2"/>
          </p:cNvCxnSpPr>
          <p:nvPr/>
        </p:nvCxnSpPr>
        <p:spPr>
          <a:xfrm flipH="1">
            <a:off x="5391310" y="5070905"/>
            <a:ext cx="56694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endCxn id="84" idx="3"/>
          </p:cNvCxnSpPr>
          <p:nvPr/>
        </p:nvCxnSpPr>
        <p:spPr>
          <a:xfrm rot="5400000">
            <a:off x="4940421" y="5048995"/>
            <a:ext cx="1054183" cy="15240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967379" y="4540892"/>
            <a:ext cx="52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FPGA</a:t>
            </a:r>
            <a:endParaRPr lang="en-US" sz="1200" dirty="0"/>
          </a:p>
        </p:txBody>
      </p:sp>
      <p:cxnSp>
        <p:nvCxnSpPr>
          <p:cNvPr id="110" name="Straight Arrow Connector 109"/>
          <p:cNvCxnSpPr>
            <a:stCxn id="83" idx="1"/>
          </p:cNvCxnSpPr>
          <p:nvPr/>
        </p:nvCxnSpPr>
        <p:spPr>
          <a:xfrm flipH="1">
            <a:off x="4197253" y="4935853"/>
            <a:ext cx="4248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84" idx="1"/>
            <a:endCxn id="86" idx="2"/>
          </p:cNvCxnSpPr>
          <p:nvPr/>
        </p:nvCxnSpPr>
        <p:spPr>
          <a:xfrm rot="10800000">
            <a:off x="3798669" y="5503427"/>
            <a:ext cx="823455" cy="14886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KPN-based HLS for MPPA overlay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b="1" smtClean="0"/>
              <a:t>7</a:t>
            </a:fld>
            <a:endParaRPr lang="en-US" b="1"/>
          </a:p>
        </p:txBody>
      </p:sp>
      <p:sp>
        <p:nvSpPr>
          <p:cNvPr id="34" name="Rectangle 33"/>
          <p:cNvSpPr/>
          <p:nvPr/>
        </p:nvSpPr>
        <p:spPr>
          <a:xfrm>
            <a:off x="3008678" y="4583282"/>
            <a:ext cx="1188575" cy="1228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01324" y="2111095"/>
            <a:ext cx="1270000" cy="3795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22123" y="2230460"/>
            <a:ext cx="769187" cy="32238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Compiler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4622123" y="2893735"/>
            <a:ext cx="769187" cy="3951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Intra-Node Optimizer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622123" y="3355875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Inter-Node Optimizer</a:t>
            </a:r>
            <a:endParaRPr lang="en-US" sz="1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810360" y="1988982"/>
            <a:ext cx="1151312" cy="786607"/>
            <a:chOff x="4123799" y="842076"/>
            <a:chExt cx="1151312" cy="786607"/>
          </a:xfrm>
        </p:grpSpPr>
        <p:sp>
          <p:nvSpPr>
            <p:cNvPr id="40" name="Oval 39"/>
            <p:cNvSpPr/>
            <p:nvPr/>
          </p:nvSpPr>
          <p:spPr>
            <a:xfrm>
              <a:off x="4614440" y="1208222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84515" y="1357423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84515" y="1049725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1111111111111111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75900" y="1212510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2" idx="6"/>
              <a:endCxn id="40" idx="1"/>
            </p:cNvCxnSpPr>
            <p:nvPr/>
          </p:nvCxnSpPr>
          <p:spPr>
            <a:xfrm>
              <a:off x="4476539" y="1143529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6"/>
              <a:endCxn id="40" idx="3"/>
            </p:cNvCxnSpPr>
            <p:nvPr/>
          </p:nvCxnSpPr>
          <p:spPr>
            <a:xfrm flipV="1">
              <a:off x="4476539" y="1368355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6"/>
              <a:endCxn id="43" idx="2"/>
            </p:cNvCxnSpPr>
            <p:nvPr/>
          </p:nvCxnSpPr>
          <p:spPr>
            <a:xfrm>
              <a:off x="4806464" y="1302026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161419" y="871383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23799" y="842076"/>
              <a:ext cx="10724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Stream Task Graph</a:t>
              </a:r>
              <a:endParaRPr lang="en-US" sz="9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78138" y="3164119"/>
            <a:ext cx="1267707" cy="1238469"/>
            <a:chOff x="1399036" y="2190530"/>
            <a:chExt cx="1267707" cy="1238469"/>
          </a:xfrm>
        </p:grpSpPr>
        <p:sp>
          <p:nvSpPr>
            <p:cNvPr id="50" name="Can 49"/>
            <p:cNvSpPr/>
            <p:nvPr/>
          </p:nvSpPr>
          <p:spPr>
            <a:xfrm>
              <a:off x="1531388" y="2548360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1885916" y="2729793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an 51"/>
            <p:cNvSpPr/>
            <p:nvPr/>
          </p:nvSpPr>
          <p:spPr>
            <a:xfrm>
              <a:off x="1531387" y="299578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an 52"/>
            <p:cNvSpPr/>
            <p:nvPr/>
          </p:nvSpPr>
          <p:spPr>
            <a:xfrm>
              <a:off x="2257335" y="272560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41369" y="2227382"/>
              <a:ext cx="1176784" cy="120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99036" y="2190530"/>
              <a:ext cx="1267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DB of Implementations </a:t>
              </a:r>
            </a:p>
            <a:p>
              <a:r>
                <a:rPr lang="en-US" sz="900" dirty="0" smtClean="0"/>
                <a:t>for each node</a:t>
              </a:r>
              <a:endParaRPr lang="en-US" sz="9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622123" y="3958790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Trade-off Finder</a:t>
            </a:r>
            <a:endParaRPr lang="en-US" sz="1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08678" y="1723837"/>
            <a:ext cx="1188577" cy="1291522"/>
            <a:chOff x="1429576" y="750248"/>
            <a:chExt cx="1188577" cy="1291522"/>
          </a:xfrm>
        </p:grpSpPr>
        <p:sp>
          <p:nvSpPr>
            <p:cNvPr id="58" name="Rectangle 57"/>
            <p:cNvSpPr/>
            <p:nvPr/>
          </p:nvSpPr>
          <p:spPr>
            <a:xfrm>
              <a:off x="1704636" y="959304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14053" y="108511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51262" y="120274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75328" y="1716604"/>
              <a:ext cx="739880" cy="266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aStruct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0" idx="2"/>
            </p:cNvCxnSpPr>
            <p:nvPr/>
          </p:nvCxnSpPr>
          <p:spPr>
            <a:xfrm>
              <a:off x="2197889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61" idx="0"/>
            </p:cNvCxnSpPr>
            <p:nvPr/>
          </p:nvCxnSpPr>
          <p:spPr>
            <a:xfrm>
              <a:off x="2045268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872667" y="1398526"/>
              <a:ext cx="0" cy="3180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441369" y="791309"/>
              <a:ext cx="1176784" cy="12504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29576" y="750248"/>
              <a:ext cx="5874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Program</a:t>
              </a:r>
              <a:endParaRPr lang="en-US" sz="900" dirty="0"/>
            </a:p>
          </p:txBody>
        </p:sp>
      </p:grpSp>
      <p:cxnSp>
        <p:nvCxnSpPr>
          <p:cNvPr id="68" name="Straight Arrow Connector 67"/>
          <p:cNvCxnSpPr>
            <a:stCxn id="66" idx="3"/>
            <a:endCxn id="36" idx="1"/>
          </p:cNvCxnSpPr>
          <p:nvPr/>
        </p:nvCxnSpPr>
        <p:spPr>
          <a:xfrm>
            <a:off x="4197255" y="2390129"/>
            <a:ext cx="424868" cy="15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6" idx="3"/>
            <a:endCxn id="47" idx="1"/>
          </p:cNvCxnSpPr>
          <p:nvPr/>
        </p:nvCxnSpPr>
        <p:spPr>
          <a:xfrm>
            <a:off x="5391310" y="2391653"/>
            <a:ext cx="456670" cy="52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37" idx="3"/>
          </p:cNvCxnSpPr>
          <p:nvPr/>
        </p:nvCxnSpPr>
        <p:spPr>
          <a:xfrm rot="5400000">
            <a:off x="5127537" y="2653903"/>
            <a:ext cx="701184" cy="17363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8" idx="1"/>
            <a:endCxn id="54" idx="3"/>
          </p:cNvCxnSpPr>
          <p:nvPr/>
        </p:nvCxnSpPr>
        <p:spPr>
          <a:xfrm rot="10800000" flipV="1">
            <a:off x="4197255" y="3551962"/>
            <a:ext cx="424868" cy="249817"/>
          </a:xfrm>
          <a:prstGeom prst="bentConnector3">
            <a:avLst>
              <a:gd name="adj1" fmla="val 30072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56" idx="1"/>
          </p:cNvCxnSpPr>
          <p:nvPr/>
        </p:nvCxnSpPr>
        <p:spPr>
          <a:xfrm rot="16200000" flipH="1">
            <a:off x="4377508" y="3910263"/>
            <a:ext cx="353098" cy="13613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791136" y="3738046"/>
            <a:ext cx="1170850" cy="796376"/>
            <a:chOff x="4167007" y="2831661"/>
            <a:chExt cx="1170850" cy="796376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4539285" y="3142883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539285" y="3367709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908286" y="3301380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224165" y="2870737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67007" y="283166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Trade-off</a:t>
              </a:r>
              <a:endParaRPr lang="en-US" sz="9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47261" y="303896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43900" y="335404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05307" y="319070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57508" y="320762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622123" y="4658267"/>
            <a:ext cx="769187" cy="55517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MPPA Overlay </a:t>
            </a:r>
            <a:r>
              <a:rPr lang="en-US" sz="1000" dirty="0"/>
              <a:t>G</a:t>
            </a:r>
            <a:r>
              <a:rPr lang="en-US" sz="1000" dirty="0" smtClean="0"/>
              <a:t>enerator</a:t>
            </a:r>
            <a:endParaRPr lang="en-US" sz="1000" dirty="0"/>
          </a:p>
        </p:txBody>
      </p:sp>
      <p:sp>
        <p:nvSpPr>
          <p:cNvPr id="84" name="Rectangle 83"/>
          <p:cNvSpPr/>
          <p:nvPr/>
        </p:nvSpPr>
        <p:spPr>
          <a:xfrm>
            <a:off x="4622123" y="5493049"/>
            <a:ext cx="769187" cy="3184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Back-end</a:t>
            </a:r>
            <a:endParaRPr lang="en-US" sz="1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3378599" y="4640875"/>
            <a:ext cx="840138" cy="862552"/>
            <a:chOff x="5904730" y="4434489"/>
            <a:chExt cx="840138" cy="862552"/>
          </a:xfrm>
          <a:solidFill>
            <a:schemeClr val="bg1"/>
          </a:solidFill>
        </p:grpSpPr>
        <p:sp>
          <p:nvSpPr>
            <p:cNvPr id="86" name="TextBox 85"/>
            <p:cNvSpPr txBox="1"/>
            <p:nvPr/>
          </p:nvSpPr>
          <p:spPr>
            <a:xfrm>
              <a:off x="5904730" y="5066209"/>
              <a:ext cx="8401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MPPA overlay</a:t>
              </a:r>
              <a:endParaRPr lang="en-US" sz="900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970996" y="4434489"/>
              <a:ext cx="664820" cy="677591"/>
              <a:chOff x="5970996" y="4434489"/>
              <a:chExt cx="664820" cy="677591"/>
            </a:xfrm>
            <a:grpFill/>
          </p:grpSpPr>
          <p:sp>
            <p:nvSpPr>
              <p:cNvPr id="88" name="Rectangle 87"/>
              <p:cNvSpPr/>
              <p:nvPr/>
            </p:nvSpPr>
            <p:spPr>
              <a:xfrm>
                <a:off x="5970996" y="444816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146884" y="4438393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970996" y="462557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46884" y="4621664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974988" y="479751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50876" y="4787741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974988" y="497492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50876" y="497101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18776" y="444425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494664" y="4434489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318776" y="462166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494664" y="461776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22768" y="479360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498656" y="4783837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22768" y="497101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98656" y="496710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" name="Can 103"/>
          <p:cNvSpPr/>
          <p:nvPr/>
        </p:nvSpPr>
        <p:spPr>
          <a:xfrm>
            <a:off x="5958259" y="4823625"/>
            <a:ext cx="865921" cy="494560"/>
          </a:xfrm>
          <a:prstGeom prst="ca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Architecture library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05" name="Straight Arrow Connector 104"/>
          <p:cNvCxnSpPr>
            <a:stCxn id="56" idx="3"/>
            <a:endCxn id="77" idx="1"/>
          </p:cNvCxnSpPr>
          <p:nvPr/>
        </p:nvCxnSpPr>
        <p:spPr>
          <a:xfrm>
            <a:off x="5391310" y="4154878"/>
            <a:ext cx="456984" cy="8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endCxn id="83" idx="3"/>
          </p:cNvCxnSpPr>
          <p:nvPr/>
        </p:nvCxnSpPr>
        <p:spPr>
          <a:xfrm rot="5400000">
            <a:off x="5077024" y="4469164"/>
            <a:ext cx="780976" cy="152403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4" idx="2"/>
          </p:cNvCxnSpPr>
          <p:nvPr/>
        </p:nvCxnSpPr>
        <p:spPr>
          <a:xfrm flipH="1">
            <a:off x="5391310" y="5070905"/>
            <a:ext cx="56694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endCxn id="84" idx="3"/>
          </p:cNvCxnSpPr>
          <p:nvPr/>
        </p:nvCxnSpPr>
        <p:spPr>
          <a:xfrm rot="5400000">
            <a:off x="4940421" y="5048995"/>
            <a:ext cx="1054183" cy="15240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967379" y="4540892"/>
            <a:ext cx="52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FPGA</a:t>
            </a:r>
            <a:endParaRPr lang="en-US" sz="1200" dirty="0"/>
          </a:p>
        </p:txBody>
      </p:sp>
      <p:cxnSp>
        <p:nvCxnSpPr>
          <p:cNvPr id="110" name="Straight Arrow Connector 109"/>
          <p:cNvCxnSpPr>
            <a:stCxn id="83" idx="1"/>
          </p:cNvCxnSpPr>
          <p:nvPr/>
        </p:nvCxnSpPr>
        <p:spPr>
          <a:xfrm flipH="1">
            <a:off x="4197253" y="4935853"/>
            <a:ext cx="4248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84" idx="1"/>
            <a:endCxn id="86" idx="2"/>
          </p:cNvCxnSpPr>
          <p:nvPr/>
        </p:nvCxnSpPr>
        <p:spPr>
          <a:xfrm rot="10800000">
            <a:off x="3798669" y="5503427"/>
            <a:ext cx="823455" cy="14886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62688" y="3261529"/>
            <a:ext cx="3266571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class </a:t>
            </a:r>
            <a:r>
              <a:rPr lang="en-US" sz="1100" dirty="0" smtClean="0"/>
              <a:t>C_PE1</a:t>
            </a:r>
            <a:endParaRPr lang="en-US" sz="1100" dirty="0"/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    public static void main(</a:t>
            </a:r>
            <a:r>
              <a:rPr lang="en-US" sz="1100" dirty="0" err="1"/>
              <a:t>InputStream</a:t>
            </a:r>
            <a:r>
              <a:rPr lang="en-US" sz="1100" dirty="0"/>
              <a:t> in1</a:t>
            </a:r>
            <a:r>
              <a:rPr lang="en-US" sz="1100" dirty="0" smtClean="0"/>
              <a:t>,</a:t>
            </a:r>
          </a:p>
          <a:p>
            <a:r>
              <a:rPr lang="en-US" sz="1100" dirty="0"/>
              <a:t>	</a:t>
            </a:r>
            <a:r>
              <a:rPr lang="en-US" sz="1100" dirty="0" smtClean="0"/>
              <a:t>	 </a:t>
            </a:r>
            <a:r>
              <a:rPr lang="en-US" sz="1100" dirty="0" err="1"/>
              <a:t>InputStream</a:t>
            </a:r>
            <a:r>
              <a:rPr lang="en-US" sz="1100" dirty="0"/>
              <a:t> in2, </a:t>
            </a:r>
            <a:r>
              <a:rPr lang="en-US" sz="1100" dirty="0" err="1"/>
              <a:t>OutputStream</a:t>
            </a:r>
            <a:r>
              <a:rPr lang="en-US" sz="1100" dirty="0"/>
              <a:t> out)</a:t>
            </a:r>
          </a:p>
          <a:p>
            <a:r>
              <a:rPr lang="en-US" sz="1100" dirty="0"/>
              <a:t>    {</a:t>
            </a:r>
          </a:p>
          <a:p>
            <a:r>
              <a:rPr lang="en-US" sz="1100" dirty="0"/>
              <a:t>        out = </a:t>
            </a:r>
            <a:r>
              <a:rPr lang="en-US" sz="1100" dirty="0" err="1" smtClean="0"/>
              <a:t>writeTo</a:t>
            </a:r>
            <a:r>
              <a:rPr lang="en-US" sz="1100" dirty="0" smtClean="0"/>
              <a:t>( in1.readFrom(</a:t>
            </a:r>
            <a:r>
              <a:rPr lang="en-US" sz="1100" dirty="0"/>
              <a:t>) &amp; </a:t>
            </a:r>
            <a:r>
              <a:rPr lang="en-US" sz="1100" dirty="0" smtClean="0"/>
              <a:t>in2.readFrom() )</a:t>
            </a:r>
            <a:r>
              <a:rPr lang="en-US" sz="1100" dirty="0"/>
              <a:t>;</a:t>
            </a:r>
          </a:p>
          <a:p>
            <a:r>
              <a:rPr lang="en-US" sz="1100" dirty="0"/>
              <a:t>    }</a:t>
            </a:r>
          </a:p>
          <a:p>
            <a:r>
              <a:rPr lang="en-US" sz="1100" dirty="0"/>
              <a:t>}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62688" y="1275078"/>
            <a:ext cx="3266571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PE </a:t>
            </a:r>
            <a:r>
              <a:rPr lang="en-US" sz="1100" dirty="0" smtClean="0"/>
              <a:t>PE1 </a:t>
            </a:r>
            <a:r>
              <a:rPr lang="en-US" sz="1100" dirty="0"/>
              <a:t>(outbound out, inbound in1, inbound in2){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	implementation “PE1_imp.java</a:t>
            </a:r>
            <a:r>
              <a:rPr lang="en-US" sz="1100" dirty="0"/>
              <a:t>";</a:t>
            </a:r>
          </a:p>
          <a:p>
            <a:r>
              <a:rPr lang="en-US" sz="1100" dirty="0"/>
              <a:t>}</a:t>
            </a:r>
          </a:p>
          <a:p>
            <a:endParaRPr lang="en-US" sz="1100" dirty="0"/>
          </a:p>
          <a:p>
            <a:r>
              <a:rPr lang="en-US" sz="1100" dirty="0"/>
              <a:t>PE </a:t>
            </a:r>
            <a:r>
              <a:rPr lang="en-US" sz="1100" dirty="0" smtClean="0"/>
              <a:t>PE2 </a:t>
            </a:r>
            <a:r>
              <a:rPr lang="en-US" sz="1100" dirty="0"/>
              <a:t>(outbound out, inbound in){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	implementation ”PE2_imp.java</a:t>
            </a:r>
            <a:r>
              <a:rPr lang="en-US" sz="1100" dirty="0"/>
              <a:t>";</a:t>
            </a:r>
          </a:p>
          <a:p>
            <a:r>
              <a:rPr lang="en-US" sz="1100" dirty="0" smtClean="0"/>
              <a:t>}</a:t>
            </a:r>
          </a:p>
          <a:p>
            <a:r>
              <a:rPr lang="en-US" sz="1100" dirty="0"/>
              <a:t>binding b1 {</a:t>
            </a:r>
          </a:p>
          <a:p>
            <a:r>
              <a:rPr lang="pl-PL" sz="1100" dirty="0" smtClean="0"/>
              <a:t>	channel C0 </a:t>
            </a:r>
            <a:r>
              <a:rPr lang="pl-PL" sz="1100" dirty="0"/>
              <a:t>= </a:t>
            </a:r>
            <a:r>
              <a:rPr lang="pl-PL" sz="1100" dirty="0" smtClean="0"/>
              <a:t>{PE1</a:t>
            </a:r>
            <a:r>
              <a:rPr lang="pl-PL" sz="1100" dirty="0"/>
              <a:t>.out </a:t>
            </a:r>
            <a:r>
              <a:rPr lang="pl-PL" sz="1100" dirty="0" smtClean="0"/>
              <a:t>,PE2</a:t>
            </a:r>
            <a:r>
              <a:rPr lang="pl-PL" sz="1100" dirty="0"/>
              <a:t>.in};</a:t>
            </a:r>
          </a:p>
          <a:p>
            <a:r>
              <a:rPr lang="en-US" sz="1100" dirty="0" smtClean="0"/>
              <a:t>}</a:t>
            </a:r>
            <a:endParaRPr lang="en-US" sz="11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62688" y="4878003"/>
            <a:ext cx="3267676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class </a:t>
            </a:r>
            <a:r>
              <a:rPr lang="en-US" sz="1100" dirty="0" smtClean="0"/>
              <a:t>C_PE2</a:t>
            </a:r>
            <a:endParaRPr lang="en-US" sz="1100" dirty="0"/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    public static void main(</a:t>
            </a:r>
            <a:r>
              <a:rPr lang="en-US" sz="1100" dirty="0" err="1"/>
              <a:t>InputStream</a:t>
            </a:r>
            <a:r>
              <a:rPr lang="en-US" sz="1100" dirty="0"/>
              <a:t> in, </a:t>
            </a:r>
            <a:endParaRPr lang="en-US" sz="1100" dirty="0" smtClean="0"/>
          </a:p>
          <a:p>
            <a:r>
              <a:rPr lang="en-US" sz="1100" dirty="0"/>
              <a:t>	</a:t>
            </a:r>
            <a:r>
              <a:rPr lang="en-US" sz="1100" dirty="0" smtClean="0"/>
              <a:t>	</a:t>
            </a:r>
            <a:r>
              <a:rPr lang="en-US" sz="1100" dirty="0" err="1" smtClean="0"/>
              <a:t>OutputStream</a:t>
            </a:r>
            <a:r>
              <a:rPr lang="en-US" sz="1100" dirty="0" smtClean="0"/>
              <a:t> </a:t>
            </a:r>
            <a:r>
              <a:rPr lang="en-US" sz="1100" dirty="0"/>
              <a:t>out)</a:t>
            </a:r>
          </a:p>
          <a:p>
            <a:r>
              <a:rPr lang="en-US" sz="1100" dirty="0"/>
              <a:t>    {</a:t>
            </a:r>
          </a:p>
          <a:p>
            <a:r>
              <a:rPr lang="en-US" sz="1100" dirty="0"/>
              <a:t>        out = </a:t>
            </a:r>
            <a:r>
              <a:rPr lang="en-US" sz="1100" dirty="0" err="1" smtClean="0"/>
              <a:t>writeTo</a:t>
            </a:r>
            <a:r>
              <a:rPr lang="en-US" sz="1100" dirty="0" smtClean="0"/>
              <a:t>( </a:t>
            </a:r>
            <a:r>
              <a:rPr lang="en-US" sz="1100" dirty="0" err="1" smtClean="0"/>
              <a:t>in.readFrom</a:t>
            </a:r>
            <a:r>
              <a:rPr lang="en-US" sz="1100" dirty="0" smtClean="0"/>
              <a:t>(</a:t>
            </a:r>
            <a:r>
              <a:rPr lang="en-US" sz="1100" dirty="0"/>
              <a:t>)*</a:t>
            </a:r>
            <a:r>
              <a:rPr lang="en-US" sz="1100" dirty="0" smtClean="0"/>
              <a:t>2 )</a:t>
            </a:r>
            <a:r>
              <a:rPr lang="en-US" sz="1100" dirty="0"/>
              <a:t>;</a:t>
            </a:r>
          </a:p>
          <a:p>
            <a:r>
              <a:rPr lang="en-US" sz="1100" dirty="0"/>
              <a:t>    }</a:t>
            </a:r>
          </a:p>
          <a:p>
            <a:r>
              <a:rPr lang="en-US" sz="1100" dirty="0"/>
              <a:t>}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488375" y="1275078"/>
            <a:ext cx="708880" cy="4898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3530364" y="2956748"/>
            <a:ext cx="666889" cy="336780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251465" y="2268554"/>
            <a:ext cx="17895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A={</a:t>
            </a:r>
            <a:r>
              <a:rPr lang="en-US" i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,f</a:t>
            </a:r>
            <a:r>
              <a:rPr lang="en-US" i="1" baseline="-25000" dirty="0" smtClean="0"/>
              <a:t>2</a:t>
            </a:r>
            <a:r>
              <a:rPr lang="en-US" i="1" dirty="0" smtClean="0"/>
              <a:t>, </a:t>
            </a:r>
            <a:r>
              <a:rPr lang="en-US" i="1" dirty="0"/>
              <a:t>…,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  <a:endParaRPr lang="en-US" dirty="0" smtClean="0"/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6961986" y="2018289"/>
            <a:ext cx="289479" cy="2280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6961672" y="2637887"/>
            <a:ext cx="289793" cy="13770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7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KPN-based HLS for MPPA overlay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b="1" smtClean="0"/>
              <a:t>8</a:t>
            </a:fld>
            <a:endParaRPr lang="en-US" b="1"/>
          </a:p>
        </p:txBody>
      </p:sp>
      <p:sp>
        <p:nvSpPr>
          <p:cNvPr id="34" name="Rectangle 33"/>
          <p:cNvSpPr/>
          <p:nvPr/>
        </p:nvSpPr>
        <p:spPr>
          <a:xfrm>
            <a:off x="3008678" y="4583282"/>
            <a:ext cx="1188575" cy="1228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01324" y="2111095"/>
            <a:ext cx="1270000" cy="3795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22123" y="2230460"/>
            <a:ext cx="769187" cy="32238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Compiler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4622123" y="2893735"/>
            <a:ext cx="769187" cy="3951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Intra-Node Optimizer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622123" y="3355875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Inter-Node Optimizer</a:t>
            </a:r>
            <a:endParaRPr lang="en-US" sz="1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810360" y="1988982"/>
            <a:ext cx="1151312" cy="786607"/>
            <a:chOff x="4123799" y="842076"/>
            <a:chExt cx="1151312" cy="786607"/>
          </a:xfrm>
        </p:grpSpPr>
        <p:sp>
          <p:nvSpPr>
            <p:cNvPr id="40" name="Oval 39"/>
            <p:cNvSpPr/>
            <p:nvPr/>
          </p:nvSpPr>
          <p:spPr>
            <a:xfrm>
              <a:off x="4614440" y="1208222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84515" y="1357423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84515" y="1049725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1111111111111111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75900" y="1212510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2" idx="6"/>
              <a:endCxn id="40" idx="1"/>
            </p:cNvCxnSpPr>
            <p:nvPr/>
          </p:nvCxnSpPr>
          <p:spPr>
            <a:xfrm>
              <a:off x="4476539" y="1143529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6"/>
              <a:endCxn id="40" idx="3"/>
            </p:cNvCxnSpPr>
            <p:nvPr/>
          </p:nvCxnSpPr>
          <p:spPr>
            <a:xfrm flipV="1">
              <a:off x="4476539" y="1368355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6"/>
              <a:endCxn id="43" idx="2"/>
            </p:cNvCxnSpPr>
            <p:nvPr/>
          </p:nvCxnSpPr>
          <p:spPr>
            <a:xfrm>
              <a:off x="4806464" y="1302026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161419" y="871383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23799" y="842076"/>
              <a:ext cx="10724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Stream Task Graph</a:t>
              </a:r>
              <a:endParaRPr lang="en-US" sz="9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78138" y="3164119"/>
            <a:ext cx="1267707" cy="1238469"/>
            <a:chOff x="1399036" y="2190530"/>
            <a:chExt cx="1267707" cy="1238469"/>
          </a:xfrm>
        </p:grpSpPr>
        <p:sp>
          <p:nvSpPr>
            <p:cNvPr id="50" name="Can 49"/>
            <p:cNvSpPr/>
            <p:nvPr/>
          </p:nvSpPr>
          <p:spPr>
            <a:xfrm>
              <a:off x="1531388" y="2548360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1885916" y="2729793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an 51"/>
            <p:cNvSpPr/>
            <p:nvPr/>
          </p:nvSpPr>
          <p:spPr>
            <a:xfrm>
              <a:off x="1531387" y="299578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an 52"/>
            <p:cNvSpPr/>
            <p:nvPr/>
          </p:nvSpPr>
          <p:spPr>
            <a:xfrm>
              <a:off x="2257335" y="272560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41369" y="2227382"/>
              <a:ext cx="1176784" cy="120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99036" y="2190530"/>
              <a:ext cx="1267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DB of Implementations </a:t>
              </a:r>
            </a:p>
            <a:p>
              <a:r>
                <a:rPr lang="en-US" sz="900" dirty="0" smtClean="0"/>
                <a:t>for each node</a:t>
              </a:r>
              <a:endParaRPr lang="en-US" sz="9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622123" y="3958790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Trade-off Finder</a:t>
            </a:r>
            <a:endParaRPr lang="en-US" sz="1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08678" y="1723837"/>
            <a:ext cx="1188577" cy="1291522"/>
            <a:chOff x="1429576" y="750248"/>
            <a:chExt cx="1188577" cy="1291522"/>
          </a:xfrm>
        </p:grpSpPr>
        <p:sp>
          <p:nvSpPr>
            <p:cNvPr id="58" name="Rectangle 57"/>
            <p:cNvSpPr/>
            <p:nvPr/>
          </p:nvSpPr>
          <p:spPr>
            <a:xfrm>
              <a:off x="1704636" y="959304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14053" y="108511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51262" y="120274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75328" y="1716604"/>
              <a:ext cx="739880" cy="266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aStruct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0" idx="2"/>
            </p:cNvCxnSpPr>
            <p:nvPr/>
          </p:nvCxnSpPr>
          <p:spPr>
            <a:xfrm>
              <a:off x="2197889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61" idx="0"/>
            </p:cNvCxnSpPr>
            <p:nvPr/>
          </p:nvCxnSpPr>
          <p:spPr>
            <a:xfrm>
              <a:off x="2045268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872667" y="1398526"/>
              <a:ext cx="0" cy="3180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441369" y="791309"/>
              <a:ext cx="1176784" cy="12504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29576" y="750248"/>
              <a:ext cx="5874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Program</a:t>
              </a:r>
              <a:endParaRPr lang="en-US" sz="900" dirty="0"/>
            </a:p>
          </p:txBody>
        </p:sp>
      </p:grpSp>
      <p:cxnSp>
        <p:nvCxnSpPr>
          <p:cNvPr id="68" name="Straight Arrow Connector 67"/>
          <p:cNvCxnSpPr>
            <a:stCxn id="66" idx="3"/>
            <a:endCxn id="36" idx="1"/>
          </p:cNvCxnSpPr>
          <p:nvPr/>
        </p:nvCxnSpPr>
        <p:spPr>
          <a:xfrm>
            <a:off x="4197255" y="2390129"/>
            <a:ext cx="424868" cy="15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6" idx="3"/>
            <a:endCxn id="47" idx="1"/>
          </p:cNvCxnSpPr>
          <p:nvPr/>
        </p:nvCxnSpPr>
        <p:spPr>
          <a:xfrm>
            <a:off x="5391310" y="2391653"/>
            <a:ext cx="456670" cy="52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37" idx="3"/>
          </p:cNvCxnSpPr>
          <p:nvPr/>
        </p:nvCxnSpPr>
        <p:spPr>
          <a:xfrm rot="5400000">
            <a:off x="5127537" y="2653903"/>
            <a:ext cx="701184" cy="17363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8" idx="1"/>
            <a:endCxn id="54" idx="3"/>
          </p:cNvCxnSpPr>
          <p:nvPr/>
        </p:nvCxnSpPr>
        <p:spPr>
          <a:xfrm rot="10800000" flipV="1">
            <a:off x="4197255" y="3551962"/>
            <a:ext cx="424868" cy="249817"/>
          </a:xfrm>
          <a:prstGeom prst="bentConnector3">
            <a:avLst>
              <a:gd name="adj1" fmla="val 30072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56" idx="1"/>
          </p:cNvCxnSpPr>
          <p:nvPr/>
        </p:nvCxnSpPr>
        <p:spPr>
          <a:xfrm rot="16200000" flipH="1">
            <a:off x="4377508" y="3910263"/>
            <a:ext cx="353098" cy="13613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791136" y="3738046"/>
            <a:ext cx="1170850" cy="796376"/>
            <a:chOff x="4167007" y="2831661"/>
            <a:chExt cx="1170850" cy="796376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4539285" y="3142883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539285" y="3367709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908286" y="3301380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224165" y="2870737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67007" y="283166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Trade-off</a:t>
              </a:r>
              <a:endParaRPr lang="en-US" sz="9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47261" y="303896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43900" y="335404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05307" y="319070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57508" y="320762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622123" y="4658267"/>
            <a:ext cx="769187" cy="55517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MPPA Overlay </a:t>
            </a:r>
            <a:r>
              <a:rPr lang="en-US" sz="1000" dirty="0"/>
              <a:t>G</a:t>
            </a:r>
            <a:r>
              <a:rPr lang="en-US" sz="1000" dirty="0" smtClean="0"/>
              <a:t>enerator</a:t>
            </a:r>
            <a:endParaRPr lang="en-US" sz="1000" dirty="0"/>
          </a:p>
        </p:txBody>
      </p:sp>
      <p:sp>
        <p:nvSpPr>
          <p:cNvPr id="84" name="Rectangle 83"/>
          <p:cNvSpPr/>
          <p:nvPr/>
        </p:nvSpPr>
        <p:spPr>
          <a:xfrm>
            <a:off x="4622123" y="5493049"/>
            <a:ext cx="769187" cy="3184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Back-end</a:t>
            </a:r>
            <a:endParaRPr lang="en-US" sz="1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3378599" y="4640875"/>
            <a:ext cx="840138" cy="862552"/>
            <a:chOff x="5904730" y="4434489"/>
            <a:chExt cx="840138" cy="862552"/>
          </a:xfrm>
          <a:solidFill>
            <a:schemeClr val="bg1"/>
          </a:solidFill>
        </p:grpSpPr>
        <p:sp>
          <p:nvSpPr>
            <p:cNvPr id="86" name="TextBox 85"/>
            <p:cNvSpPr txBox="1"/>
            <p:nvPr/>
          </p:nvSpPr>
          <p:spPr>
            <a:xfrm>
              <a:off x="5904730" y="5066209"/>
              <a:ext cx="8401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MPPA overlay</a:t>
              </a:r>
              <a:endParaRPr lang="en-US" sz="900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970996" y="4434489"/>
              <a:ext cx="664820" cy="677591"/>
              <a:chOff x="5970996" y="4434489"/>
              <a:chExt cx="664820" cy="677591"/>
            </a:xfrm>
            <a:grpFill/>
          </p:grpSpPr>
          <p:sp>
            <p:nvSpPr>
              <p:cNvPr id="88" name="Rectangle 87"/>
              <p:cNvSpPr/>
              <p:nvPr/>
            </p:nvSpPr>
            <p:spPr>
              <a:xfrm>
                <a:off x="5970996" y="444816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146884" y="4438393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970996" y="462557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46884" y="4621664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974988" y="479751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50876" y="4787741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974988" y="497492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50876" y="497101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18776" y="444425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494664" y="4434489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318776" y="462166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494664" y="461776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22768" y="479360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498656" y="4783837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22768" y="497101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98656" y="496710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" name="Can 103"/>
          <p:cNvSpPr/>
          <p:nvPr/>
        </p:nvSpPr>
        <p:spPr>
          <a:xfrm>
            <a:off x="5958259" y="4823625"/>
            <a:ext cx="865921" cy="494560"/>
          </a:xfrm>
          <a:prstGeom prst="ca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Architecture library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05" name="Straight Arrow Connector 104"/>
          <p:cNvCxnSpPr>
            <a:stCxn id="56" idx="3"/>
            <a:endCxn id="77" idx="1"/>
          </p:cNvCxnSpPr>
          <p:nvPr/>
        </p:nvCxnSpPr>
        <p:spPr>
          <a:xfrm>
            <a:off x="5391310" y="4154878"/>
            <a:ext cx="456984" cy="8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endCxn id="83" idx="3"/>
          </p:cNvCxnSpPr>
          <p:nvPr/>
        </p:nvCxnSpPr>
        <p:spPr>
          <a:xfrm rot="5400000">
            <a:off x="5077024" y="4469164"/>
            <a:ext cx="780976" cy="152403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4" idx="2"/>
          </p:cNvCxnSpPr>
          <p:nvPr/>
        </p:nvCxnSpPr>
        <p:spPr>
          <a:xfrm flipH="1">
            <a:off x="5391310" y="5070905"/>
            <a:ext cx="56694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endCxn id="84" idx="3"/>
          </p:cNvCxnSpPr>
          <p:nvPr/>
        </p:nvCxnSpPr>
        <p:spPr>
          <a:xfrm rot="5400000">
            <a:off x="4940421" y="5048995"/>
            <a:ext cx="1054183" cy="15240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967379" y="4540892"/>
            <a:ext cx="52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FPGA</a:t>
            </a:r>
            <a:endParaRPr lang="en-US" sz="1200" dirty="0"/>
          </a:p>
        </p:txBody>
      </p:sp>
      <p:cxnSp>
        <p:nvCxnSpPr>
          <p:cNvPr id="110" name="Straight Arrow Connector 109"/>
          <p:cNvCxnSpPr>
            <a:stCxn id="83" idx="1"/>
          </p:cNvCxnSpPr>
          <p:nvPr/>
        </p:nvCxnSpPr>
        <p:spPr>
          <a:xfrm flipH="1">
            <a:off x="4197253" y="4935853"/>
            <a:ext cx="4248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84" idx="1"/>
            <a:endCxn id="86" idx="2"/>
          </p:cNvCxnSpPr>
          <p:nvPr/>
        </p:nvCxnSpPr>
        <p:spPr>
          <a:xfrm rot="10800000">
            <a:off x="3798669" y="5503427"/>
            <a:ext cx="823455" cy="14886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03082" y="2277487"/>
            <a:ext cx="29754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First find the best </a:t>
            </a:r>
            <a:r>
              <a:rPr lang="en-US" dirty="0" smtClean="0"/>
              <a:t>throughput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Expanding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Combining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Pipelining</a:t>
            </a:r>
          </a:p>
        </p:txBody>
      </p:sp>
      <p:cxnSp>
        <p:nvCxnSpPr>
          <p:cNvPr id="206" name="Straight Arrow Connector 205"/>
          <p:cNvCxnSpPr/>
          <p:nvPr/>
        </p:nvCxnSpPr>
        <p:spPr>
          <a:xfrm flipV="1">
            <a:off x="5405896" y="2290435"/>
            <a:ext cx="597186" cy="61064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5391311" y="3288893"/>
            <a:ext cx="611771" cy="18892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2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KPN-based HLS for MPPA overlay</a:t>
            </a:r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33B9-F71C-8C4E-8CE8-26F21C35A75F}" type="slidenum">
              <a:rPr lang="en-US" b="1" smtClean="0"/>
              <a:t>9</a:t>
            </a:fld>
            <a:endParaRPr lang="en-US" b="1"/>
          </a:p>
        </p:txBody>
      </p:sp>
      <p:sp>
        <p:nvSpPr>
          <p:cNvPr id="34" name="Rectangle 33"/>
          <p:cNvSpPr/>
          <p:nvPr/>
        </p:nvSpPr>
        <p:spPr>
          <a:xfrm>
            <a:off x="3008678" y="4583282"/>
            <a:ext cx="1188575" cy="1228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401324" y="2111095"/>
            <a:ext cx="1270000" cy="37951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22123" y="2230460"/>
            <a:ext cx="769187" cy="32238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Compiler</a:t>
            </a:r>
            <a:endParaRPr lang="en-US" sz="1000" dirty="0"/>
          </a:p>
        </p:txBody>
      </p:sp>
      <p:sp>
        <p:nvSpPr>
          <p:cNvPr id="37" name="Rectangle 36"/>
          <p:cNvSpPr/>
          <p:nvPr/>
        </p:nvSpPr>
        <p:spPr>
          <a:xfrm>
            <a:off x="4622123" y="2893735"/>
            <a:ext cx="769187" cy="39515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Intra-Node Optimizer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>
          <a:xfrm>
            <a:off x="4622123" y="3355875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Inter-Node Optimizer</a:t>
            </a:r>
            <a:endParaRPr lang="en-US" sz="1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5810360" y="1988982"/>
            <a:ext cx="1151312" cy="786607"/>
            <a:chOff x="4123799" y="842076"/>
            <a:chExt cx="1151312" cy="786607"/>
          </a:xfrm>
        </p:grpSpPr>
        <p:sp>
          <p:nvSpPr>
            <p:cNvPr id="40" name="Oval 39"/>
            <p:cNvSpPr/>
            <p:nvPr/>
          </p:nvSpPr>
          <p:spPr>
            <a:xfrm>
              <a:off x="4614440" y="1208222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284515" y="1357423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84515" y="1049725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rgbClr val="000000"/>
                  </a:solidFill>
                </a:rPr>
                <a:t>1111111111111111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975900" y="1212510"/>
              <a:ext cx="192024" cy="18760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42" idx="6"/>
              <a:endCxn id="40" idx="1"/>
            </p:cNvCxnSpPr>
            <p:nvPr/>
          </p:nvCxnSpPr>
          <p:spPr>
            <a:xfrm>
              <a:off x="4476539" y="1143529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6"/>
              <a:endCxn id="40" idx="3"/>
            </p:cNvCxnSpPr>
            <p:nvPr/>
          </p:nvCxnSpPr>
          <p:spPr>
            <a:xfrm flipV="1">
              <a:off x="4476539" y="1368355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0" idx="6"/>
              <a:endCxn id="43" idx="2"/>
            </p:cNvCxnSpPr>
            <p:nvPr/>
          </p:nvCxnSpPr>
          <p:spPr>
            <a:xfrm>
              <a:off x="4806464" y="1302026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161419" y="871383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123799" y="842076"/>
              <a:ext cx="107243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Stream Task Graph</a:t>
              </a:r>
              <a:endParaRPr lang="en-US" sz="9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78138" y="3164119"/>
            <a:ext cx="1267707" cy="1238469"/>
            <a:chOff x="1399036" y="2190530"/>
            <a:chExt cx="1267707" cy="1238469"/>
          </a:xfrm>
        </p:grpSpPr>
        <p:sp>
          <p:nvSpPr>
            <p:cNvPr id="50" name="Can 49"/>
            <p:cNvSpPr/>
            <p:nvPr/>
          </p:nvSpPr>
          <p:spPr>
            <a:xfrm>
              <a:off x="1531388" y="2548360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Can 50"/>
            <p:cNvSpPr/>
            <p:nvPr/>
          </p:nvSpPr>
          <p:spPr>
            <a:xfrm>
              <a:off x="1885916" y="2729793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Can 51"/>
            <p:cNvSpPr/>
            <p:nvPr/>
          </p:nvSpPr>
          <p:spPr>
            <a:xfrm>
              <a:off x="1531387" y="299578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Can 52"/>
            <p:cNvSpPr/>
            <p:nvPr/>
          </p:nvSpPr>
          <p:spPr>
            <a:xfrm>
              <a:off x="2257335" y="2725609"/>
              <a:ext cx="293520" cy="36286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441369" y="2227382"/>
              <a:ext cx="1176784" cy="12016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99036" y="2190530"/>
              <a:ext cx="1267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DB of Implementations </a:t>
              </a:r>
            </a:p>
            <a:p>
              <a:r>
                <a:rPr lang="en-US" sz="900" dirty="0" smtClean="0"/>
                <a:t>for each node</a:t>
              </a:r>
              <a:endParaRPr lang="en-US" sz="900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622123" y="3958790"/>
            <a:ext cx="769187" cy="39217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Trade-off Finder</a:t>
            </a:r>
            <a:endParaRPr lang="en-US" sz="1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3008678" y="1723837"/>
            <a:ext cx="1188577" cy="1291522"/>
            <a:chOff x="1429576" y="750248"/>
            <a:chExt cx="1188577" cy="1291522"/>
          </a:xfrm>
        </p:grpSpPr>
        <p:sp>
          <p:nvSpPr>
            <p:cNvPr id="58" name="Rectangle 57"/>
            <p:cNvSpPr/>
            <p:nvPr/>
          </p:nvSpPr>
          <p:spPr>
            <a:xfrm>
              <a:off x="1704636" y="959304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14053" y="108511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951262" y="1202741"/>
              <a:ext cx="493253" cy="3134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Java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75328" y="1716604"/>
              <a:ext cx="739880" cy="266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solidFill>
                    <a:schemeClr val="tx1"/>
                  </a:solidFill>
                </a:rPr>
                <a:t>aStruct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0" idx="2"/>
            </p:cNvCxnSpPr>
            <p:nvPr/>
          </p:nvCxnSpPr>
          <p:spPr>
            <a:xfrm>
              <a:off x="2197889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endCxn id="61" idx="0"/>
            </p:cNvCxnSpPr>
            <p:nvPr/>
          </p:nvCxnSpPr>
          <p:spPr>
            <a:xfrm>
              <a:off x="2045268" y="1516156"/>
              <a:ext cx="0" cy="2004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>
              <a:off x="1872667" y="1398526"/>
              <a:ext cx="0" cy="3180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1441369" y="791309"/>
              <a:ext cx="1176784" cy="12504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429576" y="750248"/>
              <a:ext cx="5874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Program</a:t>
              </a:r>
              <a:endParaRPr lang="en-US" sz="900" dirty="0"/>
            </a:p>
          </p:txBody>
        </p:sp>
      </p:grpSp>
      <p:cxnSp>
        <p:nvCxnSpPr>
          <p:cNvPr id="68" name="Straight Arrow Connector 67"/>
          <p:cNvCxnSpPr>
            <a:stCxn id="66" idx="3"/>
            <a:endCxn id="36" idx="1"/>
          </p:cNvCxnSpPr>
          <p:nvPr/>
        </p:nvCxnSpPr>
        <p:spPr>
          <a:xfrm>
            <a:off x="4197255" y="2390129"/>
            <a:ext cx="424868" cy="15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6" idx="3"/>
            <a:endCxn id="47" idx="1"/>
          </p:cNvCxnSpPr>
          <p:nvPr/>
        </p:nvCxnSpPr>
        <p:spPr>
          <a:xfrm>
            <a:off x="5391310" y="2391653"/>
            <a:ext cx="456670" cy="528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37" idx="3"/>
          </p:cNvCxnSpPr>
          <p:nvPr/>
        </p:nvCxnSpPr>
        <p:spPr>
          <a:xfrm rot="5400000">
            <a:off x="5127537" y="2653903"/>
            <a:ext cx="701184" cy="173638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8" idx="1"/>
            <a:endCxn id="54" idx="3"/>
          </p:cNvCxnSpPr>
          <p:nvPr/>
        </p:nvCxnSpPr>
        <p:spPr>
          <a:xfrm rot="10800000" flipV="1">
            <a:off x="4197255" y="3551962"/>
            <a:ext cx="424868" cy="249817"/>
          </a:xfrm>
          <a:prstGeom prst="bentConnector3">
            <a:avLst>
              <a:gd name="adj1" fmla="val 30072"/>
            </a:avLst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56" idx="1"/>
          </p:cNvCxnSpPr>
          <p:nvPr/>
        </p:nvCxnSpPr>
        <p:spPr>
          <a:xfrm rot="16200000" flipH="1">
            <a:off x="4377508" y="3910263"/>
            <a:ext cx="353098" cy="13613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5791136" y="3738046"/>
            <a:ext cx="1170850" cy="796376"/>
            <a:chOff x="4167007" y="2831661"/>
            <a:chExt cx="1170850" cy="796376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4539285" y="3142883"/>
              <a:ext cx="166022" cy="9216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539285" y="3367709"/>
              <a:ext cx="166022" cy="8287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908286" y="3301380"/>
              <a:ext cx="169436" cy="428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/>
            <p:cNvSpPr/>
            <p:nvPr/>
          </p:nvSpPr>
          <p:spPr>
            <a:xfrm>
              <a:off x="4224165" y="2870737"/>
              <a:ext cx="1113692" cy="7573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67007" y="2831661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Trade-off</a:t>
              </a:r>
              <a:endParaRPr lang="en-US" sz="9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47261" y="303896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343900" y="335404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05307" y="3190703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57508" y="3207624"/>
              <a:ext cx="195385" cy="1960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solidFill>
                  <a:srgbClr val="000000"/>
                </a:solidFill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622123" y="4658267"/>
            <a:ext cx="769187" cy="55517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MPPA Overlay </a:t>
            </a:r>
            <a:r>
              <a:rPr lang="en-US" sz="1000" dirty="0"/>
              <a:t>G</a:t>
            </a:r>
            <a:r>
              <a:rPr lang="en-US" sz="1000" dirty="0" smtClean="0"/>
              <a:t>enerator</a:t>
            </a:r>
            <a:endParaRPr lang="en-US" sz="1000" dirty="0"/>
          </a:p>
        </p:txBody>
      </p:sp>
      <p:sp>
        <p:nvSpPr>
          <p:cNvPr id="84" name="Rectangle 83"/>
          <p:cNvSpPr/>
          <p:nvPr/>
        </p:nvSpPr>
        <p:spPr>
          <a:xfrm>
            <a:off x="4622123" y="5493049"/>
            <a:ext cx="769187" cy="3184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Back-end</a:t>
            </a:r>
            <a:endParaRPr lang="en-US" sz="1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3378599" y="4640875"/>
            <a:ext cx="840138" cy="862552"/>
            <a:chOff x="5904730" y="4434489"/>
            <a:chExt cx="840138" cy="862552"/>
          </a:xfrm>
          <a:solidFill>
            <a:schemeClr val="bg1"/>
          </a:solidFill>
        </p:grpSpPr>
        <p:sp>
          <p:nvSpPr>
            <p:cNvPr id="86" name="TextBox 85"/>
            <p:cNvSpPr txBox="1"/>
            <p:nvPr/>
          </p:nvSpPr>
          <p:spPr>
            <a:xfrm>
              <a:off x="5904730" y="5066209"/>
              <a:ext cx="8401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MPPA overlay</a:t>
              </a:r>
              <a:endParaRPr lang="en-US" sz="900" dirty="0"/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970996" y="4434489"/>
              <a:ext cx="664820" cy="677591"/>
              <a:chOff x="5970996" y="4434489"/>
              <a:chExt cx="664820" cy="677591"/>
            </a:xfrm>
            <a:grpFill/>
          </p:grpSpPr>
          <p:sp>
            <p:nvSpPr>
              <p:cNvPr id="88" name="Rectangle 87"/>
              <p:cNvSpPr/>
              <p:nvPr/>
            </p:nvSpPr>
            <p:spPr>
              <a:xfrm>
                <a:off x="5970996" y="444816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146884" y="4438393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970996" y="462557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46884" y="4621664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974988" y="479751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50876" y="4787741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974988" y="497492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50876" y="4971012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318776" y="444425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494664" y="4434489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318776" y="462166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494664" y="4617760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322768" y="479360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6498656" y="4783837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6322768" y="4971016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498656" y="4967108"/>
                <a:ext cx="137160" cy="13716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4" name="Can 103"/>
          <p:cNvSpPr/>
          <p:nvPr/>
        </p:nvSpPr>
        <p:spPr>
          <a:xfrm>
            <a:off x="5958259" y="4823625"/>
            <a:ext cx="865921" cy="494560"/>
          </a:xfrm>
          <a:prstGeom prst="ca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</a:rPr>
              <a:t>Architecture library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105" name="Straight Arrow Connector 104"/>
          <p:cNvCxnSpPr>
            <a:stCxn id="56" idx="3"/>
            <a:endCxn id="77" idx="1"/>
          </p:cNvCxnSpPr>
          <p:nvPr/>
        </p:nvCxnSpPr>
        <p:spPr>
          <a:xfrm>
            <a:off x="5391310" y="4154878"/>
            <a:ext cx="456984" cy="8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05"/>
          <p:cNvCxnSpPr>
            <a:endCxn id="83" idx="3"/>
          </p:cNvCxnSpPr>
          <p:nvPr/>
        </p:nvCxnSpPr>
        <p:spPr>
          <a:xfrm rot="5400000">
            <a:off x="5077024" y="4469164"/>
            <a:ext cx="780976" cy="152403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4" idx="2"/>
          </p:cNvCxnSpPr>
          <p:nvPr/>
        </p:nvCxnSpPr>
        <p:spPr>
          <a:xfrm flipH="1">
            <a:off x="5391310" y="5070905"/>
            <a:ext cx="56694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endCxn id="84" idx="3"/>
          </p:cNvCxnSpPr>
          <p:nvPr/>
        </p:nvCxnSpPr>
        <p:spPr>
          <a:xfrm rot="5400000">
            <a:off x="4940421" y="5048995"/>
            <a:ext cx="1054183" cy="152404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967379" y="4540892"/>
            <a:ext cx="520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FPGA</a:t>
            </a:r>
            <a:endParaRPr lang="en-US" sz="1200" dirty="0"/>
          </a:p>
        </p:txBody>
      </p:sp>
      <p:cxnSp>
        <p:nvCxnSpPr>
          <p:cNvPr id="110" name="Straight Arrow Connector 109"/>
          <p:cNvCxnSpPr>
            <a:stCxn id="83" idx="1"/>
          </p:cNvCxnSpPr>
          <p:nvPr/>
        </p:nvCxnSpPr>
        <p:spPr>
          <a:xfrm flipH="1">
            <a:off x="4197253" y="4935853"/>
            <a:ext cx="4248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84" idx="1"/>
            <a:endCxn id="86" idx="2"/>
          </p:cNvCxnSpPr>
          <p:nvPr/>
        </p:nvCxnSpPr>
        <p:spPr>
          <a:xfrm rot="10800000">
            <a:off x="3798669" y="5503427"/>
            <a:ext cx="823455" cy="148862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03081" y="2710776"/>
            <a:ext cx="2930607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Finding different implementation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Clustering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Send operations back and forth between clusters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 flipV="1">
            <a:off x="5405896" y="2723724"/>
            <a:ext cx="597186" cy="61064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5391311" y="3722182"/>
            <a:ext cx="611771" cy="18892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489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11522</TotalTime>
  <Words>1147</Words>
  <Application>Microsoft Macintosh PowerPoint</Application>
  <PresentationFormat>On-screen Show (4:3)</PresentationFormat>
  <Paragraphs>406</Paragraphs>
  <Slides>30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Solstice</vt:lpstr>
      <vt:lpstr>\\localhost\Users\hosseino\Dropbox\Document1!OLE_LINK5</vt:lpstr>
      <vt:lpstr>\\localhost\Users\hosseino\Dropbox\Macintosh HD:Users:hosseino:Dropbox:Student-HosseinOmidian:OLAF2016:2016-01-14 olaf - 3 hossein.docx!OLE_LINK6</vt:lpstr>
      <vt:lpstr>\\localhost\Users\hosseino\Dropbox\Macintosh HD:Users:hosseino:Dropbox:Student-HosseinOmidian:Proposal.docx!OLE_LINK4</vt:lpstr>
      <vt:lpstr>\\localhost\Users\hosseino\Dropbox\Macintosh HD:Users:hosseino:Dropbox:Student-HosseinOmidian:OLAF2016:2016-01-14 olaf - 3 hossein.docx!OLE_LINK7</vt:lpstr>
      <vt:lpstr>Equation</vt:lpstr>
      <vt:lpstr>Automated Space/Time Scaling of Streaming Task Graphs </vt:lpstr>
      <vt:lpstr>Contents</vt:lpstr>
      <vt:lpstr>Introduction</vt:lpstr>
      <vt:lpstr>Motivation/Objectives</vt:lpstr>
      <vt:lpstr>Programming Model/KPN model</vt:lpstr>
      <vt:lpstr>KPN-based HLS for MPPA overlay</vt:lpstr>
      <vt:lpstr>KPN-based HLS for MPPA overlay</vt:lpstr>
      <vt:lpstr>KPN-based HLS for MPPA overlay</vt:lpstr>
      <vt:lpstr>KPN-based HLS for MPPA overlay</vt:lpstr>
      <vt:lpstr>KPN-based HLS for MPPA overlay</vt:lpstr>
      <vt:lpstr>Inter-Node Optimizer (INO)</vt:lpstr>
      <vt:lpstr>N-Body Problem</vt:lpstr>
      <vt:lpstr>N-Body Problem</vt:lpstr>
      <vt:lpstr>N-Body Problem</vt:lpstr>
      <vt:lpstr>Trade-off Finder</vt:lpstr>
      <vt:lpstr>Integer Linear Programming approach</vt:lpstr>
      <vt:lpstr>Our heuristic Trade-off Finder</vt:lpstr>
      <vt:lpstr>Throughput Analysis</vt:lpstr>
      <vt:lpstr>Throughput Analysis</vt:lpstr>
      <vt:lpstr>Throughput Propagation and Balancing</vt:lpstr>
      <vt:lpstr>Bottleneck Optimizer</vt:lpstr>
      <vt:lpstr>Bottleneck Optimizer</vt:lpstr>
      <vt:lpstr>Heuristic Approach</vt:lpstr>
      <vt:lpstr>Results</vt:lpstr>
      <vt:lpstr>Future Work</vt:lpstr>
      <vt:lpstr>MPPA Overlay Generator </vt:lpstr>
      <vt:lpstr>Time and Resource Sharing</vt:lpstr>
      <vt:lpstr>Conclusion </vt:lpstr>
      <vt:lpstr>Questions?</vt:lpstr>
      <vt:lpstr>Results</vt:lpstr>
    </vt:vector>
  </TitlesOfParts>
  <Company>hos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Hossein o</dc:creator>
  <cp:lastModifiedBy>Hossein o</cp:lastModifiedBy>
  <cp:revision>59</cp:revision>
  <cp:lastPrinted>2016-02-19T20:51:27Z</cp:lastPrinted>
  <dcterms:created xsi:type="dcterms:W3CDTF">2015-12-17T23:16:34Z</dcterms:created>
  <dcterms:modified xsi:type="dcterms:W3CDTF">2016-02-21T01:36:42Z</dcterms:modified>
</cp:coreProperties>
</file>