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7"/>
  </p:notesMasterIdLst>
  <p:handoutMasterIdLst>
    <p:handoutMasterId r:id="rId38"/>
  </p:handoutMasterIdLst>
  <p:sldIdLst>
    <p:sldId id="313" r:id="rId2"/>
    <p:sldId id="363" r:id="rId3"/>
    <p:sldId id="317" r:id="rId4"/>
    <p:sldId id="362" r:id="rId5"/>
    <p:sldId id="302" r:id="rId6"/>
    <p:sldId id="373" r:id="rId7"/>
    <p:sldId id="374" r:id="rId8"/>
    <p:sldId id="304" r:id="rId9"/>
    <p:sldId id="375" r:id="rId10"/>
    <p:sldId id="376" r:id="rId11"/>
    <p:sldId id="308" r:id="rId12"/>
    <p:sldId id="310" r:id="rId13"/>
    <p:sldId id="377" r:id="rId14"/>
    <p:sldId id="378" r:id="rId15"/>
    <p:sldId id="379" r:id="rId16"/>
    <p:sldId id="309" r:id="rId17"/>
    <p:sldId id="367" r:id="rId18"/>
    <p:sldId id="321" r:id="rId19"/>
    <p:sldId id="322" r:id="rId20"/>
    <p:sldId id="366" r:id="rId21"/>
    <p:sldId id="368" r:id="rId22"/>
    <p:sldId id="369" r:id="rId23"/>
    <p:sldId id="370" r:id="rId24"/>
    <p:sldId id="325" r:id="rId25"/>
    <p:sldId id="328" r:id="rId26"/>
    <p:sldId id="371" r:id="rId27"/>
    <p:sldId id="272" r:id="rId28"/>
    <p:sldId id="297" r:id="rId29"/>
    <p:sldId id="372" r:id="rId30"/>
    <p:sldId id="329" r:id="rId31"/>
    <p:sldId id="332" r:id="rId32"/>
    <p:sldId id="334" r:id="rId33"/>
    <p:sldId id="336" r:id="rId34"/>
    <p:sldId id="360" r:id="rId35"/>
    <p:sldId id="36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161" autoAdjust="0"/>
    <p:restoredTop sz="93232" autoAdjust="0"/>
  </p:normalViewPr>
  <p:slideViewPr>
    <p:cSldViewPr snapToGrid="0" snapToObjects="1">
      <p:cViewPr>
        <p:scale>
          <a:sx n="100" d="100"/>
          <a:sy n="100" d="100"/>
        </p:scale>
        <p:origin x="1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16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DC2FE-A9C5-A04B-A620-4AA83C3A8AA3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14A7C-837A-9341-9B98-9E9D9F03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321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AFC01-009A-764E-A968-446C1401B9FD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55BC8-0D7B-354B-BDC9-DB132E1B6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93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55BC8-0D7B-354B-BDC9-DB132E1B680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2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DA20-1583-A746-8C52-9774034574D0}" type="datetime1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CE6C-0A0B-CD41-8B00-80677B8C4DD6}" type="datetime1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2865-D145-5642-BF32-179FA5AEF0FF}" type="datetime1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81BD-BD66-4B4E-8640-CAC41DE0F312}" type="datetime1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A016-9D6F-664B-B718-ADE5EDAD3291}" type="datetime1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6E07-312E-8740-9145-C301DAA6E3A2}" type="datetime1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3304-8C45-F841-B0E8-3BA9680BBB3E}" type="datetime1">
              <a:rPr lang="en-US" smtClean="0"/>
              <a:t>12/12/17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FA72-161C-8240-8FFA-0BB0D03C404C}" type="datetime1">
              <a:rPr lang="en-US" smtClean="0"/>
              <a:t>12/12/17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EBB6-F371-6740-9D05-465BBB0B8788}" type="datetime1">
              <a:rPr lang="en-US" smtClean="0"/>
              <a:t>12/12/17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6888-5754-9448-99B3-ABC4BC47DF86}" type="datetime1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4D987-5988-9943-BE86-A1F194653263}" type="datetime1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59D33-8657-C04D-9A89-B45D21FB052A}" type="datetime1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1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4" Type="http://schemas.openxmlformats.org/officeDocument/2006/relationships/image" Target="../media/image52.png"/><Relationship Id="rId5" Type="http://schemas.openxmlformats.org/officeDocument/2006/relationships/image" Target="../media/image60.png"/><Relationship Id="rId6" Type="http://schemas.openxmlformats.org/officeDocument/2006/relationships/image" Target="../media/image70.png"/><Relationship Id="rId7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4" Type="http://schemas.openxmlformats.org/officeDocument/2006/relationships/image" Target="../media/image52.png"/><Relationship Id="rId5" Type="http://schemas.openxmlformats.org/officeDocument/2006/relationships/image" Target="../media/image60.png"/><Relationship Id="rId6" Type="http://schemas.openxmlformats.org/officeDocument/2006/relationships/image" Target="../media/image70.png"/><Relationship Id="rId7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4" Type="http://schemas.openxmlformats.org/officeDocument/2006/relationships/image" Target="../media/image49.png"/><Relationship Id="rId15" Type="http://schemas.openxmlformats.org/officeDocument/2006/relationships/image" Target="../media/image50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4" Type="http://schemas.openxmlformats.org/officeDocument/2006/relationships/image" Target="../media/image52.png"/><Relationship Id="rId5" Type="http://schemas.openxmlformats.org/officeDocument/2006/relationships/image" Target="../media/image60.png"/><Relationship Id="rId6" Type="http://schemas.openxmlformats.org/officeDocument/2006/relationships/image" Target="../media/image70.png"/><Relationship Id="rId7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4" Type="http://schemas.openxmlformats.org/officeDocument/2006/relationships/image" Target="../media/image52.png"/><Relationship Id="rId5" Type="http://schemas.openxmlformats.org/officeDocument/2006/relationships/image" Target="../media/image60.png"/><Relationship Id="rId6" Type="http://schemas.openxmlformats.org/officeDocument/2006/relationships/image" Target="../media/image70.png"/><Relationship Id="rId7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248" y="1150472"/>
            <a:ext cx="7772400" cy="2733858"/>
          </a:xfrm>
        </p:spPr>
        <p:txBody>
          <a:bodyPr>
            <a:normAutofit/>
          </a:bodyPr>
          <a:lstStyle/>
          <a:p>
            <a:pPr algn="ctr"/>
            <a:r>
              <a:rPr lang="en-CA" b="1" dirty="0" smtClean="0"/>
              <a:t>Exploring Automated Space/Time </a:t>
            </a:r>
            <a:r>
              <a:rPr lang="en-CA" b="1" dirty="0" err="1" smtClean="0"/>
              <a:t>Tradeoffs</a:t>
            </a:r>
            <a:r>
              <a:rPr lang="en-CA" b="1" dirty="0" smtClean="0"/>
              <a:t> for</a:t>
            </a:r>
            <a:r>
              <a:rPr lang="en-US" dirty="0"/>
              <a:t/>
            </a:r>
            <a:br>
              <a:rPr lang="en-US" dirty="0"/>
            </a:br>
            <a:r>
              <a:rPr lang="en-CA" b="1" dirty="0" err="1" smtClean="0"/>
              <a:t>OpenVX</a:t>
            </a:r>
            <a:r>
              <a:rPr lang="en-CA" b="1" dirty="0" smtClean="0"/>
              <a:t> Compute 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87420"/>
            <a:ext cx="6400800" cy="743168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/>
              <a:t>H</a:t>
            </a:r>
            <a:r>
              <a:rPr lang="en-US" sz="2400" dirty="0" err="1" smtClean="0"/>
              <a:t>ossein</a:t>
            </a:r>
            <a:r>
              <a:rPr lang="en-US" sz="2400" dirty="0" smtClean="0"/>
              <a:t> </a:t>
            </a:r>
            <a:r>
              <a:rPr lang="en-US" sz="2400" dirty="0" err="1" smtClean="0"/>
              <a:t>Omidian</a:t>
            </a:r>
            <a:r>
              <a:rPr lang="en-US" sz="2400" dirty="0" smtClean="0"/>
              <a:t>, Guy Lemieux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55" y="5484094"/>
            <a:ext cx="5666441" cy="87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OpenVX</a:t>
            </a:r>
            <a:r>
              <a:rPr lang="en-US" dirty="0"/>
              <a:t>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Pipelining</a:t>
            </a:r>
          </a:p>
          <a:p>
            <a:r>
              <a:rPr lang="en-US" dirty="0" smtClean="0"/>
              <a:t>Balancing</a:t>
            </a:r>
          </a:p>
          <a:p>
            <a:r>
              <a:rPr lang="en-US" dirty="0" smtClean="0"/>
              <a:t>Sending/gathering data to/from system</a:t>
            </a:r>
          </a:p>
          <a:p>
            <a:pPr lvl="1"/>
            <a:r>
              <a:rPr lang="en-US" dirty="0" smtClean="0"/>
              <a:t>Scheduling or back pressure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1228503" y="3326316"/>
            <a:ext cx="6179249" cy="2321035"/>
            <a:chOff x="1195110" y="3315552"/>
            <a:chExt cx="6179249" cy="2321035"/>
          </a:xfrm>
        </p:grpSpPr>
        <p:grpSp>
          <p:nvGrpSpPr>
            <p:cNvPr id="14" name="Group 13"/>
            <p:cNvGrpSpPr/>
            <p:nvPr/>
          </p:nvGrpSpPr>
          <p:grpSpPr>
            <a:xfrm>
              <a:off x="1195110" y="3315552"/>
              <a:ext cx="6179249" cy="2321035"/>
              <a:chOff x="1337119" y="2940762"/>
              <a:chExt cx="6179249" cy="23210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984657" y="3184191"/>
                <a:ext cx="5531711" cy="1914374"/>
                <a:chOff x="1710337" y="3184191"/>
                <a:chExt cx="5531711" cy="1914374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2785110" y="328041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785110" y="399288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3224022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  <a:latin typeface="Times" charset="0"/>
                      <a:ea typeface="Times" charset="0"/>
                      <a:cs typeface="Times" charset="0"/>
                    </a:rPr>
                    <a:t>A</a:t>
                  </a:r>
                  <a:endParaRPr lang="en-US" sz="1600" dirty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669030" y="3667284"/>
                  <a:ext cx="78867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err="1" smtClean="0">
                      <a:latin typeface="Times" charset="0"/>
                      <a:ea typeface="Times" charset="0"/>
                      <a:cs typeface="Times" charset="0"/>
                    </a:rPr>
                    <a:t>Sqrt</a:t>
                  </a:r>
                  <a:endParaRPr lang="en-US" sz="1200" dirty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5672328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4725162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D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5181600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6163056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6727698" y="328041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6727698" y="401955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148078" y="328041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2148078" y="399288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6" name="Straight Arrow Connector 35"/>
                <p:cNvCxnSpPr>
                  <a:stCxn id="29" idx="6"/>
                </p:cNvCxnSpPr>
                <p:nvPr/>
              </p:nvCxnSpPr>
              <p:spPr>
                <a:xfrm>
                  <a:off x="2376678" y="3394710"/>
                  <a:ext cx="26898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2634234" y="3201273"/>
                  <a:ext cx="0" cy="3868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>
                  <a:endCxn id="17" idx="1"/>
                </p:cNvCxnSpPr>
                <p:nvPr/>
              </p:nvCxnSpPr>
              <p:spPr>
                <a:xfrm>
                  <a:off x="2634234" y="3201273"/>
                  <a:ext cx="184354" cy="1126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>
                  <a:endCxn id="17" idx="3"/>
                </p:cNvCxnSpPr>
                <p:nvPr/>
              </p:nvCxnSpPr>
              <p:spPr>
                <a:xfrm flipV="1">
                  <a:off x="2645664" y="3475532"/>
                  <a:ext cx="172924" cy="1126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2627376" y="3907314"/>
                  <a:ext cx="0" cy="3868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>
                  <a:endCxn id="18" idx="1"/>
                </p:cNvCxnSpPr>
                <p:nvPr/>
              </p:nvCxnSpPr>
              <p:spPr>
                <a:xfrm>
                  <a:off x="2615947" y="3910626"/>
                  <a:ext cx="202641" cy="1157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>
                  <a:endCxn id="18" idx="3"/>
                </p:cNvCxnSpPr>
                <p:nvPr/>
              </p:nvCxnSpPr>
              <p:spPr>
                <a:xfrm flipV="1">
                  <a:off x="2638806" y="4188002"/>
                  <a:ext cx="179782" cy="9475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 flipV="1">
                  <a:off x="2370964" y="4100751"/>
                  <a:ext cx="274700" cy="261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>
                  <a:stCxn id="19" idx="6"/>
                  <a:endCxn id="20" idx="2"/>
                </p:cNvCxnSpPr>
                <p:nvPr/>
              </p:nvCxnSpPr>
              <p:spPr>
                <a:xfrm>
                  <a:off x="3452622" y="3781584"/>
                  <a:ext cx="21640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>
                  <a:stCxn id="20" idx="6"/>
                  <a:endCxn id="22" idx="2"/>
                </p:cNvCxnSpPr>
                <p:nvPr/>
              </p:nvCxnSpPr>
              <p:spPr>
                <a:xfrm>
                  <a:off x="4457700" y="3781584"/>
                  <a:ext cx="26746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/>
                <p:cNvCxnSpPr>
                  <a:stCxn id="22" idx="6"/>
                  <a:endCxn id="23" idx="2"/>
                </p:cNvCxnSpPr>
                <p:nvPr/>
              </p:nvCxnSpPr>
              <p:spPr>
                <a:xfrm>
                  <a:off x="4953762" y="3781584"/>
                  <a:ext cx="22783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>
                  <a:stCxn id="23" idx="6"/>
                  <a:endCxn id="21" idx="2"/>
                </p:cNvCxnSpPr>
                <p:nvPr/>
              </p:nvCxnSpPr>
              <p:spPr>
                <a:xfrm>
                  <a:off x="5410200" y="3781584"/>
                  <a:ext cx="26212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>
                  <a:stCxn id="21" idx="6"/>
                  <a:endCxn id="24" idx="2"/>
                </p:cNvCxnSpPr>
                <p:nvPr/>
              </p:nvCxnSpPr>
              <p:spPr>
                <a:xfrm>
                  <a:off x="5900928" y="3781584"/>
                  <a:ext cx="26212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Elbow Connector 48"/>
                <p:cNvCxnSpPr>
                  <a:stCxn id="24" idx="6"/>
                  <a:endCxn id="26" idx="2"/>
                </p:cNvCxnSpPr>
                <p:nvPr/>
              </p:nvCxnSpPr>
              <p:spPr>
                <a:xfrm>
                  <a:off x="6391656" y="3781584"/>
                  <a:ext cx="336042" cy="352266"/>
                </a:xfrm>
                <a:prstGeom prst="bentConnector3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Elbow Connector 49"/>
                <p:cNvCxnSpPr>
                  <a:stCxn id="24" idx="6"/>
                  <a:endCxn id="25" idx="2"/>
                </p:cNvCxnSpPr>
                <p:nvPr/>
              </p:nvCxnSpPr>
              <p:spPr>
                <a:xfrm flipV="1">
                  <a:off x="6391656" y="3394710"/>
                  <a:ext cx="336042" cy="386874"/>
                </a:xfrm>
                <a:prstGeom prst="bentConnector3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>
                  <a:stCxn id="25" idx="6"/>
                  <a:endCxn id="27" idx="2"/>
                </p:cNvCxnSpPr>
                <p:nvPr/>
              </p:nvCxnSpPr>
              <p:spPr>
                <a:xfrm>
                  <a:off x="6956298" y="3394710"/>
                  <a:ext cx="28575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>
                  <a:stCxn id="26" idx="6"/>
                  <a:endCxn id="28" idx="2"/>
                </p:cNvCxnSpPr>
                <p:nvPr/>
              </p:nvCxnSpPr>
              <p:spPr>
                <a:xfrm>
                  <a:off x="6956298" y="4133850"/>
                  <a:ext cx="28575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lbow Connector 56"/>
                <p:cNvCxnSpPr>
                  <a:endCxn id="26" idx="4"/>
                </p:cNvCxnSpPr>
                <p:nvPr/>
              </p:nvCxnSpPr>
              <p:spPr>
                <a:xfrm>
                  <a:off x="2508314" y="4100751"/>
                  <a:ext cx="4333684" cy="147399"/>
                </a:xfrm>
                <a:prstGeom prst="bentConnector4">
                  <a:avLst>
                    <a:gd name="adj1" fmla="val -1015"/>
                    <a:gd name="adj2" fmla="val 277882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lbow Connector 57"/>
                <p:cNvCxnSpPr>
                  <a:stCxn id="29" idx="6"/>
                  <a:endCxn id="25" idx="0"/>
                </p:cNvCxnSpPr>
                <p:nvPr/>
              </p:nvCxnSpPr>
              <p:spPr>
                <a:xfrm flipV="1">
                  <a:off x="2376678" y="3280410"/>
                  <a:ext cx="4465320" cy="114300"/>
                </a:xfrm>
                <a:prstGeom prst="bentConnector4">
                  <a:avLst>
                    <a:gd name="adj1" fmla="val 2180"/>
                    <a:gd name="adj2" fmla="val 360606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Elbow Connector 58"/>
                <p:cNvCxnSpPr>
                  <a:endCxn id="21" idx="0"/>
                </p:cNvCxnSpPr>
                <p:nvPr/>
              </p:nvCxnSpPr>
              <p:spPr>
                <a:xfrm flipV="1">
                  <a:off x="5067681" y="3667284"/>
                  <a:ext cx="718947" cy="114300"/>
                </a:xfrm>
                <a:prstGeom prst="bentConnector4">
                  <a:avLst>
                    <a:gd name="adj1" fmla="val -4199"/>
                    <a:gd name="adj2" fmla="val 30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Elbow Connector 59"/>
                <p:cNvCxnSpPr>
                  <a:endCxn id="24" idx="0"/>
                </p:cNvCxnSpPr>
                <p:nvPr/>
              </p:nvCxnSpPr>
              <p:spPr>
                <a:xfrm flipV="1">
                  <a:off x="5067681" y="3667284"/>
                  <a:ext cx="1209675" cy="114300"/>
                </a:xfrm>
                <a:prstGeom prst="bentConnector4">
                  <a:avLst>
                    <a:gd name="adj1" fmla="val -2827"/>
                    <a:gd name="adj2" fmla="val 30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Oval 60"/>
                <p:cNvSpPr/>
                <p:nvPr/>
              </p:nvSpPr>
              <p:spPr>
                <a:xfrm>
                  <a:off x="2147390" y="4785089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2" name="Elbow Connector 61"/>
                <p:cNvCxnSpPr>
                  <a:endCxn id="23" idx="4"/>
                </p:cNvCxnSpPr>
                <p:nvPr/>
              </p:nvCxnSpPr>
              <p:spPr>
                <a:xfrm flipV="1">
                  <a:off x="2375990" y="3895884"/>
                  <a:ext cx="2919910" cy="1003505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Elbow Connector 62"/>
                <p:cNvCxnSpPr>
                  <a:stCxn id="17" idx="6"/>
                  <a:endCxn id="19" idx="0"/>
                </p:cNvCxnSpPr>
                <p:nvPr/>
              </p:nvCxnSpPr>
              <p:spPr>
                <a:xfrm>
                  <a:off x="3013710" y="3394710"/>
                  <a:ext cx="324612" cy="272574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Elbow Connector 63"/>
                <p:cNvCxnSpPr>
                  <a:stCxn id="18" idx="6"/>
                  <a:endCxn id="19" idx="4"/>
                </p:cNvCxnSpPr>
                <p:nvPr/>
              </p:nvCxnSpPr>
              <p:spPr>
                <a:xfrm flipV="1">
                  <a:off x="3013710" y="3895884"/>
                  <a:ext cx="324612" cy="211296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/>
                <p:nvPr/>
              </p:nvCxnSpPr>
              <p:spPr>
                <a:xfrm>
                  <a:off x="1969220" y="3917055"/>
                  <a:ext cx="202641" cy="1157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979095" y="4194432"/>
                  <a:ext cx="192766" cy="1240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/>
                <p:cNvCxnSpPr/>
                <p:nvPr/>
              </p:nvCxnSpPr>
              <p:spPr>
                <a:xfrm>
                  <a:off x="1713244" y="3917055"/>
                  <a:ext cx="25597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/>
                <p:nvPr/>
              </p:nvCxnSpPr>
              <p:spPr>
                <a:xfrm>
                  <a:off x="1713244" y="4318476"/>
                  <a:ext cx="278023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1981392" y="4697144"/>
                  <a:ext cx="202641" cy="1157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/>
                <p:nvPr/>
              </p:nvCxnSpPr>
              <p:spPr>
                <a:xfrm flipV="1">
                  <a:off x="1991267" y="4974521"/>
                  <a:ext cx="192766" cy="1240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>
                <a:xfrm>
                  <a:off x="1713244" y="4697144"/>
                  <a:ext cx="26814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>
                <a:xfrm flipV="1">
                  <a:off x="1713244" y="5098297"/>
                  <a:ext cx="282581" cy="26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>
                <a:xfrm>
                  <a:off x="1978485" y="3184191"/>
                  <a:ext cx="202641" cy="1157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 flipV="1">
                  <a:off x="1988360" y="3461568"/>
                  <a:ext cx="192766" cy="1240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>
                  <a:off x="1710337" y="3184191"/>
                  <a:ext cx="26814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/>
                <p:nvPr/>
              </p:nvCxnSpPr>
              <p:spPr>
                <a:xfrm flipV="1">
                  <a:off x="1710337" y="3585344"/>
                  <a:ext cx="282581" cy="26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445875" y="2940762"/>
                    <a:ext cx="481477" cy="2992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𝑟𝑒𝑓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5875" y="2940762"/>
                    <a:ext cx="481477" cy="299249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5063" r="-7595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598024" y="3392462"/>
                    <a:ext cx="25994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98024" y="3392462"/>
                    <a:ext cx="259943" cy="27699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1905" r="-7143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429365" y="3745661"/>
                    <a:ext cx="483146" cy="2992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𝑟𝑒𝑓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9365" y="3745661"/>
                    <a:ext cx="483146" cy="29924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8861" r="-7595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1639314" y="4109169"/>
                    <a:ext cx="26161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9314" y="4109169"/>
                    <a:ext cx="261610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20930" r="-4651" b="-244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1337119" y="4502020"/>
                    <a:ext cx="728597" cy="3915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𝑟𝑒𝑓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7119" y="4502020"/>
                    <a:ext cx="728597" cy="39158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09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1508175" y="4892465"/>
                    <a:ext cx="50706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08175" y="4892465"/>
                    <a:ext cx="507062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7" name="TextBox 76"/>
            <p:cNvSpPr txBox="1"/>
            <p:nvPr/>
          </p:nvSpPr>
          <p:spPr>
            <a:xfrm>
              <a:off x="2903461" y="336100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250856" y="332021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250932" y="406700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64316" y="488490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917421" y="40809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456723" y="377388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077850" y="37696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4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859281" y="378331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313911" y="379839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786995" y="423470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297653" y="423230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850145" y="385776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52957" y="412781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2574750" y="3642956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570799" y="4335590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250693" y="3622340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257074" y="4335590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653648" y="4022765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250693" y="5142913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665570" y="4013284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148689" y="4020634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619693" y="4014954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117196" y="4031328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594273" y="4025648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7182580" y="3642956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7194311" y="4374780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222044" y="3206044"/>
            <a:ext cx="0" cy="34164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106072" y="5114855"/>
            <a:ext cx="0" cy="34164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988344" y="5703508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24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 8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6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Balancing Throughput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63739" y="43468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In both cases, B is faster than A. Either: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Make A faster to match B</a:t>
            </a:r>
          </a:p>
          <a:p>
            <a:pPr algn="ctr"/>
            <a:r>
              <a:rPr lang="en-US" dirty="0" smtClean="0"/>
              <a:t>OR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Make B slower to save area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92" y="1491030"/>
            <a:ext cx="3823747" cy="28558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33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OpenVX</a:t>
            </a:r>
            <a:r>
              <a:rPr lang="en-US" dirty="0"/>
              <a:t>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Replicating</a:t>
            </a:r>
          </a:p>
          <a:p>
            <a:r>
              <a:rPr lang="en-US" dirty="0" smtClean="0"/>
              <a:t>Sending data in round-robin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12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792391" y="4329006"/>
            <a:ext cx="1625432" cy="1731339"/>
            <a:chOff x="2172024" y="2998231"/>
            <a:chExt cx="1625432" cy="1731339"/>
          </a:xfrm>
        </p:grpSpPr>
        <p:sp>
          <p:nvSpPr>
            <p:cNvPr id="6" name="Oval 5"/>
            <p:cNvSpPr/>
            <p:nvPr/>
          </p:nvSpPr>
          <p:spPr>
            <a:xfrm>
              <a:off x="2366308" y="2998231"/>
              <a:ext cx="1214356" cy="1731339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84029" y="3274732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588902" y="3560481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88902" y="4167323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580948" y="3863902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cxnSp>
          <p:nvCxnSpPr>
            <p:cNvPr id="11" name="Straight Arrow Connector 10"/>
            <p:cNvCxnSpPr>
              <a:endCxn id="17" idx="2"/>
            </p:cNvCxnSpPr>
            <p:nvPr/>
          </p:nvCxnSpPr>
          <p:spPr>
            <a:xfrm flipV="1">
              <a:off x="2366308" y="3389032"/>
              <a:ext cx="217721" cy="4748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366308" y="3674781"/>
              <a:ext cx="222594" cy="1891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366308" y="3863901"/>
              <a:ext cx="222594" cy="4177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7" idx="6"/>
            </p:cNvCxnSpPr>
            <p:nvPr/>
          </p:nvCxnSpPr>
          <p:spPr>
            <a:xfrm>
              <a:off x="3372699" y="3389032"/>
              <a:ext cx="207965" cy="4748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377572" y="3674781"/>
              <a:ext cx="203092" cy="1891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377572" y="3863901"/>
              <a:ext cx="203092" cy="4177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172024" y="3863901"/>
              <a:ext cx="194284" cy="24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580664" y="3863901"/>
              <a:ext cx="216792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2"/>
            </p:cNvCxnSpPr>
            <p:nvPr/>
          </p:nvCxnSpPr>
          <p:spPr>
            <a:xfrm>
              <a:off x="2366308" y="3863901"/>
              <a:ext cx="222594" cy="959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6"/>
              <a:endCxn id="6" idx="6"/>
            </p:cNvCxnSpPr>
            <p:nvPr/>
          </p:nvCxnSpPr>
          <p:spPr>
            <a:xfrm flipV="1">
              <a:off x="3369618" y="3863901"/>
              <a:ext cx="211046" cy="1143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450837" y="399065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875233" y="3172684"/>
            <a:ext cx="1369074" cy="501051"/>
            <a:chOff x="1667138" y="3506648"/>
            <a:chExt cx="1369074" cy="501051"/>
          </a:xfrm>
        </p:grpSpPr>
        <p:sp>
          <p:nvSpPr>
            <p:cNvPr id="27" name="Oval 26"/>
            <p:cNvSpPr/>
            <p:nvPr/>
          </p:nvSpPr>
          <p:spPr>
            <a:xfrm>
              <a:off x="1967492" y="3779099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44001" y="350664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4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30" name="Straight Arrow Connector 29"/>
            <p:cNvCxnSpPr>
              <a:endCxn id="27" idx="2"/>
            </p:cNvCxnSpPr>
            <p:nvPr/>
          </p:nvCxnSpPr>
          <p:spPr>
            <a:xfrm>
              <a:off x="1667138" y="3893397"/>
              <a:ext cx="300354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7" idx="6"/>
            </p:cNvCxnSpPr>
            <p:nvPr/>
          </p:nvCxnSpPr>
          <p:spPr>
            <a:xfrm flipV="1">
              <a:off x="2756162" y="3893397"/>
              <a:ext cx="280050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4450837" y="432900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4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61408" y="3454313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3274234" y="3453820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2788114" y="3456035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46" name="Rectangle 45"/>
          <p:cNvSpPr/>
          <p:nvPr/>
        </p:nvSpPr>
        <p:spPr>
          <a:xfrm>
            <a:off x="2300940" y="3455542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2" name="Rectangle 81"/>
          <p:cNvSpPr/>
          <p:nvPr/>
        </p:nvSpPr>
        <p:spPr>
          <a:xfrm>
            <a:off x="6703469" y="3454313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3" name="Rectangle 82"/>
          <p:cNvSpPr/>
          <p:nvPr/>
        </p:nvSpPr>
        <p:spPr>
          <a:xfrm>
            <a:off x="6216295" y="3453820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4" name="Rectangle 83"/>
          <p:cNvSpPr/>
          <p:nvPr/>
        </p:nvSpPr>
        <p:spPr>
          <a:xfrm>
            <a:off x="5730175" y="3456035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5" name="Rectangle 84"/>
          <p:cNvSpPr/>
          <p:nvPr/>
        </p:nvSpPr>
        <p:spPr>
          <a:xfrm>
            <a:off x="5243001" y="3455542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0024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OpenVX</a:t>
            </a:r>
            <a:r>
              <a:rPr lang="en-US" dirty="0"/>
              <a:t>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Replicating</a:t>
            </a:r>
          </a:p>
          <a:p>
            <a:r>
              <a:rPr lang="en-US" dirty="0" smtClean="0"/>
              <a:t>Sending data in round-robin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13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792391" y="4329006"/>
            <a:ext cx="1625432" cy="1731339"/>
            <a:chOff x="2172024" y="2998231"/>
            <a:chExt cx="1625432" cy="1731339"/>
          </a:xfrm>
        </p:grpSpPr>
        <p:sp>
          <p:nvSpPr>
            <p:cNvPr id="6" name="Oval 5"/>
            <p:cNvSpPr/>
            <p:nvPr/>
          </p:nvSpPr>
          <p:spPr>
            <a:xfrm>
              <a:off x="2366308" y="2998231"/>
              <a:ext cx="1214356" cy="1731339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84029" y="3274732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588902" y="3560481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88902" y="4167323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580948" y="3863902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cxnSp>
          <p:nvCxnSpPr>
            <p:cNvPr id="11" name="Straight Arrow Connector 10"/>
            <p:cNvCxnSpPr>
              <a:endCxn id="17" idx="2"/>
            </p:cNvCxnSpPr>
            <p:nvPr/>
          </p:nvCxnSpPr>
          <p:spPr>
            <a:xfrm flipV="1">
              <a:off x="2366308" y="3389032"/>
              <a:ext cx="217721" cy="4748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366308" y="3674781"/>
              <a:ext cx="222594" cy="1891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366308" y="3863901"/>
              <a:ext cx="222594" cy="4177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7" idx="6"/>
            </p:cNvCxnSpPr>
            <p:nvPr/>
          </p:nvCxnSpPr>
          <p:spPr>
            <a:xfrm>
              <a:off x="3372699" y="3389032"/>
              <a:ext cx="207965" cy="4748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377572" y="3674781"/>
              <a:ext cx="203092" cy="1891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377572" y="3863901"/>
              <a:ext cx="203092" cy="4177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172024" y="3863901"/>
              <a:ext cx="194284" cy="24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580664" y="3863901"/>
              <a:ext cx="216792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2"/>
            </p:cNvCxnSpPr>
            <p:nvPr/>
          </p:nvCxnSpPr>
          <p:spPr>
            <a:xfrm>
              <a:off x="2366308" y="3863901"/>
              <a:ext cx="222594" cy="959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6"/>
              <a:endCxn id="6" idx="6"/>
            </p:cNvCxnSpPr>
            <p:nvPr/>
          </p:nvCxnSpPr>
          <p:spPr>
            <a:xfrm flipV="1">
              <a:off x="3369618" y="3863901"/>
              <a:ext cx="211046" cy="1143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450837" y="399065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875233" y="3172684"/>
            <a:ext cx="1369074" cy="501051"/>
            <a:chOff x="1667138" y="3506648"/>
            <a:chExt cx="1369074" cy="501051"/>
          </a:xfrm>
        </p:grpSpPr>
        <p:sp>
          <p:nvSpPr>
            <p:cNvPr id="27" name="Oval 26"/>
            <p:cNvSpPr/>
            <p:nvPr/>
          </p:nvSpPr>
          <p:spPr>
            <a:xfrm>
              <a:off x="1967492" y="3779099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44001" y="350664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4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30" name="Straight Arrow Connector 29"/>
            <p:cNvCxnSpPr>
              <a:endCxn id="27" idx="2"/>
            </p:cNvCxnSpPr>
            <p:nvPr/>
          </p:nvCxnSpPr>
          <p:spPr>
            <a:xfrm>
              <a:off x="1667138" y="3893397"/>
              <a:ext cx="300354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7" idx="6"/>
            </p:cNvCxnSpPr>
            <p:nvPr/>
          </p:nvCxnSpPr>
          <p:spPr>
            <a:xfrm flipV="1">
              <a:off x="2756162" y="3893397"/>
              <a:ext cx="280050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4450837" y="432900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4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61408" y="3454313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3274234" y="3453820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2788114" y="3456035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46" name="Rectangle 45"/>
          <p:cNvSpPr/>
          <p:nvPr/>
        </p:nvSpPr>
        <p:spPr>
          <a:xfrm>
            <a:off x="2300940" y="3455542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>
          <a:xfrm>
            <a:off x="3651803" y="4548601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1" name="Rectangle 50"/>
          <p:cNvSpPr/>
          <p:nvPr/>
        </p:nvSpPr>
        <p:spPr>
          <a:xfrm>
            <a:off x="3542170" y="4801644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2" name="Rectangle 51"/>
          <p:cNvSpPr/>
          <p:nvPr/>
        </p:nvSpPr>
        <p:spPr>
          <a:xfrm>
            <a:off x="3425354" y="5314366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3" name="Rectangle 52"/>
          <p:cNvSpPr/>
          <p:nvPr/>
        </p:nvSpPr>
        <p:spPr>
          <a:xfrm>
            <a:off x="3313020" y="5564582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4" name="Rectangle 53"/>
          <p:cNvSpPr/>
          <p:nvPr/>
        </p:nvSpPr>
        <p:spPr>
          <a:xfrm>
            <a:off x="3164629" y="4548108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5" name="Rectangle 54"/>
          <p:cNvSpPr/>
          <p:nvPr/>
        </p:nvSpPr>
        <p:spPr>
          <a:xfrm>
            <a:off x="3054996" y="4801151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6" name="Rectangle 55"/>
          <p:cNvSpPr/>
          <p:nvPr/>
        </p:nvSpPr>
        <p:spPr>
          <a:xfrm>
            <a:off x="2938180" y="5313873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7" name="Rectangle 56"/>
          <p:cNvSpPr/>
          <p:nvPr/>
        </p:nvSpPr>
        <p:spPr>
          <a:xfrm>
            <a:off x="2825846" y="5564089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8" name="Rectangle 57"/>
          <p:cNvSpPr/>
          <p:nvPr/>
        </p:nvSpPr>
        <p:spPr>
          <a:xfrm>
            <a:off x="2678509" y="4550323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9" name="Rectangle 58"/>
          <p:cNvSpPr/>
          <p:nvPr/>
        </p:nvSpPr>
        <p:spPr>
          <a:xfrm>
            <a:off x="2568876" y="4803366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0" name="Rectangle 59"/>
          <p:cNvSpPr/>
          <p:nvPr/>
        </p:nvSpPr>
        <p:spPr>
          <a:xfrm>
            <a:off x="2452060" y="5316088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1" name="Rectangle 60"/>
          <p:cNvSpPr/>
          <p:nvPr/>
        </p:nvSpPr>
        <p:spPr>
          <a:xfrm>
            <a:off x="2339726" y="5566304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2" name="Rectangle 61"/>
          <p:cNvSpPr/>
          <p:nvPr/>
        </p:nvSpPr>
        <p:spPr>
          <a:xfrm>
            <a:off x="2191335" y="4549830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3" name="Rectangle 62"/>
          <p:cNvSpPr/>
          <p:nvPr/>
        </p:nvSpPr>
        <p:spPr>
          <a:xfrm>
            <a:off x="2081702" y="4802873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4" name="Rectangle 63"/>
          <p:cNvSpPr/>
          <p:nvPr/>
        </p:nvSpPr>
        <p:spPr>
          <a:xfrm>
            <a:off x="1964886" y="5315595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5" name="Rectangle 64"/>
          <p:cNvSpPr/>
          <p:nvPr/>
        </p:nvSpPr>
        <p:spPr>
          <a:xfrm>
            <a:off x="1852552" y="5565811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2" name="Rectangle 81"/>
          <p:cNvSpPr/>
          <p:nvPr/>
        </p:nvSpPr>
        <p:spPr>
          <a:xfrm>
            <a:off x="6703469" y="3454313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3" name="Rectangle 82"/>
          <p:cNvSpPr/>
          <p:nvPr/>
        </p:nvSpPr>
        <p:spPr>
          <a:xfrm>
            <a:off x="6216295" y="3453820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4" name="Rectangle 83"/>
          <p:cNvSpPr/>
          <p:nvPr/>
        </p:nvSpPr>
        <p:spPr>
          <a:xfrm>
            <a:off x="5730175" y="3456035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5" name="Rectangle 84"/>
          <p:cNvSpPr/>
          <p:nvPr/>
        </p:nvSpPr>
        <p:spPr>
          <a:xfrm>
            <a:off x="5243001" y="3455542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6" name="Rectangle 85"/>
          <p:cNvSpPr/>
          <p:nvPr/>
        </p:nvSpPr>
        <p:spPr>
          <a:xfrm>
            <a:off x="7219556" y="4572140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7" name="Rectangle 86"/>
          <p:cNvSpPr/>
          <p:nvPr/>
        </p:nvSpPr>
        <p:spPr>
          <a:xfrm>
            <a:off x="7109923" y="4825183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8" name="Rectangle 87"/>
          <p:cNvSpPr/>
          <p:nvPr/>
        </p:nvSpPr>
        <p:spPr>
          <a:xfrm>
            <a:off x="6993107" y="5337905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9" name="Rectangle 88"/>
          <p:cNvSpPr/>
          <p:nvPr/>
        </p:nvSpPr>
        <p:spPr>
          <a:xfrm>
            <a:off x="6880773" y="5588121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0" name="Rectangle 89"/>
          <p:cNvSpPr/>
          <p:nvPr/>
        </p:nvSpPr>
        <p:spPr>
          <a:xfrm>
            <a:off x="6732382" y="4571647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1" name="Rectangle 90"/>
          <p:cNvSpPr/>
          <p:nvPr/>
        </p:nvSpPr>
        <p:spPr>
          <a:xfrm>
            <a:off x="6622749" y="4824690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2" name="Rectangle 91"/>
          <p:cNvSpPr/>
          <p:nvPr/>
        </p:nvSpPr>
        <p:spPr>
          <a:xfrm>
            <a:off x="6505933" y="5337412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3" name="Rectangle 92"/>
          <p:cNvSpPr/>
          <p:nvPr/>
        </p:nvSpPr>
        <p:spPr>
          <a:xfrm>
            <a:off x="6393599" y="5587628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4" name="Rectangle 93"/>
          <p:cNvSpPr/>
          <p:nvPr/>
        </p:nvSpPr>
        <p:spPr>
          <a:xfrm>
            <a:off x="6246262" y="4573862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5" name="Rectangle 94"/>
          <p:cNvSpPr/>
          <p:nvPr/>
        </p:nvSpPr>
        <p:spPr>
          <a:xfrm>
            <a:off x="6136629" y="4826905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6" name="Rectangle 95"/>
          <p:cNvSpPr/>
          <p:nvPr/>
        </p:nvSpPr>
        <p:spPr>
          <a:xfrm>
            <a:off x="6019813" y="5339627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7" name="Rectangle 96"/>
          <p:cNvSpPr/>
          <p:nvPr/>
        </p:nvSpPr>
        <p:spPr>
          <a:xfrm>
            <a:off x="5907479" y="5589843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8" name="Rectangle 97"/>
          <p:cNvSpPr/>
          <p:nvPr/>
        </p:nvSpPr>
        <p:spPr>
          <a:xfrm>
            <a:off x="5759088" y="4573369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9" name="Rectangle 98"/>
          <p:cNvSpPr/>
          <p:nvPr/>
        </p:nvSpPr>
        <p:spPr>
          <a:xfrm>
            <a:off x="5649455" y="4826412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00" name="Rectangle 99"/>
          <p:cNvSpPr/>
          <p:nvPr/>
        </p:nvSpPr>
        <p:spPr>
          <a:xfrm>
            <a:off x="5532639" y="5339134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01" name="Rectangle 100"/>
          <p:cNvSpPr/>
          <p:nvPr/>
        </p:nvSpPr>
        <p:spPr>
          <a:xfrm>
            <a:off x="5420305" y="5589350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98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OpenVX</a:t>
            </a:r>
            <a:r>
              <a:rPr lang="en-US" dirty="0"/>
              <a:t>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Replicating</a:t>
            </a:r>
          </a:p>
          <a:p>
            <a:r>
              <a:rPr lang="en-US" dirty="0" smtClean="0"/>
              <a:t>Sending data in round-robin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14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792391" y="4329006"/>
            <a:ext cx="1625432" cy="1731339"/>
            <a:chOff x="2172024" y="2998231"/>
            <a:chExt cx="1625432" cy="1731339"/>
          </a:xfrm>
        </p:grpSpPr>
        <p:sp>
          <p:nvSpPr>
            <p:cNvPr id="6" name="Oval 5"/>
            <p:cNvSpPr/>
            <p:nvPr/>
          </p:nvSpPr>
          <p:spPr>
            <a:xfrm>
              <a:off x="2366308" y="2998231"/>
              <a:ext cx="1214356" cy="1731339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584029" y="3274732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588902" y="3560481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88902" y="4167323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580948" y="3863902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cxnSp>
          <p:nvCxnSpPr>
            <p:cNvPr id="11" name="Straight Arrow Connector 10"/>
            <p:cNvCxnSpPr>
              <a:endCxn id="17" idx="2"/>
            </p:cNvCxnSpPr>
            <p:nvPr/>
          </p:nvCxnSpPr>
          <p:spPr>
            <a:xfrm flipV="1">
              <a:off x="2366308" y="3389032"/>
              <a:ext cx="217721" cy="4748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366308" y="3674781"/>
              <a:ext cx="222594" cy="1891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366308" y="3863901"/>
              <a:ext cx="222594" cy="4177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7" idx="6"/>
            </p:cNvCxnSpPr>
            <p:nvPr/>
          </p:nvCxnSpPr>
          <p:spPr>
            <a:xfrm>
              <a:off x="3372699" y="3389032"/>
              <a:ext cx="207965" cy="4748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377572" y="3674781"/>
              <a:ext cx="203092" cy="1891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377572" y="3863901"/>
              <a:ext cx="203092" cy="4177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172024" y="3863901"/>
              <a:ext cx="194284" cy="24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580664" y="3863901"/>
              <a:ext cx="216792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2"/>
            </p:cNvCxnSpPr>
            <p:nvPr/>
          </p:nvCxnSpPr>
          <p:spPr>
            <a:xfrm>
              <a:off x="2366308" y="3863901"/>
              <a:ext cx="222594" cy="959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6"/>
              <a:endCxn id="6" idx="6"/>
            </p:cNvCxnSpPr>
            <p:nvPr/>
          </p:nvCxnSpPr>
          <p:spPr>
            <a:xfrm flipV="1">
              <a:off x="3369618" y="3863901"/>
              <a:ext cx="211046" cy="1143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4450837" y="399065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875233" y="3172684"/>
            <a:ext cx="1369074" cy="501051"/>
            <a:chOff x="1667138" y="3506648"/>
            <a:chExt cx="1369074" cy="501051"/>
          </a:xfrm>
        </p:grpSpPr>
        <p:sp>
          <p:nvSpPr>
            <p:cNvPr id="27" name="Oval 26"/>
            <p:cNvSpPr/>
            <p:nvPr/>
          </p:nvSpPr>
          <p:spPr>
            <a:xfrm>
              <a:off x="1967492" y="3779099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44001" y="350664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4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30" name="Straight Arrow Connector 29"/>
            <p:cNvCxnSpPr>
              <a:endCxn id="27" idx="2"/>
            </p:cNvCxnSpPr>
            <p:nvPr/>
          </p:nvCxnSpPr>
          <p:spPr>
            <a:xfrm>
              <a:off x="1667138" y="3893397"/>
              <a:ext cx="300354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7" idx="6"/>
            </p:cNvCxnSpPr>
            <p:nvPr/>
          </p:nvCxnSpPr>
          <p:spPr>
            <a:xfrm flipV="1">
              <a:off x="2756162" y="3893397"/>
              <a:ext cx="280050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4450837" y="432900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4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61408" y="3454313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3274234" y="3453820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2788114" y="3456035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46" name="Rectangle 45"/>
          <p:cNvSpPr/>
          <p:nvPr/>
        </p:nvSpPr>
        <p:spPr>
          <a:xfrm>
            <a:off x="2300940" y="3455542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>
          <a:xfrm>
            <a:off x="3651803" y="4548601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1" name="Rectangle 50"/>
          <p:cNvSpPr/>
          <p:nvPr/>
        </p:nvSpPr>
        <p:spPr>
          <a:xfrm>
            <a:off x="3542170" y="4801644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2" name="Rectangle 51"/>
          <p:cNvSpPr/>
          <p:nvPr/>
        </p:nvSpPr>
        <p:spPr>
          <a:xfrm>
            <a:off x="3425354" y="5314366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3" name="Rectangle 52"/>
          <p:cNvSpPr/>
          <p:nvPr/>
        </p:nvSpPr>
        <p:spPr>
          <a:xfrm>
            <a:off x="3313020" y="5564582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4" name="Rectangle 53"/>
          <p:cNvSpPr/>
          <p:nvPr/>
        </p:nvSpPr>
        <p:spPr>
          <a:xfrm>
            <a:off x="3164629" y="4548108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5" name="Rectangle 54"/>
          <p:cNvSpPr/>
          <p:nvPr/>
        </p:nvSpPr>
        <p:spPr>
          <a:xfrm>
            <a:off x="3054996" y="4801151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6" name="Rectangle 55"/>
          <p:cNvSpPr/>
          <p:nvPr/>
        </p:nvSpPr>
        <p:spPr>
          <a:xfrm>
            <a:off x="2938180" y="5313873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7" name="Rectangle 56"/>
          <p:cNvSpPr/>
          <p:nvPr/>
        </p:nvSpPr>
        <p:spPr>
          <a:xfrm>
            <a:off x="2825846" y="5564089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8" name="Rectangle 57"/>
          <p:cNvSpPr/>
          <p:nvPr/>
        </p:nvSpPr>
        <p:spPr>
          <a:xfrm>
            <a:off x="2678509" y="4550323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59" name="Rectangle 58"/>
          <p:cNvSpPr/>
          <p:nvPr/>
        </p:nvSpPr>
        <p:spPr>
          <a:xfrm>
            <a:off x="2568876" y="4803366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0" name="Rectangle 59"/>
          <p:cNvSpPr/>
          <p:nvPr/>
        </p:nvSpPr>
        <p:spPr>
          <a:xfrm>
            <a:off x="2452060" y="5316088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1" name="Rectangle 60"/>
          <p:cNvSpPr/>
          <p:nvPr/>
        </p:nvSpPr>
        <p:spPr>
          <a:xfrm>
            <a:off x="2339726" y="5566304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2" name="Rectangle 61"/>
          <p:cNvSpPr/>
          <p:nvPr/>
        </p:nvSpPr>
        <p:spPr>
          <a:xfrm>
            <a:off x="2191335" y="4549830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3" name="Rectangle 62"/>
          <p:cNvSpPr/>
          <p:nvPr/>
        </p:nvSpPr>
        <p:spPr>
          <a:xfrm>
            <a:off x="2081702" y="4802873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4" name="Rectangle 63"/>
          <p:cNvSpPr/>
          <p:nvPr/>
        </p:nvSpPr>
        <p:spPr>
          <a:xfrm>
            <a:off x="1964886" y="5315595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5" name="Rectangle 64"/>
          <p:cNvSpPr/>
          <p:nvPr/>
        </p:nvSpPr>
        <p:spPr>
          <a:xfrm>
            <a:off x="1852552" y="5565811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6" name="Rectangle 65"/>
          <p:cNvSpPr/>
          <p:nvPr/>
        </p:nvSpPr>
        <p:spPr>
          <a:xfrm>
            <a:off x="3668539" y="5056838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7" name="Rectangle 66"/>
          <p:cNvSpPr/>
          <p:nvPr/>
        </p:nvSpPr>
        <p:spPr>
          <a:xfrm>
            <a:off x="3546241" y="5056838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8" name="Rectangle 67"/>
          <p:cNvSpPr/>
          <p:nvPr/>
        </p:nvSpPr>
        <p:spPr>
          <a:xfrm>
            <a:off x="3428828" y="5057331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69" name="Rectangle 68"/>
          <p:cNvSpPr/>
          <p:nvPr/>
        </p:nvSpPr>
        <p:spPr>
          <a:xfrm>
            <a:off x="3306530" y="5057331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70" name="Rectangle 69"/>
          <p:cNvSpPr/>
          <p:nvPr/>
        </p:nvSpPr>
        <p:spPr>
          <a:xfrm>
            <a:off x="3181365" y="5056345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>
          <a:xfrm>
            <a:off x="3059067" y="5056345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72" name="Rectangle 71"/>
          <p:cNvSpPr/>
          <p:nvPr/>
        </p:nvSpPr>
        <p:spPr>
          <a:xfrm>
            <a:off x="2941654" y="5056838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73" name="Rectangle 72"/>
          <p:cNvSpPr/>
          <p:nvPr/>
        </p:nvSpPr>
        <p:spPr>
          <a:xfrm>
            <a:off x="2819356" y="5056838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74" name="Rectangle 73"/>
          <p:cNvSpPr/>
          <p:nvPr/>
        </p:nvSpPr>
        <p:spPr>
          <a:xfrm>
            <a:off x="2695245" y="5058560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75" name="Rectangle 74"/>
          <p:cNvSpPr/>
          <p:nvPr/>
        </p:nvSpPr>
        <p:spPr>
          <a:xfrm>
            <a:off x="2572947" y="5058560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76" name="Rectangle 75"/>
          <p:cNvSpPr/>
          <p:nvPr/>
        </p:nvSpPr>
        <p:spPr>
          <a:xfrm>
            <a:off x="2455534" y="5059053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77" name="Rectangle 76"/>
          <p:cNvSpPr/>
          <p:nvPr/>
        </p:nvSpPr>
        <p:spPr>
          <a:xfrm>
            <a:off x="2333236" y="5059053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78" name="Rectangle 77"/>
          <p:cNvSpPr/>
          <p:nvPr/>
        </p:nvSpPr>
        <p:spPr>
          <a:xfrm>
            <a:off x="2208071" y="5058067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79" name="Rectangle 78"/>
          <p:cNvSpPr/>
          <p:nvPr/>
        </p:nvSpPr>
        <p:spPr>
          <a:xfrm>
            <a:off x="2085773" y="5058067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0" name="Rectangle 79"/>
          <p:cNvSpPr/>
          <p:nvPr/>
        </p:nvSpPr>
        <p:spPr>
          <a:xfrm>
            <a:off x="1968360" y="5058560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1" name="Rectangle 80"/>
          <p:cNvSpPr/>
          <p:nvPr/>
        </p:nvSpPr>
        <p:spPr>
          <a:xfrm>
            <a:off x="1846062" y="5058560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2" name="Rectangle 81"/>
          <p:cNvSpPr/>
          <p:nvPr/>
        </p:nvSpPr>
        <p:spPr>
          <a:xfrm>
            <a:off x="6703469" y="3454313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3" name="Rectangle 82"/>
          <p:cNvSpPr/>
          <p:nvPr/>
        </p:nvSpPr>
        <p:spPr>
          <a:xfrm>
            <a:off x="6216295" y="3453820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4" name="Rectangle 83"/>
          <p:cNvSpPr/>
          <p:nvPr/>
        </p:nvSpPr>
        <p:spPr>
          <a:xfrm>
            <a:off x="5730175" y="3456035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5" name="Rectangle 84"/>
          <p:cNvSpPr/>
          <p:nvPr/>
        </p:nvSpPr>
        <p:spPr>
          <a:xfrm>
            <a:off x="5243001" y="3455542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6" name="Rectangle 85"/>
          <p:cNvSpPr/>
          <p:nvPr/>
        </p:nvSpPr>
        <p:spPr>
          <a:xfrm>
            <a:off x="7219556" y="4572140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7" name="Rectangle 86"/>
          <p:cNvSpPr/>
          <p:nvPr/>
        </p:nvSpPr>
        <p:spPr>
          <a:xfrm>
            <a:off x="7109923" y="4825183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8" name="Rectangle 87"/>
          <p:cNvSpPr/>
          <p:nvPr/>
        </p:nvSpPr>
        <p:spPr>
          <a:xfrm>
            <a:off x="6993107" y="5337905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89" name="Rectangle 88"/>
          <p:cNvSpPr/>
          <p:nvPr/>
        </p:nvSpPr>
        <p:spPr>
          <a:xfrm>
            <a:off x="6880773" y="5588121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0" name="Rectangle 89"/>
          <p:cNvSpPr/>
          <p:nvPr/>
        </p:nvSpPr>
        <p:spPr>
          <a:xfrm>
            <a:off x="6732382" y="4571647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1" name="Rectangle 90"/>
          <p:cNvSpPr/>
          <p:nvPr/>
        </p:nvSpPr>
        <p:spPr>
          <a:xfrm>
            <a:off x="6622749" y="4824690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2" name="Rectangle 91"/>
          <p:cNvSpPr/>
          <p:nvPr/>
        </p:nvSpPr>
        <p:spPr>
          <a:xfrm>
            <a:off x="6505933" y="5337412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3" name="Rectangle 92"/>
          <p:cNvSpPr/>
          <p:nvPr/>
        </p:nvSpPr>
        <p:spPr>
          <a:xfrm>
            <a:off x="6393599" y="5587628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4" name="Rectangle 93"/>
          <p:cNvSpPr/>
          <p:nvPr/>
        </p:nvSpPr>
        <p:spPr>
          <a:xfrm>
            <a:off x="6246262" y="4573862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5" name="Rectangle 94"/>
          <p:cNvSpPr/>
          <p:nvPr/>
        </p:nvSpPr>
        <p:spPr>
          <a:xfrm>
            <a:off x="6136629" y="4826905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6" name="Rectangle 95"/>
          <p:cNvSpPr/>
          <p:nvPr/>
        </p:nvSpPr>
        <p:spPr>
          <a:xfrm>
            <a:off x="6019813" y="5339627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7" name="Rectangle 96"/>
          <p:cNvSpPr/>
          <p:nvPr/>
        </p:nvSpPr>
        <p:spPr>
          <a:xfrm>
            <a:off x="5907479" y="5589843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8" name="Rectangle 97"/>
          <p:cNvSpPr/>
          <p:nvPr/>
        </p:nvSpPr>
        <p:spPr>
          <a:xfrm>
            <a:off x="5759088" y="4573369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9" name="Rectangle 98"/>
          <p:cNvSpPr/>
          <p:nvPr/>
        </p:nvSpPr>
        <p:spPr>
          <a:xfrm>
            <a:off x="5649455" y="4826412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00" name="Rectangle 99"/>
          <p:cNvSpPr/>
          <p:nvPr/>
        </p:nvSpPr>
        <p:spPr>
          <a:xfrm>
            <a:off x="5532639" y="5339134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01" name="Rectangle 100"/>
          <p:cNvSpPr/>
          <p:nvPr/>
        </p:nvSpPr>
        <p:spPr>
          <a:xfrm>
            <a:off x="5420305" y="5589350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02" name="Rectangle 101"/>
          <p:cNvSpPr/>
          <p:nvPr/>
        </p:nvSpPr>
        <p:spPr>
          <a:xfrm>
            <a:off x="7236292" y="5080377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03" name="Rectangle 102"/>
          <p:cNvSpPr/>
          <p:nvPr/>
        </p:nvSpPr>
        <p:spPr>
          <a:xfrm>
            <a:off x="7113994" y="5080377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04" name="Rectangle 103"/>
          <p:cNvSpPr/>
          <p:nvPr/>
        </p:nvSpPr>
        <p:spPr>
          <a:xfrm>
            <a:off x="6996581" y="5080870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05" name="Rectangle 104"/>
          <p:cNvSpPr/>
          <p:nvPr/>
        </p:nvSpPr>
        <p:spPr>
          <a:xfrm>
            <a:off x="6874283" y="5080870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06" name="Rectangle 105"/>
          <p:cNvSpPr/>
          <p:nvPr/>
        </p:nvSpPr>
        <p:spPr>
          <a:xfrm>
            <a:off x="6749118" y="5079884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07" name="Rectangle 106"/>
          <p:cNvSpPr/>
          <p:nvPr/>
        </p:nvSpPr>
        <p:spPr>
          <a:xfrm>
            <a:off x="6626820" y="5079884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08" name="Rectangle 107"/>
          <p:cNvSpPr/>
          <p:nvPr/>
        </p:nvSpPr>
        <p:spPr>
          <a:xfrm>
            <a:off x="6509407" y="5080377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09" name="Rectangle 108"/>
          <p:cNvSpPr/>
          <p:nvPr/>
        </p:nvSpPr>
        <p:spPr>
          <a:xfrm>
            <a:off x="6387109" y="5080377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10" name="Rectangle 109"/>
          <p:cNvSpPr/>
          <p:nvPr/>
        </p:nvSpPr>
        <p:spPr>
          <a:xfrm>
            <a:off x="6262998" y="5082099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11" name="Rectangle 110"/>
          <p:cNvSpPr/>
          <p:nvPr/>
        </p:nvSpPr>
        <p:spPr>
          <a:xfrm>
            <a:off x="6140700" y="5082099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12" name="Rectangle 111"/>
          <p:cNvSpPr/>
          <p:nvPr/>
        </p:nvSpPr>
        <p:spPr>
          <a:xfrm>
            <a:off x="6023287" y="5082592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13" name="Rectangle 112"/>
          <p:cNvSpPr/>
          <p:nvPr/>
        </p:nvSpPr>
        <p:spPr>
          <a:xfrm>
            <a:off x="5900989" y="5082592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14" name="Rectangle 113"/>
          <p:cNvSpPr/>
          <p:nvPr/>
        </p:nvSpPr>
        <p:spPr>
          <a:xfrm>
            <a:off x="5775824" y="5081606"/>
            <a:ext cx="113825" cy="21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15" name="Rectangle 114"/>
          <p:cNvSpPr/>
          <p:nvPr/>
        </p:nvSpPr>
        <p:spPr>
          <a:xfrm>
            <a:off x="5653526" y="5081606"/>
            <a:ext cx="113825" cy="210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16" name="Rectangle 115"/>
          <p:cNvSpPr/>
          <p:nvPr/>
        </p:nvSpPr>
        <p:spPr>
          <a:xfrm>
            <a:off x="5536113" y="5082099"/>
            <a:ext cx="113825" cy="21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117" name="Rectangle 116"/>
          <p:cNvSpPr/>
          <p:nvPr/>
        </p:nvSpPr>
        <p:spPr>
          <a:xfrm>
            <a:off x="5413815" y="5082099"/>
            <a:ext cx="113825" cy="21024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6758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 smtClean="0"/>
              <a:t>OpenVX</a:t>
            </a:r>
            <a:r>
              <a:rPr lang="en-US" dirty="0" smtClean="0"/>
              <a:t>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661" y="1607649"/>
            <a:ext cx="7886700" cy="4351338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866712" y="3558981"/>
            <a:ext cx="5531711" cy="1914374"/>
            <a:chOff x="1710337" y="3184191"/>
            <a:chExt cx="5531711" cy="1914374"/>
          </a:xfrm>
        </p:grpSpPr>
        <p:sp>
          <p:nvSpPr>
            <p:cNvPr id="22" name="Oval 21"/>
            <p:cNvSpPr/>
            <p:nvPr/>
          </p:nvSpPr>
          <p:spPr>
            <a:xfrm>
              <a:off x="2785110" y="3280410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785110" y="3992880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224022" y="3667284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Times" charset="0"/>
                  <a:ea typeface="Times" charset="0"/>
                  <a:cs typeface="Times" charset="0"/>
                </a:rPr>
                <a:t>A</a:t>
              </a:r>
              <a:endParaRPr lang="en-US" sz="16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669030" y="3667284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672328" y="3667284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725162" y="3667284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181600" y="3667284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163056" y="3667284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727698" y="3280410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727698" y="4019550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148078" y="3280410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148078" y="3992880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Arrow Connector 35"/>
            <p:cNvCxnSpPr>
              <a:stCxn id="29" idx="6"/>
            </p:cNvCxnSpPr>
            <p:nvPr/>
          </p:nvCxnSpPr>
          <p:spPr>
            <a:xfrm>
              <a:off x="2376678" y="3394710"/>
              <a:ext cx="26898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634234" y="3201273"/>
              <a:ext cx="0" cy="38687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17" idx="1"/>
            </p:cNvCxnSpPr>
            <p:nvPr/>
          </p:nvCxnSpPr>
          <p:spPr>
            <a:xfrm>
              <a:off x="2634234" y="3201273"/>
              <a:ext cx="184354" cy="1126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17" idx="3"/>
            </p:cNvCxnSpPr>
            <p:nvPr/>
          </p:nvCxnSpPr>
          <p:spPr>
            <a:xfrm flipV="1">
              <a:off x="2645664" y="3475532"/>
              <a:ext cx="172924" cy="1126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627376" y="3907314"/>
              <a:ext cx="0" cy="38687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18" idx="1"/>
            </p:cNvCxnSpPr>
            <p:nvPr/>
          </p:nvCxnSpPr>
          <p:spPr>
            <a:xfrm>
              <a:off x="2615947" y="3910626"/>
              <a:ext cx="202641" cy="1157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18" idx="3"/>
            </p:cNvCxnSpPr>
            <p:nvPr/>
          </p:nvCxnSpPr>
          <p:spPr>
            <a:xfrm flipV="1">
              <a:off x="2638806" y="4188002"/>
              <a:ext cx="179782" cy="947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2370964" y="4100751"/>
              <a:ext cx="274700" cy="26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9" idx="6"/>
              <a:endCxn id="20" idx="2"/>
            </p:cNvCxnSpPr>
            <p:nvPr/>
          </p:nvCxnSpPr>
          <p:spPr>
            <a:xfrm>
              <a:off x="3452622" y="3781584"/>
              <a:ext cx="21640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0" idx="6"/>
              <a:endCxn id="22" idx="2"/>
            </p:cNvCxnSpPr>
            <p:nvPr/>
          </p:nvCxnSpPr>
          <p:spPr>
            <a:xfrm>
              <a:off x="4457700" y="3781584"/>
              <a:ext cx="2674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22" idx="6"/>
              <a:endCxn id="23" idx="2"/>
            </p:cNvCxnSpPr>
            <p:nvPr/>
          </p:nvCxnSpPr>
          <p:spPr>
            <a:xfrm>
              <a:off x="4953762" y="3781584"/>
              <a:ext cx="2278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23" idx="6"/>
              <a:endCxn id="21" idx="2"/>
            </p:cNvCxnSpPr>
            <p:nvPr/>
          </p:nvCxnSpPr>
          <p:spPr>
            <a:xfrm>
              <a:off x="5410200" y="3781584"/>
              <a:ext cx="26212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1" idx="6"/>
              <a:endCxn id="24" idx="2"/>
            </p:cNvCxnSpPr>
            <p:nvPr/>
          </p:nvCxnSpPr>
          <p:spPr>
            <a:xfrm>
              <a:off x="5900928" y="3781584"/>
              <a:ext cx="26212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>
              <a:stCxn id="24" idx="6"/>
              <a:endCxn id="26" idx="2"/>
            </p:cNvCxnSpPr>
            <p:nvPr/>
          </p:nvCxnSpPr>
          <p:spPr>
            <a:xfrm>
              <a:off x="6391656" y="3781584"/>
              <a:ext cx="336042" cy="352266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>
              <a:stCxn id="24" idx="6"/>
              <a:endCxn id="25" idx="2"/>
            </p:cNvCxnSpPr>
            <p:nvPr/>
          </p:nvCxnSpPr>
          <p:spPr>
            <a:xfrm flipV="1">
              <a:off x="6391656" y="3394710"/>
              <a:ext cx="336042" cy="386874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25" idx="6"/>
              <a:endCxn id="27" idx="2"/>
            </p:cNvCxnSpPr>
            <p:nvPr/>
          </p:nvCxnSpPr>
          <p:spPr>
            <a:xfrm>
              <a:off x="6956298" y="3394710"/>
              <a:ext cx="2857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>
              <a:endCxn id="26" idx="4"/>
            </p:cNvCxnSpPr>
            <p:nvPr/>
          </p:nvCxnSpPr>
          <p:spPr>
            <a:xfrm>
              <a:off x="2508314" y="4100751"/>
              <a:ext cx="4333684" cy="147399"/>
            </a:xfrm>
            <a:prstGeom prst="bentConnector4">
              <a:avLst>
                <a:gd name="adj1" fmla="val -1015"/>
                <a:gd name="adj2" fmla="val 277882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>
              <a:stCxn id="29" idx="6"/>
              <a:endCxn id="25" idx="0"/>
            </p:cNvCxnSpPr>
            <p:nvPr/>
          </p:nvCxnSpPr>
          <p:spPr>
            <a:xfrm flipV="1">
              <a:off x="2376678" y="3280410"/>
              <a:ext cx="4465320" cy="114300"/>
            </a:xfrm>
            <a:prstGeom prst="bentConnector4">
              <a:avLst>
                <a:gd name="adj1" fmla="val 2180"/>
                <a:gd name="adj2" fmla="val 360606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58"/>
            <p:cNvCxnSpPr>
              <a:endCxn id="21" idx="0"/>
            </p:cNvCxnSpPr>
            <p:nvPr/>
          </p:nvCxnSpPr>
          <p:spPr>
            <a:xfrm flipV="1">
              <a:off x="5067681" y="3667284"/>
              <a:ext cx="718947" cy="114300"/>
            </a:xfrm>
            <a:prstGeom prst="bentConnector4">
              <a:avLst>
                <a:gd name="adj1" fmla="val -4199"/>
                <a:gd name="adj2" fmla="val 300000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59"/>
            <p:cNvCxnSpPr>
              <a:endCxn id="24" idx="0"/>
            </p:cNvCxnSpPr>
            <p:nvPr/>
          </p:nvCxnSpPr>
          <p:spPr>
            <a:xfrm flipV="1">
              <a:off x="5067681" y="3667284"/>
              <a:ext cx="1209675" cy="114300"/>
            </a:xfrm>
            <a:prstGeom prst="bentConnector4">
              <a:avLst>
                <a:gd name="adj1" fmla="val -2827"/>
                <a:gd name="adj2" fmla="val 300000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2147390" y="4785089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2" name="Elbow Connector 61"/>
            <p:cNvCxnSpPr>
              <a:endCxn id="23" idx="4"/>
            </p:cNvCxnSpPr>
            <p:nvPr/>
          </p:nvCxnSpPr>
          <p:spPr>
            <a:xfrm flipV="1">
              <a:off x="2375990" y="3895884"/>
              <a:ext cx="2919910" cy="1003505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>
              <a:stCxn id="17" idx="6"/>
              <a:endCxn id="19" idx="0"/>
            </p:cNvCxnSpPr>
            <p:nvPr/>
          </p:nvCxnSpPr>
          <p:spPr>
            <a:xfrm>
              <a:off x="3013710" y="3394710"/>
              <a:ext cx="324612" cy="272574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63"/>
            <p:cNvCxnSpPr>
              <a:stCxn id="18" idx="6"/>
              <a:endCxn id="19" idx="4"/>
            </p:cNvCxnSpPr>
            <p:nvPr/>
          </p:nvCxnSpPr>
          <p:spPr>
            <a:xfrm flipV="1">
              <a:off x="3013710" y="3895884"/>
              <a:ext cx="324612" cy="211296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1969220" y="3917055"/>
              <a:ext cx="202641" cy="1157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1979095" y="4194432"/>
              <a:ext cx="192766" cy="1240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1713244" y="3917055"/>
              <a:ext cx="25597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713244" y="4318476"/>
              <a:ext cx="27802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1981392" y="4697144"/>
              <a:ext cx="202641" cy="1157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1991267" y="4974521"/>
              <a:ext cx="192766" cy="1240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1713244" y="4697144"/>
              <a:ext cx="2681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1713244" y="5098297"/>
              <a:ext cx="282581" cy="268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1978485" y="3184191"/>
              <a:ext cx="202641" cy="1157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V="1">
              <a:off x="1988360" y="3461568"/>
              <a:ext cx="192766" cy="1240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1710337" y="3184191"/>
              <a:ext cx="2681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1710337" y="3585344"/>
              <a:ext cx="282581" cy="268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03866" y="3315552"/>
                <a:ext cx="481477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866" y="3315552"/>
                <a:ext cx="481477" cy="299249"/>
              </a:xfrm>
              <a:prstGeom prst="rect">
                <a:avLst/>
              </a:prstGeom>
              <a:blipFill rotWithShape="0">
                <a:blip r:embed="rId2"/>
                <a:stretch>
                  <a:fillRect l="-5063" r="-759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56015" y="3767252"/>
                <a:ext cx="2599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015" y="3767252"/>
                <a:ext cx="25994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1905" r="-714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87356" y="4120451"/>
                <a:ext cx="483146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356" y="4120451"/>
                <a:ext cx="483146" cy="299249"/>
              </a:xfrm>
              <a:prstGeom prst="rect">
                <a:avLst/>
              </a:prstGeom>
              <a:blipFill rotWithShape="0">
                <a:blip r:embed="rId4"/>
                <a:stretch>
                  <a:fillRect l="-8861" r="-759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97305" y="4483959"/>
                <a:ext cx="2616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305" y="4483959"/>
                <a:ext cx="261610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0930" r="-4651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95110" y="4876810"/>
                <a:ext cx="728597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110" y="4876810"/>
                <a:ext cx="728597" cy="391582"/>
              </a:xfrm>
              <a:prstGeom prst="rect">
                <a:avLst/>
              </a:prstGeom>
              <a:blipFill rotWithShape="0">
                <a:blip r:embed="rId6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66166" y="5267255"/>
                <a:ext cx="5070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166" y="5267255"/>
                <a:ext cx="507062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2903461" y="336100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250856" y="332021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250932" y="406700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64316" y="488490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917421" y="40809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456723" y="377388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77850" y="37696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4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859281" y="378331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8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313911" y="379839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86995" y="423470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97653" y="423230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850145" y="385776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852957" y="412781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7122002" y="4519404"/>
            <a:ext cx="2857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44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OpenVX</a:t>
            </a:r>
            <a:r>
              <a:rPr lang="en-US" dirty="0"/>
              <a:t>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Expanding (Maximum throughput)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16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68400" y="2288465"/>
            <a:ext cx="7357541" cy="4023435"/>
            <a:chOff x="954250" y="1965053"/>
            <a:chExt cx="7357541" cy="4023435"/>
          </a:xfrm>
        </p:grpSpPr>
        <p:sp>
          <p:nvSpPr>
            <p:cNvPr id="9" name="Oval 8"/>
            <p:cNvSpPr/>
            <p:nvPr/>
          </p:nvSpPr>
          <p:spPr>
            <a:xfrm>
              <a:off x="1156072" y="2889765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60818" y="4268215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endCxn id="21" idx="2"/>
            </p:cNvCxnSpPr>
            <p:nvPr/>
          </p:nvCxnSpPr>
          <p:spPr>
            <a:xfrm flipV="1">
              <a:off x="8068608" y="4127882"/>
              <a:ext cx="228264" cy="107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116" idx="6"/>
            </p:cNvCxnSpPr>
            <p:nvPr/>
          </p:nvCxnSpPr>
          <p:spPr>
            <a:xfrm>
              <a:off x="2256540" y="2947000"/>
              <a:ext cx="187034" cy="481608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23" idx="1"/>
            </p:cNvCxnSpPr>
            <p:nvPr/>
          </p:nvCxnSpPr>
          <p:spPr>
            <a:xfrm>
              <a:off x="954250" y="4192390"/>
              <a:ext cx="240046" cy="1093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3" idx="3"/>
            </p:cNvCxnSpPr>
            <p:nvPr/>
          </p:nvCxnSpPr>
          <p:spPr>
            <a:xfrm flipV="1">
              <a:off x="964125" y="4463337"/>
              <a:ext cx="230171" cy="1304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959639" y="2812508"/>
              <a:ext cx="202641" cy="1157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969514" y="3089885"/>
              <a:ext cx="192766" cy="1240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329274" y="3428608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+</a:t>
              </a: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553655" y="2465390"/>
              <a:ext cx="702885" cy="983803"/>
              <a:chOff x="2733469" y="2700821"/>
              <a:chExt cx="702885" cy="983803"/>
            </a:xfrm>
          </p:grpSpPr>
          <p:sp>
            <p:nvSpPr>
              <p:cNvPr id="145" name="Oval 144"/>
              <p:cNvSpPr/>
              <p:nvPr/>
            </p:nvSpPr>
            <p:spPr>
              <a:xfrm>
                <a:off x="2857834" y="2700821"/>
                <a:ext cx="578520" cy="963219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3071666" y="3282810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3071521" y="2809270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8" name="Straight Arrow Connector 147"/>
              <p:cNvCxnSpPr>
                <a:stCxn id="116" idx="1"/>
                <a:endCxn id="111" idx="1"/>
              </p:cNvCxnSpPr>
              <p:nvPr/>
            </p:nvCxnSpPr>
            <p:spPr>
              <a:xfrm>
                <a:off x="2942556" y="2841881"/>
                <a:ext cx="162443" cy="867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/>
              <p:cNvCxnSpPr>
                <a:stCxn id="116" idx="1"/>
                <a:endCxn id="107" idx="1"/>
              </p:cNvCxnSpPr>
              <p:nvPr/>
            </p:nvCxnSpPr>
            <p:spPr>
              <a:xfrm>
                <a:off x="2942556" y="2841881"/>
                <a:ext cx="162588" cy="4744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2734745" y="2700821"/>
                <a:ext cx="6451" cy="98380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/>
              <p:cNvCxnSpPr>
                <a:endCxn id="116" idx="1"/>
              </p:cNvCxnSpPr>
              <p:nvPr/>
            </p:nvCxnSpPr>
            <p:spPr>
              <a:xfrm>
                <a:off x="2734745" y="2700821"/>
                <a:ext cx="207811" cy="1410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/>
              <p:cNvCxnSpPr>
                <a:endCxn id="116" idx="3"/>
              </p:cNvCxnSpPr>
              <p:nvPr/>
            </p:nvCxnSpPr>
            <p:spPr>
              <a:xfrm flipV="1">
                <a:off x="2733469" y="3522980"/>
                <a:ext cx="209087" cy="1616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/>
              <p:cNvCxnSpPr>
                <a:stCxn id="116" idx="3"/>
                <a:endCxn id="111" idx="3"/>
              </p:cNvCxnSpPr>
              <p:nvPr/>
            </p:nvCxnSpPr>
            <p:spPr>
              <a:xfrm flipV="1">
                <a:off x="2942556" y="3004392"/>
                <a:ext cx="162443" cy="518588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/>
              <p:cNvCxnSpPr>
                <a:stCxn id="116" idx="3"/>
                <a:endCxn id="107" idx="3"/>
              </p:cNvCxnSpPr>
              <p:nvPr/>
            </p:nvCxnSpPr>
            <p:spPr>
              <a:xfrm flipV="1">
                <a:off x="2942556" y="3477932"/>
                <a:ext cx="162588" cy="4504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>
                <a:stCxn id="111" idx="6"/>
                <a:endCxn id="116" idx="6"/>
              </p:cNvCxnSpPr>
              <p:nvPr/>
            </p:nvCxnSpPr>
            <p:spPr>
              <a:xfrm>
                <a:off x="3300121" y="2923570"/>
                <a:ext cx="136233" cy="258861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/>
              <p:cNvCxnSpPr>
                <a:stCxn id="107" idx="6"/>
                <a:endCxn id="116" idx="6"/>
              </p:cNvCxnSpPr>
              <p:nvPr/>
            </p:nvCxnSpPr>
            <p:spPr>
              <a:xfrm flipV="1">
                <a:off x="3300266" y="3182431"/>
                <a:ext cx="136088" cy="21467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1599916" y="3657208"/>
              <a:ext cx="843658" cy="1171394"/>
              <a:chOff x="1586061" y="3657208"/>
              <a:chExt cx="843658" cy="1171394"/>
            </a:xfrm>
          </p:grpSpPr>
          <p:cxnSp>
            <p:nvCxnSpPr>
              <p:cNvPr id="132" name="Elbow Connector 131"/>
              <p:cNvCxnSpPr/>
              <p:nvPr/>
            </p:nvCxnSpPr>
            <p:spPr>
              <a:xfrm flipV="1">
                <a:off x="2287670" y="3657208"/>
                <a:ext cx="142049" cy="615235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132"/>
              <p:cNvSpPr/>
              <p:nvPr/>
            </p:nvSpPr>
            <p:spPr>
              <a:xfrm>
                <a:off x="1709150" y="3790833"/>
                <a:ext cx="578520" cy="963219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1922982" y="4372822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1922837" y="3899282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6" name="Straight Arrow Connector 135"/>
              <p:cNvCxnSpPr/>
              <p:nvPr/>
            </p:nvCxnSpPr>
            <p:spPr>
              <a:xfrm>
                <a:off x="1793872" y="3931893"/>
                <a:ext cx="162443" cy="867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/>
              <p:nvPr/>
            </p:nvCxnSpPr>
            <p:spPr>
              <a:xfrm>
                <a:off x="1793872" y="3931893"/>
                <a:ext cx="162588" cy="4744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1586061" y="3790833"/>
                <a:ext cx="6451" cy="103776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/>
              <p:cNvCxnSpPr/>
              <p:nvPr/>
            </p:nvCxnSpPr>
            <p:spPr>
              <a:xfrm>
                <a:off x="1586061" y="3790833"/>
                <a:ext cx="207811" cy="1410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/>
              <p:cNvCxnSpPr/>
              <p:nvPr/>
            </p:nvCxnSpPr>
            <p:spPr>
              <a:xfrm flipV="1">
                <a:off x="1586061" y="4612992"/>
                <a:ext cx="207811" cy="2156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/>
              <p:nvPr/>
            </p:nvCxnSpPr>
            <p:spPr>
              <a:xfrm flipV="1">
                <a:off x="1793872" y="4094404"/>
                <a:ext cx="162443" cy="518588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/>
              <p:nvPr/>
            </p:nvCxnSpPr>
            <p:spPr>
              <a:xfrm flipV="1">
                <a:off x="1793872" y="4567944"/>
                <a:ext cx="162588" cy="4504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/>
              <p:nvPr/>
            </p:nvCxnSpPr>
            <p:spPr>
              <a:xfrm>
                <a:off x="2151437" y="4013582"/>
                <a:ext cx="136233" cy="258861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/>
              <p:nvPr/>
            </p:nvCxnSpPr>
            <p:spPr>
              <a:xfrm flipV="1">
                <a:off x="2151582" y="4272443"/>
                <a:ext cx="136088" cy="21467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2752158" y="2674819"/>
              <a:ext cx="1214356" cy="1731339"/>
              <a:chOff x="3500306" y="2868048"/>
              <a:chExt cx="1214356" cy="1731339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3500306" y="2868048"/>
                <a:ext cx="1214356" cy="1731339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3718027" y="3144549"/>
                <a:ext cx="78867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 smtClean="0">
                    <a:latin typeface="Times" charset="0"/>
                    <a:ea typeface="Times" charset="0"/>
                    <a:cs typeface="Times" charset="0"/>
                  </a:rPr>
                  <a:t>Sqrt</a:t>
                </a:r>
                <a:endParaRPr lang="en-US" sz="1200" dirty="0">
                  <a:solidFill>
                    <a:schemeClr val="tx1"/>
                  </a:solidFill>
                  <a:latin typeface="Times" charset="0"/>
                  <a:ea typeface="Times" charset="0"/>
                  <a:cs typeface="Times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3722900" y="3430298"/>
                <a:ext cx="78867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 smtClean="0">
                    <a:latin typeface="Times" charset="0"/>
                    <a:ea typeface="Times" charset="0"/>
                    <a:cs typeface="Times" charset="0"/>
                  </a:rPr>
                  <a:t>Sqrt</a:t>
                </a:r>
                <a:endParaRPr lang="en-US" sz="1200" dirty="0">
                  <a:solidFill>
                    <a:schemeClr val="tx1"/>
                  </a:solidFill>
                  <a:latin typeface="Times" charset="0"/>
                  <a:ea typeface="Times" charset="0"/>
                  <a:cs typeface="Times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722900" y="4037140"/>
                <a:ext cx="78867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 smtClean="0">
                    <a:latin typeface="Times" charset="0"/>
                    <a:ea typeface="Times" charset="0"/>
                    <a:cs typeface="Times" charset="0"/>
                  </a:rPr>
                  <a:t>Sqrt</a:t>
                </a:r>
                <a:endParaRPr lang="en-US" sz="1200" dirty="0">
                  <a:solidFill>
                    <a:schemeClr val="tx1"/>
                  </a:solidFill>
                  <a:latin typeface="Times" charset="0"/>
                  <a:ea typeface="Times" charset="0"/>
                  <a:cs typeface="Times" charset="0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3714946" y="3733719"/>
                <a:ext cx="78867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 smtClean="0">
                    <a:latin typeface="Times" charset="0"/>
                    <a:ea typeface="Times" charset="0"/>
                    <a:cs typeface="Times" charset="0"/>
                  </a:rPr>
                  <a:t>Sqrt</a:t>
                </a:r>
                <a:endParaRPr lang="en-US" sz="1200" dirty="0">
                  <a:solidFill>
                    <a:schemeClr val="tx1"/>
                  </a:solidFill>
                  <a:latin typeface="Times" charset="0"/>
                  <a:ea typeface="Times" charset="0"/>
                  <a:cs typeface="Times" charset="0"/>
                </a:endParaRPr>
              </a:p>
            </p:txBody>
          </p:sp>
          <p:cxnSp>
            <p:nvCxnSpPr>
              <p:cNvPr id="124" name="Straight Arrow Connector 123"/>
              <p:cNvCxnSpPr/>
              <p:nvPr/>
            </p:nvCxnSpPr>
            <p:spPr>
              <a:xfrm flipV="1">
                <a:off x="3500306" y="3258849"/>
                <a:ext cx="217721" cy="4748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 flipV="1">
                <a:off x="3500306" y="3544598"/>
                <a:ext cx="222594" cy="1891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>
                <a:off x="3500306" y="3733718"/>
                <a:ext cx="214640" cy="1143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/>
              <p:nvPr/>
            </p:nvCxnSpPr>
            <p:spPr>
              <a:xfrm>
                <a:off x="3500306" y="3733718"/>
                <a:ext cx="222594" cy="4177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/>
              <p:nvPr/>
            </p:nvCxnSpPr>
            <p:spPr>
              <a:xfrm>
                <a:off x="4506697" y="3258849"/>
                <a:ext cx="207965" cy="4748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>
                <a:off x="4511570" y="3544598"/>
                <a:ext cx="203092" cy="1891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/>
              <p:nvPr/>
            </p:nvCxnSpPr>
            <p:spPr>
              <a:xfrm flipV="1">
                <a:off x="4503616" y="3733718"/>
                <a:ext cx="211046" cy="1143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>
              <a:xfrm flipV="1">
                <a:off x="4511570" y="3733718"/>
                <a:ext cx="203092" cy="4177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4183306" y="2084375"/>
              <a:ext cx="616462" cy="2912229"/>
              <a:chOff x="4931454" y="2235400"/>
              <a:chExt cx="616462" cy="2912229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5121030" y="3716379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118313" y="4563157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118313" y="4284941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5118313" y="3986630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5112957" y="2585320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5110240" y="3432098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5110240" y="3153882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5110240" y="2855571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4931454" y="2235400"/>
                <a:ext cx="616462" cy="2912229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667058" y="3088951"/>
              <a:ext cx="1021991" cy="2374711"/>
              <a:chOff x="2414363" y="2700821"/>
              <a:chExt cx="1021991" cy="2374711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2857834" y="2700821"/>
                <a:ext cx="578520" cy="963219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3071666" y="3282810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3071521" y="2809270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2" name="Straight Arrow Connector 101"/>
              <p:cNvCxnSpPr/>
              <p:nvPr/>
            </p:nvCxnSpPr>
            <p:spPr>
              <a:xfrm>
                <a:off x="2942556" y="2841881"/>
                <a:ext cx="162443" cy="867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>
                <a:off x="2942556" y="2841881"/>
                <a:ext cx="162588" cy="4744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/>
              <p:nvPr/>
            </p:nvCxnSpPr>
            <p:spPr>
              <a:xfrm>
                <a:off x="2734745" y="2700821"/>
                <a:ext cx="207811" cy="1410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/>
            </p:nvCxnSpPr>
            <p:spPr>
              <a:xfrm flipV="1">
                <a:off x="2414363" y="3522980"/>
                <a:ext cx="528193" cy="155255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/>
              <p:nvPr/>
            </p:nvCxnSpPr>
            <p:spPr>
              <a:xfrm flipV="1">
                <a:off x="2942556" y="3004392"/>
                <a:ext cx="162443" cy="518588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 flipV="1">
                <a:off x="2942556" y="3477932"/>
                <a:ext cx="162588" cy="4504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>
                <a:off x="3300121" y="2923570"/>
                <a:ext cx="136233" cy="258861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 flipV="1">
                <a:off x="3300266" y="3182431"/>
                <a:ext cx="136088" cy="21467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5838711" y="2972787"/>
              <a:ext cx="720199" cy="1099967"/>
              <a:chOff x="2716155" y="2584657"/>
              <a:chExt cx="720199" cy="1099967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2857834" y="2700821"/>
                <a:ext cx="578520" cy="963219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3071666" y="3282810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071521" y="2809270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1" name="Straight Arrow Connector 90"/>
              <p:cNvCxnSpPr/>
              <p:nvPr/>
            </p:nvCxnSpPr>
            <p:spPr>
              <a:xfrm>
                <a:off x="2942556" y="2841881"/>
                <a:ext cx="162443" cy="867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>
                <a:off x="2942556" y="2841881"/>
                <a:ext cx="162588" cy="4744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>
                <a:off x="2716155" y="2584657"/>
                <a:ext cx="226401" cy="2572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flipV="1">
                <a:off x="2733469" y="3522980"/>
                <a:ext cx="209087" cy="1616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 flipV="1">
                <a:off x="2942556" y="3004392"/>
                <a:ext cx="162443" cy="518588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 flipV="1">
                <a:off x="2942556" y="3477932"/>
                <a:ext cx="162588" cy="4504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3300121" y="2923570"/>
                <a:ext cx="136233" cy="258861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flipV="1">
                <a:off x="3300266" y="3182431"/>
                <a:ext cx="136088" cy="21467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6660466" y="2957291"/>
              <a:ext cx="748767" cy="1115220"/>
              <a:chOff x="2687587" y="2569404"/>
              <a:chExt cx="748767" cy="1115220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2857834" y="2700821"/>
                <a:ext cx="578520" cy="963219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071666" y="3282810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071521" y="2809270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>
                <a:off x="2942556" y="2841881"/>
                <a:ext cx="162443" cy="867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>
                <a:off x="2942556" y="2841881"/>
                <a:ext cx="162588" cy="4744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>
                <a:off x="2687587" y="2569404"/>
                <a:ext cx="254969" cy="27247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V="1">
                <a:off x="2733469" y="3522980"/>
                <a:ext cx="209087" cy="1616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 flipV="1">
                <a:off x="2942556" y="3004392"/>
                <a:ext cx="162443" cy="518588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flipV="1">
                <a:off x="2942556" y="3477932"/>
                <a:ext cx="162588" cy="4504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>
                <a:off x="3300121" y="2923570"/>
                <a:ext cx="136233" cy="258861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flipV="1">
                <a:off x="3300266" y="3182431"/>
                <a:ext cx="136088" cy="21467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Arrow Connector 28"/>
            <p:cNvCxnSpPr/>
            <p:nvPr/>
          </p:nvCxnSpPr>
          <p:spPr>
            <a:xfrm flipV="1">
              <a:off x="2557874" y="3540489"/>
              <a:ext cx="194284" cy="24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966514" y="3540489"/>
              <a:ext cx="216792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1005519" y="5004685"/>
              <a:ext cx="702885" cy="983803"/>
              <a:chOff x="2733469" y="2700821"/>
              <a:chExt cx="702885" cy="983803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2857834" y="2700821"/>
                <a:ext cx="578520" cy="963219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071666" y="3282810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071521" y="2809270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9" name="Straight Arrow Connector 68"/>
              <p:cNvCxnSpPr/>
              <p:nvPr/>
            </p:nvCxnSpPr>
            <p:spPr>
              <a:xfrm>
                <a:off x="2942556" y="2841881"/>
                <a:ext cx="162443" cy="867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2942556" y="2841881"/>
                <a:ext cx="162588" cy="4744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2734745" y="2700821"/>
                <a:ext cx="207811" cy="1410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flipV="1">
                <a:off x="2733469" y="3522980"/>
                <a:ext cx="209087" cy="1616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V="1">
                <a:off x="2942556" y="3004392"/>
                <a:ext cx="162443" cy="518588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 flipV="1">
                <a:off x="2942556" y="3477932"/>
                <a:ext cx="162588" cy="4504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3300121" y="2923570"/>
                <a:ext cx="136233" cy="258861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flipV="1">
                <a:off x="3300266" y="3182431"/>
                <a:ext cx="136088" cy="21467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Elbow Connector 31"/>
            <p:cNvCxnSpPr/>
            <p:nvPr/>
          </p:nvCxnSpPr>
          <p:spPr>
            <a:xfrm>
              <a:off x="5689049" y="3570561"/>
              <a:ext cx="173963" cy="512484"/>
            </a:xfrm>
            <a:prstGeom prst="bentConnector2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/>
            <p:nvPr/>
          </p:nvCxnSpPr>
          <p:spPr>
            <a:xfrm flipV="1">
              <a:off x="4799768" y="2961217"/>
              <a:ext cx="972453" cy="579273"/>
            </a:xfrm>
            <a:prstGeom prst="bentConnector3">
              <a:avLst>
                <a:gd name="adj1" fmla="val 20081"/>
              </a:avLst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5763880" y="2970629"/>
              <a:ext cx="896586" cy="2158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/>
            <p:nvPr/>
          </p:nvCxnSpPr>
          <p:spPr>
            <a:xfrm>
              <a:off x="6558910" y="3570561"/>
              <a:ext cx="157126" cy="481609"/>
            </a:xfrm>
            <a:prstGeom prst="bentConnector2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20" idx="2"/>
            </p:cNvCxnSpPr>
            <p:nvPr/>
          </p:nvCxnSpPr>
          <p:spPr>
            <a:xfrm>
              <a:off x="8068608" y="2935432"/>
              <a:ext cx="243183" cy="2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6962357" y="1965053"/>
              <a:ext cx="1106251" cy="1605265"/>
              <a:chOff x="2330103" y="2212052"/>
              <a:chExt cx="1106251" cy="1605265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2857834" y="2700821"/>
                <a:ext cx="578520" cy="963219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071666" y="3282810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071521" y="2809270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>
                <a:off x="2942556" y="2841881"/>
                <a:ext cx="162443" cy="867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>
                <a:off x="2942556" y="2841881"/>
                <a:ext cx="162588" cy="4744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2330103" y="2212052"/>
                <a:ext cx="612453" cy="62982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 flipV="1">
                <a:off x="2776979" y="3522981"/>
                <a:ext cx="165577" cy="2943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flipV="1">
                <a:off x="2942556" y="3004392"/>
                <a:ext cx="162443" cy="518588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flipV="1">
                <a:off x="2942556" y="3477932"/>
                <a:ext cx="162588" cy="4504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3300121" y="2923570"/>
                <a:ext cx="136233" cy="258861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flipV="1">
                <a:off x="3300266" y="3182431"/>
                <a:ext cx="136088" cy="21467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7376707" y="3570318"/>
              <a:ext cx="691901" cy="1378860"/>
              <a:chOff x="2744453" y="2614079"/>
              <a:chExt cx="691901" cy="137886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857834" y="2700821"/>
                <a:ext cx="578520" cy="963219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071666" y="3282810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071521" y="2809270"/>
                <a:ext cx="228600" cy="228600"/>
              </a:xfrm>
              <a:prstGeom prst="ellipse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2942556" y="2841881"/>
                <a:ext cx="162443" cy="867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2942556" y="2841881"/>
                <a:ext cx="162588" cy="4744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2776979" y="2614079"/>
                <a:ext cx="165577" cy="2278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V="1">
                <a:off x="2744453" y="3522981"/>
                <a:ext cx="198103" cy="4699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2942556" y="3004392"/>
                <a:ext cx="162443" cy="518588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V="1">
                <a:off x="2942556" y="3477932"/>
                <a:ext cx="162588" cy="4504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3300121" y="2923570"/>
                <a:ext cx="136233" cy="258861"/>
              </a:xfrm>
              <a:prstGeom prst="straightConnector1">
                <a:avLst/>
              </a:prstGeom>
              <a:ln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V="1">
                <a:off x="3300266" y="3182431"/>
                <a:ext cx="136088" cy="21467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Arrow Connector 38"/>
            <p:cNvCxnSpPr>
              <a:stCxn id="22" idx="6"/>
            </p:cNvCxnSpPr>
            <p:nvPr/>
          </p:nvCxnSpPr>
          <p:spPr>
            <a:xfrm flipV="1">
              <a:off x="1384672" y="3002857"/>
              <a:ext cx="192093" cy="12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3" idx="6"/>
            </p:cNvCxnSpPr>
            <p:nvPr/>
          </p:nvCxnSpPr>
          <p:spPr>
            <a:xfrm flipV="1">
              <a:off x="1389418" y="4379782"/>
              <a:ext cx="218807" cy="27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>
              <a:stCxn id="22" idx="6"/>
            </p:cNvCxnSpPr>
            <p:nvPr/>
          </p:nvCxnSpPr>
          <p:spPr>
            <a:xfrm flipV="1">
              <a:off x="1384672" y="1965920"/>
              <a:ext cx="5577685" cy="1038145"/>
            </a:xfrm>
            <a:prstGeom prst="bentConnector3">
              <a:avLst>
                <a:gd name="adj1" fmla="val 1067"/>
              </a:avLst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>
              <a:stCxn id="23" idx="6"/>
            </p:cNvCxnSpPr>
            <p:nvPr/>
          </p:nvCxnSpPr>
          <p:spPr>
            <a:xfrm>
              <a:off x="1389418" y="4382515"/>
              <a:ext cx="6019670" cy="559977"/>
            </a:xfrm>
            <a:prstGeom prst="bentConnector3">
              <a:avLst>
                <a:gd name="adj1" fmla="val 1207"/>
              </a:avLst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1708404" y="5455017"/>
              <a:ext cx="2958654" cy="31278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65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OpenVX</a:t>
            </a:r>
            <a:r>
              <a:rPr lang="en-US" dirty="0"/>
              <a:t>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Saving area </a:t>
            </a:r>
            <a:r>
              <a:rPr lang="en-US"/>
              <a:t>(</a:t>
            </a:r>
            <a:r>
              <a:rPr lang="en-US" smtClean="0"/>
              <a:t>Minimum area)</a:t>
            </a:r>
            <a:endParaRPr lang="en-US" dirty="0"/>
          </a:p>
          <a:p>
            <a:r>
              <a:rPr lang="en-US" dirty="0" smtClean="0"/>
              <a:t>Decrease the throughput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1228503" y="3326316"/>
            <a:ext cx="6179249" cy="2321035"/>
            <a:chOff x="1195110" y="3315552"/>
            <a:chExt cx="6179249" cy="2321035"/>
          </a:xfrm>
        </p:grpSpPr>
        <p:grpSp>
          <p:nvGrpSpPr>
            <p:cNvPr id="14" name="Group 13"/>
            <p:cNvGrpSpPr/>
            <p:nvPr/>
          </p:nvGrpSpPr>
          <p:grpSpPr>
            <a:xfrm>
              <a:off x="1195110" y="3315552"/>
              <a:ext cx="6179249" cy="2321035"/>
              <a:chOff x="1337119" y="2940762"/>
              <a:chExt cx="6179249" cy="23210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984657" y="3184191"/>
                <a:ext cx="5531711" cy="1914374"/>
                <a:chOff x="1710337" y="3184191"/>
                <a:chExt cx="5531711" cy="1914374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2785110" y="328041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785110" y="399288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3224022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  <a:latin typeface="Times" charset="0"/>
                      <a:ea typeface="Times" charset="0"/>
                      <a:cs typeface="Times" charset="0"/>
                    </a:rPr>
                    <a:t>A</a:t>
                  </a:r>
                  <a:endParaRPr lang="en-US" sz="1600" dirty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669030" y="3667284"/>
                  <a:ext cx="78867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err="1" smtClean="0">
                      <a:latin typeface="Times" charset="0"/>
                      <a:ea typeface="Times" charset="0"/>
                      <a:cs typeface="Times" charset="0"/>
                    </a:rPr>
                    <a:t>Sqrt</a:t>
                  </a:r>
                  <a:endParaRPr lang="en-US" sz="1200" dirty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5672328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4725162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D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5181600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6163056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6727698" y="328041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6727698" y="401955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148078" y="328041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2148078" y="399288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6" name="Straight Arrow Connector 35"/>
                <p:cNvCxnSpPr>
                  <a:stCxn id="29" idx="6"/>
                </p:cNvCxnSpPr>
                <p:nvPr/>
              </p:nvCxnSpPr>
              <p:spPr>
                <a:xfrm>
                  <a:off x="2376678" y="3394710"/>
                  <a:ext cx="26898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2634234" y="3201273"/>
                  <a:ext cx="0" cy="3868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>
                  <a:endCxn id="17" idx="1"/>
                </p:cNvCxnSpPr>
                <p:nvPr/>
              </p:nvCxnSpPr>
              <p:spPr>
                <a:xfrm>
                  <a:off x="2634234" y="3201273"/>
                  <a:ext cx="184354" cy="1126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>
                  <a:endCxn id="17" idx="3"/>
                </p:cNvCxnSpPr>
                <p:nvPr/>
              </p:nvCxnSpPr>
              <p:spPr>
                <a:xfrm flipV="1">
                  <a:off x="2645664" y="3475532"/>
                  <a:ext cx="172924" cy="1126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2627376" y="3907314"/>
                  <a:ext cx="0" cy="3868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>
                  <a:endCxn id="18" idx="1"/>
                </p:cNvCxnSpPr>
                <p:nvPr/>
              </p:nvCxnSpPr>
              <p:spPr>
                <a:xfrm>
                  <a:off x="2615947" y="3910626"/>
                  <a:ext cx="202641" cy="1157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>
                  <a:endCxn id="18" idx="3"/>
                </p:cNvCxnSpPr>
                <p:nvPr/>
              </p:nvCxnSpPr>
              <p:spPr>
                <a:xfrm flipV="1">
                  <a:off x="2638806" y="4188002"/>
                  <a:ext cx="179782" cy="9475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 flipV="1">
                  <a:off x="2370964" y="4100751"/>
                  <a:ext cx="274700" cy="261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>
                  <a:stCxn id="19" idx="6"/>
                  <a:endCxn id="20" idx="2"/>
                </p:cNvCxnSpPr>
                <p:nvPr/>
              </p:nvCxnSpPr>
              <p:spPr>
                <a:xfrm>
                  <a:off x="3452622" y="3781584"/>
                  <a:ext cx="21640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>
                  <a:stCxn id="20" idx="6"/>
                  <a:endCxn id="22" idx="2"/>
                </p:cNvCxnSpPr>
                <p:nvPr/>
              </p:nvCxnSpPr>
              <p:spPr>
                <a:xfrm>
                  <a:off x="4457700" y="3781584"/>
                  <a:ext cx="26746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/>
                <p:cNvCxnSpPr>
                  <a:stCxn id="22" idx="6"/>
                  <a:endCxn id="23" idx="2"/>
                </p:cNvCxnSpPr>
                <p:nvPr/>
              </p:nvCxnSpPr>
              <p:spPr>
                <a:xfrm>
                  <a:off x="4953762" y="3781584"/>
                  <a:ext cx="22783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>
                  <a:stCxn id="23" idx="6"/>
                  <a:endCxn id="21" idx="2"/>
                </p:cNvCxnSpPr>
                <p:nvPr/>
              </p:nvCxnSpPr>
              <p:spPr>
                <a:xfrm>
                  <a:off x="5410200" y="3781584"/>
                  <a:ext cx="26212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>
                  <a:stCxn id="21" idx="6"/>
                  <a:endCxn id="24" idx="2"/>
                </p:cNvCxnSpPr>
                <p:nvPr/>
              </p:nvCxnSpPr>
              <p:spPr>
                <a:xfrm>
                  <a:off x="5900928" y="3781584"/>
                  <a:ext cx="26212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Elbow Connector 48"/>
                <p:cNvCxnSpPr>
                  <a:stCxn id="24" idx="6"/>
                  <a:endCxn id="26" idx="2"/>
                </p:cNvCxnSpPr>
                <p:nvPr/>
              </p:nvCxnSpPr>
              <p:spPr>
                <a:xfrm>
                  <a:off x="6391656" y="3781584"/>
                  <a:ext cx="336042" cy="352266"/>
                </a:xfrm>
                <a:prstGeom prst="bentConnector3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Elbow Connector 49"/>
                <p:cNvCxnSpPr>
                  <a:stCxn id="24" idx="6"/>
                  <a:endCxn id="25" idx="2"/>
                </p:cNvCxnSpPr>
                <p:nvPr/>
              </p:nvCxnSpPr>
              <p:spPr>
                <a:xfrm flipV="1">
                  <a:off x="6391656" y="3394710"/>
                  <a:ext cx="336042" cy="386874"/>
                </a:xfrm>
                <a:prstGeom prst="bentConnector3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>
                  <a:stCxn id="25" idx="6"/>
                  <a:endCxn id="27" idx="2"/>
                </p:cNvCxnSpPr>
                <p:nvPr/>
              </p:nvCxnSpPr>
              <p:spPr>
                <a:xfrm>
                  <a:off x="6956298" y="3394710"/>
                  <a:ext cx="28575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>
                  <a:stCxn id="26" idx="6"/>
                  <a:endCxn id="28" idx="2"/>
                </p:cNvCxnSpPr>
                <p:nvPr/>
              </p:nvCxnSpPr>
              <p:spPr>
                <a:xfrm>
                  <a:off x="6956298" y="4133850"/>
                  <a:ext cx="28575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lbow Connector 56"/>
                <p:cNvCxnSpPr>
                  <a:endCxn id="26" idx="4"/>
                </p:cNvCxnSpPr>
                <p:nvPr/>
              </p:nvCxnSpPr>
              <p:spPr>
                <a:xfrm>
                  <a:off x="2508314" y="4100751"/>
                  <a:ext cx="4333684" cy="147399"/>
                </a:xfrm>
                <a:prstGeom prst="bentConnector4">
                  <a:avLst>
                    <a:gd name="adj1" fmla="val -1015"/>
                    <a:gd name="adj2" fmla="val 277882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lbow Connector 57"/>
                <p:cNvCxnSpPr>
                  <a:stCxn id="29" idx="6"/>
                  <a:endCxn id="25" idx="0"/>
                </p:cNvCxnSpPr>
                <p:nvPr/>
              </p:nvCxnSpPr>
              <p:spPr>
                <a:xfrm flipV="1">
                  <a:off x="2376678" y="3280410"/>
                  <a:ext cx="4465320" cy="114300"/>
                </a:xfrm>
                <a:prstGeom prst="bentConnector4">
                  <a:avLst>
                    <a:gd name="adj1" fmla="val 2180"/>
                    <a:gd name="adj2" fmla="val 360606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Elbow Connector 58"/>
                <p:cNvCxnSpPr>
                  <a:endCxn id="21" idx="0"/>
                </p:cNvCxnSpPr>
                <p:nvPr/>
              </p:nvCxnSpPr>
              <p:spPr>
                <a:xfrm flipV="1">
                  <a:off x="5067681" y="3667284"/>
                  <a:ext cx="718947" cy="114300"/>
                </a:xfrm>
                <a:prstGeom prst="bentConnector4">
                  <a:avLst>
                    <a:gd name="adj1" fmla="val -4199"/>
                    <a:gd name="adj2" fmla="val 30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Elbow Connector 59"/>
                <p:cNvCxnSpPr>
                  <a:endCxn id="24" idx="0"/>
                </p:cNvCxnSpPr>
                <p:nvPr/>
              </p:nvCxnSpPr>
              <p:spPr>
                <a:xfrm flipV="1">
                  <a:off x="5067681" y="3667284"/>
                  <a:ext cx="1209675" cy="114300"/>
                </a:xfrm>
                <a:prstGeom prst="bentConnector4">
                  <a:avLst>
                    <a:gd name="adj1" fmla="val -2827"/>
                    <a:gd name="adj2" fmla="val 30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Oval 60"/>
                <p:cNvSpPr/>
                <p:nvPr/>
              </p:nvSpPr>
              <p:spPr>
                <a:xfrm>
                  <a:off x="2147390" y="4785089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2" name="Elbow Connector 61"/>
                <p:cNvCxnSpPr>
                  <a:endCxn id="23" idx="4"/>
                </p:cNvCxnSpPr>
                <p:nvPr/>
              </p:nvCxnSpPr>
              <p:spPr>
                <a:xfrm flipV="1">
                  <a:off x="2375990" y="3895884"/>
                  <a:ext cx="2919910" cy="1003505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Elbow Connector 62"/>
                <p:cNvCxnSpPr>
                  <a:stCxn id="17" idx="6"/>
                  <a:endCxn id="19" idx="0"/>
                </p:cNvCxnSpPr>
                <p:nvPr/>
              </p:nvCxnSpPr>
              <p:spPr>
                <a:xfrm>
                  <a:off x="3013710" y="3394710"/>
                  <a:ext cx="324612" cy="272574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Elbow Connector 63"/>
                <p:cNvCxnSpPr>
                  <a:stCxn id="18" idx="6"/>
                  <a:endCxn id="19" idx="4"/>
                </p:cNvCxnSpPr>
                <p:nvPr/>
              </p:nvCxnSpPr>
              <p:spPr>
                <a:xfrm flipV="1">
                  <a:off x="3013710" y="3895884"/>
                  <a:ext cx="324612" cy="211296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/>
                <p:nvPr/>
              </p:nvCxnSpPr>
              <p:spPr>
                <a:xfrm>
                  <a:off x="1969220" y="3917055"/>
                  <a:ext cx="202641" cy="1157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979095" y="4194432"/>
                  <a:ext cx="192766" cy="1240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/>
                <p:cNvCxnSpPr/>
                <p:nvPr/>
              </p:nvCxnSpPr>
              <p:spPr>
                <a:xfrm>
                  <a:off x="1713244" y="3917055"/>
                  <a:ext cx="25597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/>
                <p:nvPr/>
              </p:nvCxnSpPr>
              <p:spPr>
                <a:xfrm>
                  <a:off x="1713244" y="4318476"/>
                  <a:ext cx="278023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1981392" y="4697144"/>
                  <a:ext cx="202641" cy="1157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/>
                <p:nvPr/>
              </p:nvCxnSpPr>
              <p:spPr>
                <a:xfrm flipV="1">
                  <a:off x="1991267" y="4974521"/>
                  <a:ext cx="192766" cy="1240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>
                <a:xfrm>
                  <a:off x="1713244" y="4697144"/>
                  <a:ext cx="26814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>
                <a:xfrm flipV="1">
                  <a:off x="1713244" y="5098297"/>
                  <a:ext cx="282581" cy="26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>
                <a:xfrm>
                  <a:off x="1978485" y="3184191"/>
                  <a:ext cx="202641" cy="1157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 flipV="1">
                  <a:off x="1988360" y="3461568"/>
                  <a:ext cx="192766" cy="1240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>
                  <a:off x="1710337" y="3184191"/>
                  <a:ext cx="26814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/>
                <p:nvPr/>
              </p:nvCxnSpPr>
              <p:spPr>
                <a:xfrm flipV="1">
                  <a:off x="1710337" y="3585344"/>
                  <a:ext cx="282581" cy="26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445875" y="2940762"/>
                    <a:ext cx="481477" cy="2992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𝑟𝑒𝑓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5875" y="2940762"/>
                    <a:ext cx="481477" cy="299249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5063" r="-7595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598024" y="3392462"/>
                    <a:ext cx="25994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98024" y="3392462"/>
                    <a:ext cx="259943" cy="27699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1905" r="-7143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429365" y="3745661"/>
                    <a:ext cx="483146" cy="2992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𝑟𝑒𝑓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9365" y="3745661"/>
                    <a:ext cx="483146" cy="29924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8861" r="-7595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1639314" y="4109169"/>
                    <a:ext cx="26161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9314" y="4109169"/>
                    <a:ext cx="261610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20930" r="-4651" b="-244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1337119" y="4502020"/>
                    <a:ext cx="728597" cy="3915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𝑟𝑒𝑓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7119" y="4502020"/>
                    <a:ext cx="728597" cy="39158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09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1508175" y="4892465"/>
                    <a:ext cx="50706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08175" y="4892465"/>
                    <a:ext cx="507062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7" name="TextBox 76"/>
            <p:cNvSpPr txBox="1"/>
            <p:nvPr/>
          </p:nvSpPr>
          <p:spPr>
            <a:xfrm>
              <a:off x="2903461" y="336100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250856" y="332021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250932" y="406700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64316" y="488490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917421" y="40809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456723" y="377388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077850" y="37696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859281" y="378331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313911" y="379839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786995" y="423470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297653" y="423230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850145" y="385776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52957" y="412781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2574750" y="3642956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570799" y="4335590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250693" y="3622340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257074" y="4335590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653648" y="4022765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250693" y="5142913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665570" y="4013284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148689" y="4020634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619693" y="4014954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117196" y="4031328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594273" y="4025648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7182580" y="3642956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7194311" y="4374780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222044" y="3206044"/>
            <a:ext cx="0" cy="34164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106072" y="5114855"/>
            <a:ext cx="0" cy="34164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48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OpenVX</a:t>
            </a:r>
            <a:r>
              <a:rPr lang="en-US" dirty="0"/>
              <a:t> </a:t>
            </a:r>
            <a:r>
              <a:rPr lang="en-US" dirty="0" smtClean="0"/>
              <a:t>problem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192" y="3396698"/>
            <a:ext cx="6627573" cy="1508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Find a wide range of different implementations</a:t>
            </a:r>
          </a:p>
          <a:p>
            <a:pPr lvl="1"/>
            <a:r>
              <a:rPr lang="en-US" sz="2000" dirty="0" smtClean="0"/>
              <a:t>Automatically</a:t>
            </a:r>
          </a:p>
          <a:p>
            <a:pPr lvl="1"/>
            <a:r>
              <a:rPr lang="en-US" sz="2000" dirty="0" smtClean="0"/>
              <a:t>Cover the solution space as much as possible</a:t>
            </a:r>
          </a:p>
          <a:p>
            <a:pPr lvl="1"/>
            <a:r>
              <a:rPr lang="en-US" sz="2000" dirty="0" smtClean="0"/>
              <a:t>A variety of possible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8091" y="1466475"/>
            <a:ext cx="4846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Problem: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Target throughput of 5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Find tile width NP = # pixels</a:t>
            </a:r>
            <a:endParaRPr lang="en-US" sz="2000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3090629" y="5056598"/>
            <a:ext cx="0" cy="10480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083783" y="5057055"/>
            <a:ext cx="0" cy="10480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" b="80067"/>
          <a:stretch/>
        </p:blipFill>
        <p:spPr>
          <a:xfrm>
            <a:off x="2105888" y="2473004"/>
            <a:ext cx="4167590" cy="7046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91" y="5149655"/>
            <a:ext cx="2824488" cy="6061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369" y="5174856"/>
            <a:ext cx="2868522" cy="6058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6942" y="4926546"/>
            <a:ext cx="2801438" cy="122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65" y="2998605"/>
            <a:ext cx="8247590" cy="37228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Framework: </a:t>
            </a:r>
            <a:r>
              <a:rPr lang="en-US" dirty="0" err="1" smtClean="0"/>
              <a:t>OpenVX</a:t>
            </a:r>
            <a:r>
              <a:rPr lang="en-US" dirty="0" smtClean="0"/>
              <a:t> accelerator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0756"/>
            <a:ext cx="7886700" cy="180552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AXI DMA to AXI Stream</a:t>
            </a:r>
          </a:p>
          <a:p>
            <a:r>
              <a:rPr lang="en-US" sz="2800" dirty="0" smtClean="0"/>
              <a:t>Memory access pattern</a:t>
            </a:r>
          </a:p>
          <a:p>
            <a:pPr lvl="1"/>
            <a:r>
              <a:rPr lang="en-US" sz="2500" dirty="0"/>
              <a:t>V</a:t>
            </a:r>
            <a:r>
              <a:rPr lang="en-US" sz="2500" dirty="0" smtClean="0"/>
              <a:t>ertical stripes from image</a:t>
            </a:r>
          </a:p>
          <a:p>
            <a:pPr lvl="1"/>
            <a:r>
              <a:rPr lang="en-US" sz="2400" dirty="0" smtClean="0"/>
              <a:t>Read “Tile-width” pixels from each row</a:t>
            </a:r>
          </a:p>
          <a:p>
            <a:pPr lvl="2"/>
            <a:r>
              <a:rPr lang="en-US" sz="2100" dirty="0" smtClean="0"/>
              <a:t>Affects how </a:t>
            </a:r>
            <a:r>
              <a:rPr lang="en-US" sz="2100" dirty="0" err="1" smtClean="0"/>
              <a:t>OpenVX</a:t>
            </a:r>
            <a:r>
              <a:rPr lang="en-US" sz="2100" dirty="0" smtClean="0"/>
              <a:t> compute kernel is written</a:t>
            </a:r>
          </a:p>
        </p:txBody>
      </p:sp>
      <p:sp>
        <p:nvSpPr>
          <p:cNvPr id="5" name="Oval 4"/>
          <p:cNvSpPr/>
          <p:nvPr/>
        </p:nvSpPr>
        <p:spPr>
          <a:xfrm>
            <a:off x="7242628" y="4927271"/>
            <a:ext cx="1272722" cy="15826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Computer Vision on FPGAs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100" dirty="0" err="1" smtClean="0"/>
              <a:t>OpenCV</a:t>
            </a:r>
            <a:r>
              <a:rPr lang="en-US" sz="3100" dirty="0" smtClean="0"/>
              <a:t>: </a:t>
            </a:r>
            <a:r>
              <a:rPr lang="en-US" sz="3100" i="1" dirty="0" smtClean="0"/>
              <a:t>de facto </a:t>
            </a:r>
            <a:r>
              <a:rPr lang="en-US" sz="3100" dirty="0" smtClean="0"/>
              <a:t>API/toolkit</a:t>
            </a:r>
          </a:p>
          <a:p>
            <a:pPr marL="685800" lvl="2" indent="0">
              <a:buNone/>
            </a:pPr>
            <a:r>
              <a:rPr lang="en-US" sz="2200" dirty="0">
                <a:latin typeface="Courier"/>
                <a:cs typeface="Courier"/>
              </a:rPr>
              <a:t>while(</a:t>
            </a:r>
            <a:r>
              <a:rPr lang="en-US" sz="2200" dirty="0">
                <a:solidFill>
                  <a:srgbClr val="0000FF"/>
                </a:solidFill>
                <a:latin typeface="Courier"/>
                <a:cs typeface="Courier"/>
              </a:rPr>
              <a:t>operations remaining</a:t>
            </a:r>
            <a:r>
              <a:rPr lang="en-US" sz="2200" dirty="0">
                <a:latin typeface="Courier"/>
                <a:cs typeface="Courier"/>
              </a:rPr>
              <a:t>) {</a:t>
            </a:r>
          </a:p>
          <a:p>
            <a:pPr marL="685800" lvl="2" indent="0">
              <a:buNone/>
            </a:pPr>
            <a:r>
              <a:rPr lang="en-US" sz="2200" dirty="0"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rgbClr val="000000"/>
                </a:solidFill>
                <a:latin typeface="Courier"/>
                <a:cs typeface="Courier"/>
              </a:rPr>
              <a:t>read</a:t>
            </a:r>
            <a:r>
              <a:rPr lang="en-US" sz="2200" dirty="0" smtClean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Courier"/>
                <a:cs typeface="Courier"/>
              </a:rPr>
              <a:t>frame;</a:t>
            </a:r>
          </a:p>
          <a:p>
            <a:pPr marL="685800" lvl="2" indent="0">
              <a:buNone/>
            </a:pPr>
            <a:r>
              <a:rPr lang="en-US" sz="2200" dirty="0">
                <a:latin typeface="Courier"/>
                <a:cs typeface="Courier"/>
              </a:rPr>
              <a:t>	</a:t>
            </a:r>
            <a:r>
              <a:rPr lang="en-US" sz="2200" dirty="0" smtClean="0">
                <a:latin typeface="Courier"/>
                <a:cs typeface="Courier"/>
              </a:rPr>
              <a:t>frame = </a:t>
            </a:r>
            <a:r>
              <a:rPr lang="en-US" sz="2200" dirty="0" smtClean="0">
                <a:solidFill>
                  <a:srgbClr val="0000FF"/>
                </a:solidFill>
                <a:latin typeface="Courier"/>
                <a:cs typeface="Courier"/>
              </a:rPr>
              <a:t>Operate</a:t>
            </a:r>
            <a:r>
              <a:rPr lang="en-US" sz="2200" dirty="0" smtClean="0">
                <a:latin typeface="Courier"/>
                <a:cs typeface="Courier"/>
              </a:rPr>
              <a:t>(</a:t>
            </a:r>
            <a:r>
              <a:rPr lang="en-US" sz="2200" dirty="0" smtClean="0">
                <a:solidFill>
                  <a:srgbClr val="FF0000"/>
                </a:solidFill>
                <a:latin typeface="Courier"/>
                <a:cs typeface="Courier"/>
              </a:rPr>
              <a:t>frame</a:t>
            </a:r>
            <a:r>
              <a:rPr lang="en-US" sz="2200" dirty="0" smtClean="0">
                <a:latin typeface="Courier"/>
                <a:cs typeface="Courier"/>
              </a:rPr>
              <a:t>);</a:t>
            </a:r>
            <a:endParaRPr lang="en-US" sz="2200" dirty="0">
              <a:latin typeface="Courier"/>
              <a:cs typeface="Courier"/>
            </a:endParaRPr>
          </a:p>
          <a:p>
            <a:pPr marL="685800" lvl="2" indent="0">
              <a:buNone/>
            </a:pPr>
            <a:r>
              <a:rPr lang="en-US" sz="2200" dirty="0"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rgbClr val="000000"/>
                </a:solidFill>
                <a:latin typeface="Courier"/>
                <a:cs typeface="Courier"/>
              </a:rPr>
              <a:t>write</a:t>
            </a:r>
            <a:r>
              <a:rPr lang="en-US" sz="2200" dirty="0" smtClean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Courier"/>
                <a:cs typeface="Courier"/>
              </a:rPr>
              <a:t>frame;</a:t>
            </a:r>
          </a:p>
          <a:p>
            <a:pPr marL="685800" lvl="2" indent="0">
              <a:buNone/>
            </a:pPr>
            <a:r>
              <a:rPr lang="en-US" sz="2200" dirty="0" smtClean="0">
                <a:latin typeface="Courier"/>
                <a:cs typeface="Courier"/>
              </a:rPr>
              <a:t>}</a:t>
            </a:r>
            <a:endParaRPr lang="en-US" sz="2500" dirty="0" smtClean="0"/>
          </a:p>
          <a:p>
            <a:pPr lvl="1"/>
            <a:r>
              <a:rPr lang="en-US" sz="2600" dirty="0" smtClean="0"/>
              <a:t>Frame size &gt; on-chip memory   </a:t>
            </a:r>
            <a:r>
              <a:rPr lang="en-US" sz="2600" dirty="0" smtClean="0">
                <a:sym typeface="Wingdings"/>
              </a:rPr>
              <a:t>  </a:t>
            </a:r>
            <a:r>
              <a:rPr lang="en-US" sz="2600" dirty="0" smtClean="0"/>
              <a:t>Low performance, high power</a:t>
            </a:r>
          </a:p>
          <a:p>
            <a:pPr lvl="1"/>
            <a:endParaRPr lang="en-US" sz="3200" dirty="0" smtClean="0"/>
          </a:p>
          <a:p>
            <a:r>
              <a:rPr lang="en-US" sz="3100" dirty="0" err="1" smtClean="0"/>
              <a:t>OpenVX</a:t>
            </a:r>
            <a:r>
              <a:rPr lang="en-US" sz="3100" dirty="0" smtClean="0"/>
              <a:t>: </a:t>
            </a:r>
            <a:r>
              <a:rPr lang="en-US" sz="3100" i="1" dirty="0" smtClean="0"/>
              <a:t>standards-based</a:t>
            </a:r>
            <a:r>
              <a:rPr lang="en-US" sz="3100" dirty="0" smtClean="0"/>
              <a:t> API/toolkit by </a:t>
            </a:r>
            <a:r>
              <a:rPr lang="en-US" sz="3100" dirty="0" err="1" smtClean="0"/>
              <a:t>Khronos</a:t>
            </a:r>
            <a:r>
              <a:rPr lang="en-US" sz="3100" dirty="0" smtClean="0"/>
              <a:t> (</a:t>
            </a:r>
            <a:r>
              <a:rPr lang="en-US" sz="3100" dirty="0" err="1" smtClean="0"/>
              <a:t>OpenCL</a:t>
            </a:r>
            <a:r>
              <a:rPr lang="en-US" sz="3100" dirty="0" smtClean="0"/>
              <a:t>) </a:t>
            </a:r>
          </a:p>
          <a:p>
            <a:pPr marL="685800" lvl="2" indent="0">
              <a:buNone/>
            </a:pPr>
            <a:r>
              <a:rPr lang="en-US" sz="2200" dirty="0">
                <a:solidFill>
                  <a:srgbClr val="000000"/>
                </a:solidFill>
                <a:latin typeface="Courier"/>
                <a:cs typeface="Courier"/>
              </a:rPr>
              <a:t>while</a:t>
            </a:r>
            <a:r>
              <a:rPr lang="en-US" sz="2200" dirty="0" smtClean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en-US" sz="2200" dirty="0" smtClean="0">
                <a:solidFill>
                  <a:srgbClr val="FF0000"/>
                </a:solidFill>
                <a:latin typeface="Courier"/>
                <a:cs typeface="Courier"/>
              </a:rPr>
              <a:t>tiles </a:t>
            </a:r>
            <a:r>
              <a:rPr lang="en-US" sz="2200" dirty="0">
                <a:solidFill>
                  <a:srgbClr val="FF0000"/>
                </a:solidFill>
                <a:latin typeface="Courier"/>
                <a:cs typeface="Courier"/>
              </a:rPr>
              <a:t>remaining</a:t>
            </a:r>
            <a:r>
              <a:rPr lang="en-US" sz="2200" dirty="0">
                <a:solidFill>
                  <a:srgbClr val="000000"/>
                </a:solidFill>
                <a:latin typeface="Courier"/>
                <a:cs typeface="Courier"/>
              </a:rPr>
              <a:t>) {</a:t>
            </a:r>
          </a:p>
          <a:p>
            <a:pPr marL="685800" lvl="2" indent="0">
              <a:buNone/>
            </a:pPr>
            <a:r>
              <a:rPr lang="en-US" sz="2200" dirty="0"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rgbClr val="000000"/>
                </a:solidFill>
                <a:latin typeface="Courier"/>
                <a:cs typeface="Courier"/>
              </a:rPr>
              <a:t>read</a:t>
            </a:r>
            <a:r>
              <a:rPr lang="en-US" sz="2200" dirty="0" smtClean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ourier"/>
                <a:cs typeface="Courier"/>
              </a:rPr>
              <a:t>tile</a:t>
            </a:r>
            <a:r>
              <a:rPr lang="en-US" sz="2200" dirty="0" smtClean="0">
                <a:solidFill>
                  <a:srgbClr val="008000"/>
                </a:solidFill>
                <a:latin typeface="Courier"/>
                <a:cs typeface="Courier"/>
              </a:rPr>
              <a:t>;</a:t>
            </a:r>
            <a:endParaRPr lang="en-US" sz="2200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685800" lvl="2" indent="0">
              <a:buNone/>
            </a:pPr>
            <a:r>
              <a:rPr lang="en-US" sz="2200" dirty="0">
                <a:latin typeface="Courier"/>
                <a:cs typeface="Courier"/>
              </a:rPr>
              <a:t>	</a:t>
            </a:r>
            <a:r>
              <a:rPr lang="en-US" sz="2200" dirty="0" smtClean="0">
                <a:latin typeface="Courier"/>
                <a:cs typeface="Courier"/>
              </a:rPr>
              <a:t>while(</a:t>
            </a:r>
            <a:r>
              <a:rPr lang="en-US" sz="2200" dirty="0" smtClean="0">
                <a:solidFill>
                  <a:srgbClr val="0000FF"/>
                </a:solidFill>
                <a:latin typeface="Courier"/>
                <a:cs typeface="Courier"/>
              </a:rPr>
              <a:t>operations remaining</a:t>
            </a:r>
            <a:r>
              <a:rPr lang="en-US" sz="2200" dirty="0" smtClean="0">
                <a:latin typeface="Courier"/>
                <a:cs typeface="Courier"/>
              </a:rPr>
              <a:t>)</a:t>
            </a:r>
          </a:p>
          <a:p>
            <a:pPr marL="685800" lvl="2" indent="0">
              <a:buNone/>
            </a:pPr>
            <a:r>
              <a:rPr lang="en-US" sz="2200" dirty="0">
                <a:latin typeface="Courier"/>
                <a:cs typeface="Courier"/>
              </a:rPr>
              <a:t>	</a:t>
            </a:r>
            <a:r>
              <a:rPr lang="en-US" sz="2200" dirty="0" smtClean="0"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rgbClr val="FF0000"/>
                </a:solidFill>
                <a:latin typeface="Courier"/>
                <a:cs typeface="Courier"/>
              </a:rPr>
              <a:t>tile</a:t>
            </a:r>
            <a:r>
              <a:rPr lang="en-US" sz="2200" dirty="0" smtClean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2200" dirty="0" smtClean="0">
                <a:latin typeface="Courier"/>
                <a:cs typeface="Courier"/>
              </a:rPr>
              <a:t>= </a:t>
            </a:r>
            <a:r>
              <a:rPr lang="en-US" sz="2200" dirty="0" smtClean="0">
                <a:solidFill>
                  <a:srgbClr val="0000FF"/>
                </a:solidFill>
                <a:latin typeface="Courier"/>
                <a:cs typeface="Courier"/>
              </a:rPr>
              <a:t>Operate</a:t>
            </a:r>
            <a:r>
              <a:rPr lang="en-US" sz="2200" dirty="0" smtClean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en-US" sz="2200" dirty="0" smtClean="0">
                <a:solidFill>
                  <a:srgbClr val="FF0000"/>
                </a:solidFill>
                <a:latin typeface="Courier"/>
                <a:cs typeface="Courier"/>
              </a:rPr>
              <a:t>tile</a:t>
            </a:r>
            <a:r>
              <a:rPr lang="en-US" sz="2200" dirty="0" smtClean="0">
                <a:solidFill>
                  <a:srgbClr val="000000"/>
                </a:solidFill>
                <a:latin typeface="Courier"/>
                <a:cs typeface="Courier"/>
              </a:rPr>
              <a:t>);</a:t>
            </a:r>
            <a:endParaRPr lang="en-US" sz="22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685800" lvl="2" indent="0">
              <a:buNone/>
            </a:pPr>
            <a:r>
              <a:rPr lang="en-US" sz="2200" dirty="0">
                <a:latin typeface="Courier"/>
                <a:cs typeface="Courier"/>
              </a:rPr>
              <a:t>	</a:t>
            </a:r>
            <a:r>
              <a:rPr lang="en-US" sz="2200" dirty="0" smtClean="0">
                <a:solidFill>
                  <a:srgbClr val="000000"/>
                </a:solidFill>
                <a:latin typeface="Courier"/>
                <a:cs typeface="Courier"/>
              </a:rPr>
              <a:t>write</a:t>
            </a:r>
            <a:r>
              <a:rPr lang="en-US" sz="2200" dirty="0" smtClean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ourier"/>
                <a:cs typeface="Courier"/>
              </a:rPr>
              <a:t>tile</a:t>
            </a:r>
            <a:r>
              <a:rPr lang="en-US" sz="2200" dirty="0" smtClean="0">
                <a:solidFill>
                  <a:srgbClr val="008000"/>
                </a:solidFill>
                <a:latin typeface="Courier"/>
                <a:cs typeface="Courier"/>
              </a:rPr>
              <a:t>;</a:t>
            </a:r>
            <a:endParaRPr lang="en-US" sz="2200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685800" lvl="2" indent="0">
              <a:buNone/>
            </a:pPr>
            <a:r>
              <a:rPr lang="en-US" sz="2200" dirty="0" smtClean="0">
                <a:latin typeface="Courier"/>
                <a:cs typeface="Courier"/>
              </a:rPr>
              <a:t>}</a:t>
            </a:r>
            <a:endParaRPr lang="en-US" sz="2900" dirty="0" smtClean="0"/>
          </a:p>
          <a:p>
            <a:pPr lvl="1"/>
            <a:r>
              <a:rPr lang="en-US" sz="2900" dirty="0" smtClean="0"/>
              <a:t>Small tile size  </a:t>
            </a:r>
            <a:r>
              <a:rPr lang="en-US" sz="2900" dirty="0" smtClean="0">
                <a:sym typeface="Wingdings"/>
              </a:rPr>
              <a:t>  </a:t>
            </a:r>
            <a:r>
              <a:rPr lang="en-US" sz="2900" dirty="0" smtClean="0"/>
              <a:t>Pipelining, cache-friendly, low power</a:t>
            </a:r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JANUS Tool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20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1930" y="1379110"/>
            <a:ext cx="5005501" cy="4977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 Phases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Pre-compute (library characterization)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Implementation</a:t>
            </a:r>
          </a:p>
          <a:p>
            <a:endParaRPr lang="en-US" dirty="0" smtClean="0"/>
          </a:p>
          <a:p>
            <a:r>
              <a:rPr lang="en-US" dirty="0" smtClean="0"/>
              <a:t>Pre-compute</a:t>
            </a:r>
            <a:endParaRPr lang="en-US" dirty="0"/>
          </a:p>
          <a:p>
            <a:pPr lvl="1"/>
            <a:r>
              <a:rPr lang="en-US" dirty="0" smtClean="0"/>
              <a:t>Kernels written in Parameterized C++ for HLS</a:t>
            </a:r>
          </a:p>
          <a:p>
            <a:pPr lvl="1"/>
            <a:r>
              <a:rPr lang="en-US" dirty="0" smtClean="0"/>
              <a:t>Different Implementation Generator (DIG)</a:t>
            </a:r>
          </a:p>
          <a:p>
            <a:pPr lvl="2"/>
            <a:r>
              <a:rPr lang="en-US" dirty="0" smtClean="0"/>
              <a:t>Sweep parameterized space for each kernel</a:t>
            </a:r>
          </a:p>
          <a:p>
            <a:pPr lvl="2"/>
            <a:r>
              <a:rPr lang="en-US" dirty="0" smtClean="0"/>
              <a:t>Throughput, Area, Tile-width</a:t>
            </a:r>
          </a:p>
          <a:p>
            <a:pPr lvl="1"/>
            <a:r>
              <a:rPr lang="en-US" dirty="0" smtClean="0"/>
              <a:t>Intra-Node Optimizer</a:t>
            </a:r>
          </a:p>
          <a:p>
            <a:pPr lvl="2"/>
            <a:r>
              <a:rPr lang="en-US" dirty="0" smtClean="0"/>
              <a:t>Replication vs. tile size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Throughput Analysis</a:t>
            </a:r>
          </a:p>
          <a:p>
            <a:pPr lvl="1"/>
            <a:r>
              <a:rPr lang="en-US" dirty="0" smtClean="0"/>
              <a:t>Automated space/time tradeoffs</a:t>
            </a:r>
          </a:p>
          <a:p>
            <a:pPr lvl="2"/>
            <a:r>
              <a:rPr lang="en-US" dirty="0" smtClean="0"/>
              <a:t>Integer Linear Programming</a:t>
            </a:r>
          </a:p>
          <a:p>
            <a:pPr lvl="2"/>
            <a:r>
              <a:rPr lang="en-US" dirty="0" smtClean="0"/>
              <a:t>JANUS heuristic with Inter-Node Optimizer</a:t>
            </a:r>
          </a:p>
          <a:p>
            <a:pPr lvl="2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750" y="305025"/>
            <a:ext cx="3845814" cy="64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3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JANUS Tool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21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1930" y="1379110"/>
            <a:ext cx="5005501" cy="4977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 Phases</a:t>
            </a:r>
          </a:p>
          <a:p>
            <a:pPr lvl="1"/>
            <a:r>
              <a:rPr lang="en-US" dirty="0" smtClean="0"/>
              <a:t>Pre-compute (library characterization)</a:t>
            </a:r>
          </a:p>
          <a:p>
            <a:pPr lvl="1"/>
            <a:r>
              <a:rPr lang="en-US" dirty="0" smtClean="0"/>
              <a:t>Implementation</a:t>
            </a:r>
          </a:p>
          <a:p>
            <a:endParaRPr lang="en-US" dirty="0" smtClean="0"/>
          </a:p>
          <a:p>
            <a:r>
              <a:rPr lang="en-US" dirty="0" smtClean="0"/>
              <a:t>Pre-compute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Kernels written in Parameterized C++ for HLS</a:t>
            </a:r>
          </a:p>
          <a:p>
            <a:pPr lvl="1"/>
            <a:r>
              <a:rPr lang="en-US" dirty="0" smtClean="0"/>
              <a:t>Different Implementation Generator (DIG)</a:t>
            </a:r>
          </a:p>
          <a:p>
            <a:pPr lvl="2"/>
            <a:r>
              <a:rPr lang="en-US" dirty="0" smtClean="0"/>
              <a:t>Sweep parameterized space for each kernel</a:t>
            </a:r>
          </a:p>
          <a:p>
            <a:pPr lvl="2"/>
            <a:r>
              <a:rPr lang="en-US" dirty="0" smtClean="0"/>
              <a:t>Throughput, Area, Tile-width</a:t>
            </a:r>
          </a:p>
          <a:p>
            <a:pPr lvl="1"/>
            <a:r>
              <a:rPr lang="en-US" dirty="0" smtClean="0"/>
              <a:t>Intra-Node Optimizer</a:t>
            </a:r>
          </a:p>
          <a:p>
            <a:pPr lvl="2"/>
            <a:r>
              <a:rPr lang="en-US" dirty="0" smtClean="0"/>
              <a:t>Replication vs. tile size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Throughput Analysis</a:t>
            </a:r>
          </a:p>
          <a:p>
            <a:pPr lvl="1"/>
            <a:r>
              <a:rPr lang="en-US" dirty="0" smtClean="0"/>
              <a:t>Automated space/time tradeoffs</a:t>
            </a:r>
          </a:p>
          <a:p>
            <a:pPr lvl="2"/>
            <a:r>
              <a:rPr lang="en-US" dirty="0" smtClean="0"/>
              <a:t>Integer Linear Programming</a:t>
            </a:r>
          </a:p>
          <a:p>
            <a:pPr lvl="2"/>
            <a:r>
              <a:rPr lang="en-US" dirty="0" smtClean="0"/>
              <a:t>JANUS heuristic with Inter-Node Optimizer</a:t>
            </a:r>
          </a:p>
          <a:p>
            <a:pPr lvl="2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750" y="305025"/>
            <a:ext cx="3845814" cy="64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3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JANUS Tool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22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1930" y="1379110"/>
            <a:ext cx="5005501" cy="4977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 Phases</a:t>
            </a:r>
          </a:p>
          <a:p>
            <a:pPr lvl="1"/>
            <a:r>
              <a:rPr lang="en-US" dirty="0" smtClean="0"/>
              <a:t>Pre-compute (library characterization)</a:t>
            </a:r>
          </a:p>
          <a:p>
            <a:pPr lvl="1"/>
            <a:r>
              <a:rPr lang="en-US" dirty="0" smtClean="0"/>
              <a:t>Implementation</a:t>
            </a:r>
          </a:p>
          <a:p>
            <a:endParaRPr lang="en-US" dirty="0" smtClean="0"/>
          </a:p>
          <a:p>
            <a:r>
              <a:rPr lang="en-US" dirty="0" smtClean="0"/>
              <a:t>Pre-compute</a:t>
            </a:r>
            <a:endParaRPr lang="en-US" dirty="0"/>
          </a:p>
          <a:p>
            <a:pPr lvl="1"/>
            <a:r>
              <a:rPr lang="en-US" dirty="0" smtClean="0"/>
              <a:t>Kernels written in Parameterized C++ for HLS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Different Implementation Generator (DIG)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Sweep parameterized space for each kernel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Throughput, Area, Tile-width</a:t>
            </a:r>
          </a:p>
          <a:p>
            <a:pPr lvl="1"/>
            <a:r>
              <a:rPr lang="en-US" dirty="0" smtClean="0"/>
              <a:t>Intra-Node Optimizer</a:t>
            </a:r>
          </a:p>
          <a:p>
            <a:pPr lvl="2"/>
            <a:r>
              <a:rPr lang="en-US" dirty="0" smtClean="0"/>
              <a:t>Replication vs. tile size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Throughput Analysis</a:t>
            </a:r>
          </a:p>
          <a:p>
            <a:pPr lvl="1"/>
            <a:r>
              <a:rPr lang="en-US" dirty="0" smtClean="0"/>
              <a:t>Automated space/time tradeoffs</a:t>
            </a:r>
          </a:p>
          <a:p>
            <a:pPr lvl="2"/>
            <a:r>
              <a:rPr lang="en-US" dirty="0" smtClean="0"/>
              <a:t>Integer Linear Programming</a:t>
            </a:r>
          </a:p>
          <a:p>
            <a:pPr lvl="2"/>
            <a:r>
              <a:rPr lang="en-US" dirty="0" smtClean="0"/>
              <a:t>JANUS heuristic with Inter-Node Optimizer</a:t>
            </a:r>
          </a:p>
          <a:p>
            <a:pPr lvl="2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750" y="305025"/>
            <a:ext cx="3845814" cy="64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7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JANUS Tool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23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1930" y="1379110"/>
            <a:ext cx="5005501" cy="4977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 Phases</a:t>
            </a:r>
          </a:p>
          <a:p>
            <a:pPr lvl="1"/>
            <a:r>
              <a:rPr lang="en-US" dirty="0" smtClean="0"/>
              <a:t>Pre-compute (library characterization)</a:t>
            </a:r>
          </a:p>
          <a:p>
            <a:pPr lvl="1"/>
            <a:r>
              <a:rPr lang="en-US" dirty="0" smtClean="0"/>
              <a:t>Implementation</a:t>
            </a:r>
          </a:p>
          <a:p>
            <a:endParaRPr lang="en-US" dirty="0" smtClean="0"/>
          </a:p>
          <a:p>
            <a:r>
              <a:rPr lang="en-US" dirty="0" smtClean="0"/>
              <a:t>Pre-compute</a:t>
            </a:r>
            <a:endParaRPr lang="en-US" dirty="0"/>
          </a:p>
          <a:p>
            <a:pPr lvl="1"/>
            <a:r>
              <a:rPr lang="en-US" dirty="0" smtClean="0"/>
              <a:t>Kernels written in Parameterized C++ for HLS</a:t>
            </a:r>
          </a:p>
          <a:p>
            <a:pPr lvl="1"/>
            <a:r>
              <a:rPr lang="en-US" dirty="0" smtClean="0"/>
              <a:t>Different Implementation Generator (DIG)</a:t>
            </a:r>
          </a:p>
          <a:p>
            <a:pPr lvl="2"/>
            <a:r>
              <a:rPr lang="en-US" dirty="0" smtClean="0"/>
              <a:t>Sweep parameterized space for each kernel</a:t>
            </a:r>
          </a:p>
          <a:p>
            <a:pPr lvl="2"/>
            <a:r>
              <a:rPr lang="en-US" dirty="0" smtClean="0"/>
              <a:t>Throughput, Area, Tile-width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Intra-Node Optimizer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Replication vs. tile size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Throughput Analysis</a:t>
            </a:r>
          </a:p>
          <a:p>
            <a:pPr lvl="1"/>
            <a:r>
              <a:rPr lang="en-US" dirty="0" smtClean="0"/>
              <a:t>Automated space/time tradeoffs</a:t>
            </a:r>
          </a:p>
          <a:p>
            <a:pPr lvl="2"/>
            <a:r>
              <a:rPr lang="en-US" dirty="0" smtClean="0"/>
              <a:t>Integer Linear Programming</a:t>
            </a:r>
          </a:p>
          <a:p>
            <a:pPr lvl="2"/>
            <a:r>
              <a:rPr lang="en-US" dirty="0" smtClean="0"/>
              <a:t>JANUS heuristic with Inter-Node Optimizer</a:t>
            </a:r>
          </a:p>
          <a:p>
            <a:pPr lvl="2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750" y="305025"/>
            <a:ext cx="3845814" cy="64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0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Data Adjuster (SDA)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7758"/>
              </p:ext>
            </p:extLst>
          </p:nvPr>
        </p:nvGraphicFramePr>
        <p:xfrm>
          <a:off x="4056567" y="3432712"/>
          <a:ext cx="333376" cy="666752"/>
        </p:xfrm>
        <a:graphic>
          <a:graphicData uri="http://schemas.openxmlformats.org/drawingml/2006/table">
            <a:tbl>
              <a:tblPr/>
              <a:tblGrid>
                <a:gridCol w="166688"/>
                <a:gridCol w="166688"/>
              </a:tblGrid>
              <a:tr h="1666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B1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A1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666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B2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A2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666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B3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A3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666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B4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A4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513262"/>
              </p:ext>
            </p:extLst>
          </p:nvPr>
        </p:nvGraphicFramePr>
        <p:xfrm>
          <a:off x="5105890" y="3639566"/>
          <a:ext cx="666752" cy="333376"/>
        </p:xfrm>
        <a:graphic>
          <a:graphicData uri="http://schemas.openxmlformats.org/drawingml/2006/table">
            <a:tbl>
              <a:tblPr/>
              <a:tblGrid>
                <a:gridCol w="166688"/>
                <a:gridCol w="166688"/>
                <a:gridCol w="166688"/>
                <a:gridCol w="166688"/>
              </a:tblGrid>
              <a:tr h="1666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B3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B1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A3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A1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666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B4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B2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A4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A2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  <p:sp>
        <p:nvSpPr>
          <p:cNvPr id="36" name="Trapezoid 35"/>
          <p:cNvSpPr/>
          <p:nvPr/>
        </p:nvSpPr>
        <p:spPr>
          <a:xfrm rot="5400000">
            <a:off x="4345234" y="3650608"/>
            <a:ext cx="800528" cy="269696"/>
          </a:xfrm>
          <a:prstGeom prst="trapezoid">
            <a:avLst>
              <a:gd name="adj" fmla="val 82143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vert270" wrap="square" lIns="85726" tIns="42864" rIns="85726" bIns="42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51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32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SDA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395157" y="3518815"/>
            <a:ext cx="199546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Straight Arrow Connector 37"/>
          <p:cNvCxnSpPr/>
          <p:nvPr/>
        </p:nvCxnSpPr>
        <p:spPr>
          <a:xfrm>
            <a:off x="4399511" y="3699566"/>
            <a:ext cx="199546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9" name="Straight Arrow Connector 38"/>
          <p:cNvCxnSpPr/>
          <p:nvPr/>
        </p:nvCxnSpPr>
        <p:spPr>
          <a:xfrm>
            <a:off x="4385722" y="3864917"/>
            <a:ext cx="199546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>
          <a:xfrm>
            <a:off x="4397913" y="4028997"/>
            <a:ext cx="199546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1" name="Straight Arrow Connector 40"/>
          <p:cNvCxnSpPr/>
          <p:nvPr/>
        </p:nvCxnSpPr>
        <p:spPr>
          <a:xfrm>
            <a:off x="4906361" y="3708784"/>
            <a:ext cx="199546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2" name="Straight Arrow Connector 41"/>
          <p:cNvCxnSpPr/>
          <p:nvPr/>
        </p:nvCxnSpPr>
        <p:spPr>
          <a:xfrm>
            <a:off x="4906361" y="3874136"/>
            <a:ext cx="199546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3" name="Straight Arrow Connector 42"/>
          <p:cNvCxnSpPr/>
          <p:nvPr/>
        </p:nvCxnSpPr>
        <p:spPr>
          <a:xfrm>
            <a:off x="5776863" y="3708784"/>
            <a:ext cx="199546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>
          <a:xfrm>
            <a:off x="5776863" y="3874136"/>
            <a:ext cx="199546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351790" y="3303383"/>
            <a:ext cx="245580" cy="236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51130"/>
            <a:r>
              <a:rPr lang="en-US" sz="938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63182" y="3503256"/>
            <a:ext cx="245580" cy="236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51130"/>
            <a:r>
              <a:rPr lang="en-US" sz="938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938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30534" y="3522192"/>
            <a:ext cx="245580" cy="236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51130"/>
            <a:r>
              <a:rPr lang="en-US" sz="938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938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976376" y="3516328"/>
            <a:ext cx="457200" cy="54037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5726" tIns="42864" rIns="85726" bIns="42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51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kumimoji="0" lang="en-US" sz="1500" b="0" i="1" u="none" strike="noStrike" kern="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m</a:t>
            </a:r>
            <a:endParaRPr kumimoji="0" lang="en-US" sz="1500" b="0" i="1" u="none" strike="noStrike" kern="0" cap="none" spc="0" normalizeH="0" baseline="-25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097342"/>
              </p:ext>
            </p:extLst>
          </p:nvPr>
        </p:nvGraphicFramePr>
        <p:xfrm>
          <a:off x="7971828" y="3480344"/>
          <a:ext cx="333376" cy="666752"/>
        </p:xfrm>
        <a:graphic>
          <a:graphicData uri="http://schemas.openxmlformats.org/drawingml/2006/table">
            <a:tbl>
              <a:tblPr/>
              <a:tblGrid>
                <a:gridCol w="166688"/>
                <a:gridCol w="166688"/>
              </a:tblGrid>
              <a:tr h="1666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B’1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A’1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666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is-I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B’2</a:t>
                      </a:r>
                      <a:endParaRPr lang="is-I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is-I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A’2</a:t>
                      </a:r>
                      <a:endParaRPr lang="is-I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666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B’3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A’3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666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B’4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A’4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963832"/>
              </p:ext>
            </p:extLst>
          </p:nvPr>
        </p:nvGraphicFramePr>
        <p:xfrm>
          <a:off x="6644226" y="3652628"/>
          <a:ext cx="666752" cy="333376"/>
        </p:xfrm>
        <a:graphic>
          <a:graphicData uri="http://schemas.openxmlformats.org/drawingml/2006/table">
            <a:tbl>
              <a:tblPr/>
              <a:tblGrid>
                <a:gridCol w="166688"/>
                <a:gridCol w="166688"/>
                <a:gridCol w="166688"/>
                <a:gridCol w="166688"/>
              </a:tblGrid>
              <a:tr h="1666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B’3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B’1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A’3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A’1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666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B’4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is-I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B’2</a:t>
                      </a:r>
                      <a:endParaRPr lang="is-I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A’4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is-I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A’2</a:t>
                      </a:r>
                      <a:endParaRPr lang="is-I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  <p:sp>
        <p:nvSpPr>
          <p:cNvPr id="51" name="Trapezoid 50"/>
          <p:cNvSpPr/>
          <p:nvPr/>
        </p:nvSpPr>
        <p:spPr>
          <a:xfrm rot="16200000">
            <a:off x="7237138" y="3650608"/>
            <a:ext cx="800528" cy="269696"/>
          </a:xfrm>
          <a:prstGeom prst="trapezoid">
            <a:avLst>
              <a:gd name="adj" fmla="val 82143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vert" wrap="square" lIns="85726" tIns="42864" rIns="85726" bIns="42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51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32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SDA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778219" y="3557440"/>
            <a:ext cx="199546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3" name="Straight Arrow Connector 52"/>
          <p:cNvCxnSpPr/>
          <p:nvPr/>
        </p:nvCxnSpPr>
        <p:spPr>
          <a:xfrm>
            <a:off x="7778219" y="3729210"/>
            <a:ext cx="199546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4" name="Straight Arrow Connector 53"/>
          <p:cNvCxnSpPr/>
          <p:nvPr/>
        </p:nvCxnSpPr>
        <p:spPr>
          <a:xfrm>
            <a:off x="7778219" y="3883322"/>
            <a:ext cx="199546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5" name="Straight Arrow Connector 54"/>
          <p:cNvCxnSpPr/>
          <p:nvPr/>
        </p:nvCxnSpPr>
        <p:spPr>
          <a:xfrm>
            <a:off x="7778219" y="4056700"/>
            <a:ext cx="199546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6" name="Straight Arrow Connector 55"/>
          <p:cNvCxnSpPr/>
          <p:nvPr/>
        </p:nvCxnSpPr>
        <p:spPr>
          <a:xfrm>
            <a:off x="6444711" y="3721848"/>
            <a:ext cx="199546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7" name="Straight Arrow Connector 56"/>
          <p:cNvCxnSpPr/>
          <p:nvPr/>
        </p:nvCxnSpPr>
        <p:spPr>
          <a:xfrm>
            <a:off x="6444711" y="3887198"/>
            <a:ext cx="199546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8" name="Straight Arrow Connector 57"/>
          <p:cNvCxnSpPr/>
          <p:nvPr/>
        </p:nvCxnSpPr>
        <p:spPr>
          <a:xfrm>
            <a:off x="7303007" y="3721848"/>
            <a:ext cx="199546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9" name="Straight Arrow Connector 58"/>
          <p:cNvCxnSpPr/>
          <p:nvPr/>
        </p:nvCxnSpPr>
        <p:spPr>
          <a:xfrm>
            <a:off x="7303007" y="3887198"/>
            <a:ext cx="199546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7743006" y="3339928"/>
            <a:ext cx="245580" cy="236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51130"/>
            <a:r>
              <a:rPr lang="en-US" sz="938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01520" y="3516328"/>
            <a:ext cx="245580" cy="236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51130"/>
            <a:r>
              <a:rPr lang="en-US" sz="938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938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56678" y="3535256"/>
            <a:ext cx="245580" cy="236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51130"/>
            <a:r>
              <a:rPr lang="en-US" sz="938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938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215430"/>
              </p:ext>
            </p:extLst>
          </p:nvPr>
        </p:nvGraphicFramePr>
        <p:xfrm>
          <a:off x="1334847" y="3433990"/>
          <a:ext cx="333376" cy="666752"/>
        </p:xfrm>
        <a:graphic>
          <a:graphicData uri="http://schemas.openxmlformats.org/drawingml/2006/table">
            <a:tbl>
              <a:tblPr/>
              <a:tblGrid>
                <a:gridCol w="166688"/>
                <a:gridCol w="166688"/>
              </a:tblGrid>
              <a:tr h="1666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B1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A1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666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B2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is-I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A2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666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B3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A3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666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B4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A4</a:t>
                      </a: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  <p:cxnSp>
        <p:nvCxnSpPr>
          <p:cNvPr id="66" name="Straight Arrow Connector 65"/>
          <p:cNvCxnSpPr/>
          <p:nvPr/>
        </p:nvCxnSpPr>
        <p:spPr>
          <a:xfrm>
            <a:off x="1673437" y="3520093"/>
            <a:ext cx="199546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7" name="Straight Arrow Connector 66"/>
          <p:cNvCxnSpPr/>
          <p:nvPr/>
        </p:nvCxnSpPr>
        <p:spPr>
          <a:xfrm>
            <a:off x="1677791" y="3700844"/>
            <a:ext cx="199546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8" name="Straight Arrow Connector 67"/>
          <p:cNvCxnSpPr/>
          <p:nvPr/>
        </p:nvCxnSpPr>
        <p:spPr>
          <a:xfrm>
            <a:off x="1664002" y="3866195"/>
            <a:ext cx="199546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9" name="Straight Arrow Connector 68"/>
          <p:cNvCxnSpPr/>
          <p:nvPr/>
        </p:nvCxnSpPr>
        <p:spPr>
          <a:xfrm>
            <a:off x="1676193" y="4030275"/>
            <a:ext cx="199546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1630070" y="3304661"/>
            <a:ext cx="245580" cy="236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51130"/>
            <a:r>
              <a:rPr lang="en-US" sz="938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901829" y="3421478"/>
            <a:ext cx="457200" cy="70089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85726" tIns="42864" rIns="85726" bIns="4286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3511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kumimoji="0" lang="en-US" sz="1500" b="0" i="1" u="none" strike="noStrike" kern="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m</a:t>
            </a:r>
            <a:endParaRPr kumimoji="0" lang="en-US" sz="1500" b="0" i="1" u="none" strike="noStrike" kern="0" cap="none" spc="0" normalizeH="0" baseline="-25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043022"/>
              </p:ext>
            </p:extLst>
          </p:nvPr>
        </p:nvGraphicFramePr>
        <p:xfrm>
          <a:off x="2558783" y="3443263"/>
          <a:ext cx="333376" cy="666752"/>
        </p:xfrm>
        <a:graphic>
          <a:graphicData uri="http://schemas.openxmlformats.org/drawingml/2006/table">
            <a:tbl>
              <a:tblPr/>
              <a:tblGrid>
                <a:gridCol w="166688"/>
                <a:gridCol w="166688"/>
              </a:tblGrid>
              <a:tr h="1666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B’1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A’1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666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is-I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B’2</a:t>
                      </a:r>
                      <a:endParaRPr lang="is-I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is-I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A’2</a:t>
                      </a:r>
                      <a:endParaRPr lang="is-I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666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B’3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A’3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  <a:tr h="1666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B’4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A’4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4" marR="5954" marT="59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  <p:cxnSp>
        <p:nvCxnSpPr>
          <p:cNvPr id="81" name="Straight Arrow Connector 80"/>
          <p:cNvCxnSpPr/>
          <p:nvPr/>
        </p:nvCxnSpPr>
        <p:spPr>
          <a:xfrm>
            <a:off x="2365174" y="3520359"/>
            <a:ext cx="199546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2" name="Straight Arrow Connector 81"/>
          <p:cNvCxnSpPr/>
          <p:nvPr/>
        </p:nvCxnSpPr>
        <p:spPr>
          <a:xfrm>
            <a:off x="2365174" y="3692129"/>
            <a:ext cx="199546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3" name="Straight Arrow Connector 82"/>
          <p:cNvCxnSpPr/>
          <p:nvPr/>
        </p:nvCxnSpPr>
        <p:spPr>
          <a:xfrm>
            <a:off x="2365174" y="3846241"/>
            <a:ext cx="199546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4" name="Straight Arrow Connector 83"/>
          <p:cNvCxnSpPr/>
          <p:nvPr/>
        </p:nvCxnSpPr>
        <p:spPr>
          <a:xfrm>
            <a:off x="2365174" y="4019619"/>
            <a:ext cx="199546" cy="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2329961" y="3302847"/>
            <a:ext cx="245580" cy="236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51130"/>
            <a:r>
              <a:rPr lang="en-US" sz="938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</a:p>
        </p:txBody>
      </p:sp>
      <p:sp>
        <p:nvSpPr>
          <p:cNvPr id="92" name="Trapezoid 91"/>
          <p:cNvSpPr/>
          <p:nvPr/>
        </p:nvSpPr>
        <p:spPr>
          <a:xfrm rot="5400000">
            <a:off x="4447899" y="5363084"/>
            <a:ext cx="1000124" cy="269696"/>
          </a:xfrm>
          <a:prstGeom prst="trapezoid">
            <a:avLst>
              <a:gd name="adj" fmla="val 6428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31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SDA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4613572" y="5246141"/>
            <a:ext cx="199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4613572" y="5412234"/>
            <a:ext cx="199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4613572" y="5577702"/>
            <a:ext cx="199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4613572" y="5739723"/>
            <a:ext cx="199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5082815" y="5411801"/>
            <a:ext cx="199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082815" y="5574283"/>
            <a:ext cx="199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6282488" y="5400996"/>
            <a:ext cx="199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6282488" y="5566347"/>
            <a:ext cx="199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578353" y="4830319"/>
            <a:ext cx="245580" cy="236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8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039631" y="5030828"/>
            <a:ext cx="245580" cy="236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8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938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236165" y="5214396"/>
            <a:ext cx="245580" cy="236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8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938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482008" y="5138409"/>
            <a:ext cx="457200" cy="70089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i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sz="1500" i="1" baseline="-25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</a:t>
            </a:r>
            <a:endParaRPr lang="en-US" sz="1500" i="1" baseline="-250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105" name="Table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705353"/>
              </p:ext>
            </p:extLst>
          </p:nvPr>
        </p:nvGraphicFramePr>
        <p:xfrm>
          <a:off x="8170916" y="5183967"/>
          <a:ext cx="166688" cy="666752"/>
        </p:xfrm>
        <a:graphic>
          <a:graphicData uri="http://schemas.openxmlformats.org/drawingml/2006/table">
            <a:tbl>
              <a:tblPr/>
              <a:tblGrid>
                <a:gridCol w="166688"/>
              </a:tblGrid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B’1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B’2</a:t>
                      </a:r>
                      <a:endParaRPr lang="is-I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B’3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B’4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6" name="Table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421076"/>
              </p:ext>
            </p:extLst>
          </p:nvPr>
        </p:nvGraphicFramePr>
        <p:xfrm>
          <a:off x="7149859" y="5344839"/>
          <a:ext cx="333376" cy="333376"/>
        </p:xfrm>
        <a:graphic>
          <a:graphicData uri="http://schemas.openxmlformats.org/drawingml/2006/table">
            <a:tbl>
              <a:tblPr/>
              <a:tblGrid>
                <a:gridCol w="166688"/>
                <a:gridCol w="166688"/>
              </a:tblGrid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B’3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B’1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B’4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B’2</a:t>
                      </a:r>
                      <a:endParaRPr lang="is-I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</a:tbl>
          </a:graphicData>
        </a:graphic>
      </p:graphicFrame>
      <p:sp>
        <p:nvSpPr>
          <p:cNvPr id="107" name="Trapezoid 106"/>
          <p:cNvSpPr/>
          <p:nvPr/>
        </p:nvSpPr>
        <p:spPr>
          <a:xfrm rot="16200000">
            <a:off x="7424254" y="5354482"/>
            <a:ext cx="800528" cy="269696"/>
          </a:xfrm>
          <a:prstGeom prst="trapezoid">
            <a:avLst>
              <a:gd name="adj" fmla="val 82143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31" i="1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SDA</a:t>
            </a:r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7977314" y="5261061"/>
            <a:ext cx="199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7977314" y="5432832"/>
            <a:ext cx="199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7977314" y="5586944"/>
            <a:ext cx="199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7977314" y="5760321"/>
            <a:ext cx="199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6950334" y="5414059"/>
            <a:ext cx="199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6950334" y="5579410"/>
            <a:ext cx="199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490123" y="5425722"/>
            <a:ext cx="199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7490123" y="5591072"/>
            <a:ext cx="199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7942110" y="5043542"/>
            <a:ext cx="245580" cy="236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8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907152" y="5208530"/>
            <a:ext cx="245580" cy="236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8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938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443802" y="5239121"/>
            <a:ext cx="245580" cy="236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8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938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119" name="Table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188402"/>
              </p:ext>
            </p:extLst>
          </p:nvPr>
        </p:nvGraphicFramePr>
        <p:xfrm>
          <a:off x="4127132" y="5013639"/>
          <a:ext cx="497087" cy="1000128"/>
        </p:xfrm>
        <a:graphic>
          <a:graphicData uri="http://schemas.openxmlformats.org/drawingml/2006/table">
            <a:tbl>
              <a:tblPr/>
              <a:tblGrid>
                <a:gridCol w="163711"/>
                <a:gridCol w="166688"/>
                <a:gridCol w="166688"/>
              </a:tblGrid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C0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B0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A0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C1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B1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A1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C2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B2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A2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C3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B3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A3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C4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B4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A4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C5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B5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A5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0" name="Table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497748"/>
              </p:ext>
            </p:extLst>
          </p:nvPr>
        </p:nvGraphicFramePr>
        <p:xfrm>
          <a:off x="5272578" y="5160851"/>
          <a:ext cx="1000128" cy="666752"/>
        </p:xfrm>
        <a:graphic>
          <a:graphicData uri="http://schemas.openxmlformats.org/drawingml/2006/table">
            <a:tbl>
              <a:tblPr/>
              <a:tblGrid>
                <a:gridCol w="166688"/>
                <a:gridCol w="166688"/>
                <a:gridCol w="166688"/>
                <a:gridCol w="166688"/>
                <a:gridCol w="166688"/>
                <a:gridCol w="166688"/>
              </a:tblGrid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C2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C0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B2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B0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A2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A0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C3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C1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B3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B1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A3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A1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C4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C2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B4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B2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A4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A2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C5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C3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B5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B3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A5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A3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  <p:cxnSp>
        <p:nvCxnSpPr>
          <p:cNvPr id="121" name="Straight Arrow Connector 120"/>
          <p:cNvCxnSpPr/>
          <p:nvPr/>
        </p:nvCxnSpPr>
        <p:spPr>
          <a:xfrm>
            <a:off x="4613707" y="5091329"/>
            <a:ext cx="199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4613572" y="5922338"/>
            <a:ext cx="199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5089240" y="5233253"/>
            <a:ext cx="1931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5082815" y="5739723"/>
            <a:ext cx="199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ounded Rectangle 124"/>
          <p:cNvSpPr/>
          <p:nvPr/>
        </p:nvSpPr>
        <p:spPr>
          <a:xfrm>
            <a:off x="4088757" y="4987398"/>
            <a:ext cx="568598" cy="514648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72"/>
          </a:p>
        </p:txBody>
      </p:sp>
      <p:sp>
        <p:nvSpPr>
          <p:cNvPr id="126" name="Rounded Rectangle 125"/>
          <p:cNvSpPr/>
          <p:nvPr/>
        </p:nvSpPr>
        <p:spPr>
          <a:xfrm>
            <a:off x="6094042" y="5146222"/>
            <a:ext cx="192359" cy="514648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72"/>
          </a:p>
        </p:txBody>
      </p:sp>
      <p:sp>
        <p:nvSpPr>
          <p:cNvPr id="127" name="Rounded Rectangle 126"/>
          <p:cNvSpPr/>
          <p:nvPr/>
        </p:nvSpPr>
        <p:spPr>
          <a:xfrm>
            <a:off x="5766943" y="5146813"/>
            <a:ext cx="192359" cy="514648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72"/>
          </a:p>
        </p:txBody>
      </p:sp>
      <p:sp>
        <p:nvSpPr>
          <p:cNvPr id="128" name="Rounded Rectangle 127"/>
          <p:cNvSpPr/>
          <p:nvPr/>
        </p:nvSpPr>
        <p:spPr>
          <a:xfrm>
            <a:off x="5425608" y="5146222"/>
            <a:ext cx="192359" cy="514648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72"/>
          </a:p>
        </p:txBody>
      </p:sp>
      <p:sp>
        <p:nvSpPr>
          <p:cNvPr id="129" name="Rounded Rectangle 128"/>
          <p:cNvSpPr/>
          <p:nvPr/>
        </p:nvSpPr>
        <p:spPr>
          <a:xfrm>
            <a:off x="4087757" y="5491699"/>
            <a:ext cx="568598" cy="514648"/>
          </a:xfrm>
          <a:prstGeom prst="roundRect">
            <a:avLst/>
          </a:prstGeom>
          <a:noFill/>
          <a:ln w="222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72"/>
          </a:p>
        </p:txBody>
      </p:sp>
      <p:sp>
        <p:nvSpPr>
          <p:cNvPr id="130" name="Rounded Rectangle 129"/>
          <p:cNvSpPr/>
          <p:nvPr/>
        </p:nvSpPr>
        <p:spPr>
          <a:xfrm>
            <a:off x="5931645" y="5322217"/>
            <a:ext cx="192359" cy="514648"/>
          </a:xfrm>
          <a:prstGeom prst="roundRect">
            <a:avLst/>
          </a:prstGeom>
          <a:noFill/>
          <a:ln w="222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72"/>
          </a:p>
        </p:txBody>
      </p:sp>
      <p:sp>
        <p:nvSpPr>
          <p:cNvPr id="131" name="Rounded Rectangle 130"/>
          <p:cNvSpPr/>
          <p:nvPr/>
        </p:nvSpPr>
        <p:spPr>
          <a:xfrm>
            <a:off x="5595072" y="5316993"/>
            <a:ext cx="198932" cy="514648"/>
          </a:xfrm>
          <a:prstGeom prst="roundRect">
            <a:avLst/>
          </a:prstGeom>
          <a:noFill/>
          <a:ln w="222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72"/>
          </a:p>
        </p:txBody>
      </p:sp>
      <p:sp>
        <p:nvSpPr>
          <p:cNvPr id="132" name="Rounded Rectangle 131"/>
          <p:cNvSpPr/>
          <p:nvPr/>
        </p:nvSpPr>
        <p:spPr>
          <a:xfrm>
            <a:off x="5261309" y="5330455"/>
            <a:ext cx="198932" cy="514648"/>
          </a:xfrm>
          <a:prstGeom prst="roundRect">
            <a:avLst/>
          </a:prstGeom>
          <a:noFill/>
          <a:ln w="222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72"/>
          </a:p>
        </p:txBody>
      </p:sp>
      <p:sp>
        <p:nvSpPr>
          <p:cNvPr id="133" name="Rounded Rectangle 132"/>
          <p:cNvSpPr/>
          <p:nvPr/>
        </p:nvSpPr>
        <p:spPr>
          <a:xfrm>
            <a:off x="7311441" y="5334848"/>
            <a:ext cx="192359" cy="172897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72"/>
          </a:p>
        </p:txBody>
      </p:sp>
      <p:sp>
        <p:nvSpPr>
          <p:cNvPr id="134" name="Rounded Rectangle 133"/>
          <p:cNvSpPr/>
          <p:nvPr/>
        </p:nvSpPr>
        <p:spPr>
          <a:xfrm>
            <a:off x="7143089" y="5502884"/>
            <a:ext cx="192359" cy="188104"/>
          </a:xfrm>
          <a:prstGeom prst="roundRect">
            <a:avLst/>
          </a:prstGeom>
          <a:noFill/>
          <a:ln w="222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72"/>
          </a:p>
        </p:txBody>
      </p:sp>
      <p:cxnSp>
        <p:nvCxnSpPr>
          <p:cNvPr id="136" name="Straight Arrow Connector 135"/>
          <p:cNvCxnSpPr/>
          <p:nvPr/>
        </p:nvCxnSpPr>
        <p:spPr>
          <a:xfrm>
            <a:off x="1885032" y="5232897"/>
            <a:ext cx="199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1885032" y="5398990"/>
            <a:ext cx="199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1885032" y="5564458"/>
            <a:ext cx="199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1885032" y="5726479"/>
            <a:ext cx="199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1849813" y="4817075"/>
            <a:ext cx="245580" cy="236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8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2098685" y="4951055"/>
            <a:ext cx="457200" cy="104946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i="1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sz="1500" i="1" baseline="-250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</a:t>
            </a:r>
            <a:endParaRPr lang="en-US" sz="1500" i="1" baseline="-250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148" name="Table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367863"/>
              </p:ext>
            </p:extLst>
          </p:nvPr>
        </p:nvGraphicFramePr>
        <p:xfrm>
          <a:off x="2758891" y="5145079"/>
          <a:ext cx="166688" cy="666752"/>
        </p:xfrm>
        <a:graphic>
          <a:graphicData uri="http://schemas.openxmlformats.org/drawingml/2006/table">
            <a:tbl>
              <a:tblPr/>
              <a:tblGrid>
                <a:gridCol w="166688"/>
              </a:tblGrid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B’1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is-I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B’2</a:t>
                      </a:r>
                      <a:endParaRPr lang="is-I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B’3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B’4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</a:tbl>
          </a:graphicData>
        </a:graphic>
      </p:graphicFrame>
      <p:cxnSp>
        <p:nvCxnSpPr>
          <p:cNvPr id="151" name="Straight Arrow Connector 150"/>
          <p:cNvCxnSpPr/>
          <p:nvPr/>
        </p:nvCxnSpPr>
        <p:spPr>
          <a:xfrm>
            <a:off x="2565289" y="5222173"/>
            <a:ext cx="199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2565289" y="5393944"/>
            <a:ext cx="199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2565289" y="5548056"/>
            <a:ext cx="199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>
            <a:off x="2565289" y="5721433"/>
            <a:ext cx="199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2530085" y="5004654"/>
            <a:ext cx="245580" cy="236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8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</a:p>
        </p:txBody>
      </p:sp>
      <p:graphicFrame>
        <p:nvGraphicFramePr>
          <p:cNvPr id="162" name="Table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736967"/>
              </p:ext>
            </p:extLst>
          </p:nvPr>
        </p:nvGraphicFramePr>
        <p:xfrm>
          <a:off x="1398592" y="5000395"/>
          <a:ext cx="497087" cy="1000128"/>
        </p:xfrm>
        <a:graphic>
          <a:graphicData uri="http://schemas.openxmlformats.org/drawingml/2006/table">
            <a:tbl>
              <a:tblPr/>
              <a:tblGrid>
                <a:gridCol w="163711"/>
                <a:gridCol w="166688"/>
                <a:gridCol w="166688"/>
              </a:tblGrid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C0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B0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A0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C1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B1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A1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C2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B2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A2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C3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B3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A3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C4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B4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A4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C5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B5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A5</a:t>
                      </a:r>
                    </a:p>
                  </a:txBody>
                  <a:tcPr marL="5953" marR="5953" marT="59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  <p:cxnSp>
        <p:nvCxnSpPr>
          <p:cNvPr id="164" name="Straight Arrow Connector 163"/>
          <p:cNvCxnSpPr/>
          <p:nvPr/>
        </p:nvCxnSpPr>
        <p:spPr>
          <a:xfrm>
            <a:off x="1885167" y="5078085"/>
            <a:ext cx="199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>
            <a:off x="1885032" y="5909094"/>
            <a:ext cx="199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ounded Rectangle 167"/>
          <p:cNvSpPr/>
          <p:nvPr/>
        </p:nvSpPr>
        <p:spPr>
          <a:xfrm>
            <a:off x="1360217" y="4974154"/>
            <a:ext cx="568598" cy="514648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72"/>
          </a:p>
        </p:txBody>
      </p:sp>
      <p:sp>
        <p:nvSpPr>
          <p:cNvPr id="172" name="Rounded Rectangle 171"/>
          <p:cNvSpPr/>
          <p:nvPr/>
        </p:nvSpPr>
        <p:spPr>
          <a:xfrm>
            <a:off x="1359217" y="5478455"/>
            <a:ext cx="568598" cy="514648"/>
          </a:xfrm>
          <a:prstGeom prst="roundRect">
            <a:avLst/>
          </a:prstGeom>
          <a:noFill/>
          <a:ln w="222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72"/>
          </a:p>
        </p:txBody>
      </p:sp>
      <p:cxnSp>
        <p:nvCxnSpPr>
          <p:cNvPr id="135" name="Straight Arrow Connector 134"/>
          <p:cNvCxnSpPr/>
          <p:nvPr/>
        </p:nvCxnSpPr>
        <p:spPr>
          <a:xfrm>
            <a:off x="6304969" y="5241322"/>
            <a:ext cx="1931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6282488" y="5732662"/>
            <a:ext cx="1931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92728" y="2701159"/>
            <a:ext cx="4745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 Pixel-to-Pixel (</a:t>
            </a:r>
            <a:r>
              <a:rPr lang="en-US" sz="2400" dirty="0" err="1" smtClean="0"/>
              <a:t>eg</a:t>
            </a:r>
            <a:r>
              <a:rPr lang="en-US" sz="2400" dirty="0" smtClean="0"/>
              <a:t>, </a:t>
            </a:r>
            <a:r>
              <a:rPr lang="en-US" sz="2400" dirty="0" err="1" smtClean="0"/>
              <a:t>vxColorConvert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41" name="TextBox 140"/>
          <p:cNvSpPr txBox="1"/>
          <p:nvPr/>
        </p:nvSpPr>
        <p:spPr>
          <a:xfrm>
            <a:off x="1192728" y="4355410"/>
            <a:ext cx="4686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2. Window-to-Pixel (</a:t>
            </a:r>
            <a:r>
              <a:rPr lang="en-US" sz="2400" dirty="0" err="1" smtClean="0"/>
              <a:t>eg</a:t>
            </a:r>
            <a:r>
              <a:rPr lang="en-US" sz="2400" dirty="0" smtClean="0"/>
              <a:t>, vxSobel3x3)</a:t>
            </a:r>
            <a:endParaRPr lang="en-US" sz="2400" dirty="0"/>
          </a:p>
        </p:txBody>
      </p:sp>
      <p:sp>
        <p:nvSpPr>
          <p:cNvPr id="142" name="TextBox 141"/>
          <p:cNvSpPr txBox="1"/>
          <p:nvPr/>
        </p:nvSpPr>
        <p:spPr>
          <a:xfrm>
            <a:off x="1275872" y="1309656"/>
            <a:ext cx="57631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Connecting kernels for throughput-matching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Different tile widths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Different initiation intervals</a:t>
            </a:r>
          </a:p>
        </p:txBody>
      </p:sp>
    </p:spTree>
    <p:extLst>
      <p:ext uri="{BB962C8B-B14F-4D97-AF65-F5344CB8AC3E}">
        <p14:creationId xmlns:p14="http://schemas.microsoft.com/office/powerpoint/2010/main" val="157179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Intra-node Optimizer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13324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Node replication</a:t>
            </a:r>
          </a:p>
          <a:p>
            <a:pPr lvl="1"/>
            <a:r>
              <a:rPr lang="en-US" sz="2000" dirty="0" smtClean="0"/>
              <a:t>Increase the throughput (only for Pixel-to-Pixel kernels)</a:t>
            </a:r>
          </a:p>
          <a:p>
            <a:pPr lvl="1"/>
            <a:r>
              <a:rPr lang="en-US" sz="2000" dirty="0" smtClean="0"/>
              <a:t>Widen the tile-width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72" y="2742498"/>
            <a:ext cx="3521795" cy="3795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44" y="3023120"/>
            <a:ext cx="2896961" cy="337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JANUS Tool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26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1930" y="1379110"/>
            <a:ext cx="5005501" cy="4977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 Phases</a:t>
            </a:r>
          </a:p>
          <a:p>
            <a:pPr lvl="1"/>
            <a:r>
              <a:rPr lang="en-US" dirty="0" smtClean="0"/>
              <a:t>Pre-compute (library characterization)</a:t>
            </a:r>
          </a:p>
          <a:p>
            <a:pPr lvl="1"/>
            <a:r>
              <a:rPr lang="en-US" dirty="0" smtClean="0"/>
              <a:t>Implementation</a:t>
            </a:r>
          </a:p>
          <a:p>
            <a:endParaRPr lang="en-US" dirty="0" smtClean="0"/>
          </a:p>
          <a:p>
            <a:r>
              <a:rPr lang="en-US" dirty="0" smtClean="0"/>
              <a:t>Pre-compute</a:t>
            </a:r>
            <a:endParaRPr lang="en-US" dirty="0"/>
          </a:p>
          <a:p>
            <a:pPr lvl="1"/>
            <a:r>
              <a:rPr lang="en-US" dirty="0" smtClean="0"/>
              <a:t>Kernels written in Parameterized C++ for HLS</a:t>
            </a:r>
          </a:p>
          <a:p>
            <a:pPr lvl="1"/>
            <a:r>
              <a:rPr lang="en-US" dirty="0" smtClean="0"/>
              <a:t>Different Implementation Generator (DIG)</a:t>
            </a:r>
          </a:p>
          <a:p>
            <a:pPr lvl="2"/>
            <a:r>
              <a:rPr lang="en-US" dirty="0" smtClean="0"/>
              <a:t>Sweep parameterized space for each kernel</a:t>
            </a:r>
          </a:p>
          <a:p>
            <a:pPr lvl="2"/>
            <a:r>
              <a:rPr lang="en-US" dirty="0" smtClean="0"/>
              <a:t>Throughput, Area, Tile-width</a:t>
            </a:r>
          </a:p>
          <a:p>
            <a:pPr lvl="1"/>
            <a:r>
              <a:rPr lang="en-US" dirty="0" smtClean="0"/>
              <a:t>Intra-Node Optimizer</a:t>
            </a:r>
          </a:p>
          <a:p>
            <a:pPr lvl="2"/>
            <a:r>
              <a:rPr lang="en-US" dirty="0" smtClean="0"/>
              <a:t>Replication vs. tile size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Throughput Analysis</a:t>
            </a:r>
          </a:p>
          <a:p>
            <a:pPr lvl="1"/>
            <a:r>
              <a:rPr lang="en-US" dirty="0" smtClean="0"/>
              <a:t>Automated space/time tradeoffs</a:t>
            </a:r>
          </a:p>
          <a:p>
            <a:pPr lvl="2"/>
            <a:r>
              <a:rPr lang="en-US" dirty="0" smtClean="0"/>
              <a:t>Integer Linear Programming</a:t>
            </a:r>
          </a:p>
          <a:p>
            <a:pPr lvl="2"/>
            <a:r>
              <a:rPr lang="en-US" dirty="0" smtClean="0"/>
              <a:t>JANUS heuristic with Inter-Node Optimizer</a:t>
            </a:r>
          </a:p>
          <a:p>
            <a:pPr lvl="2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750" y="305025"/>
            <a:ext cx="3845814" cy="645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3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1555751"/>
                <a:ext cx="7498080" cy="4800600"/>
              </a:xfrm>
            </p:spPr>
            <p:txBody>
              <a:bodyPr/>
              <a:lstStyle/>
              <a:p>
                <a:r>
                  <a:rPr lang="en-US" dirty="0" smtClean="0"/>
                  <a:t>Finding throughput slack</a:t>
                </a:r>
              </a:p>
              <a:p>
                <a:r>
                  <a:rPr lang="en-US" dirty="0" smtClean="0"/>
                  <a:t>Inverse throughput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𝜗</m:t>
                    </m:r>
                  </m:oMath>
                </a14:m>
                <a:r>
                  <a:rPr lang="en-US" dirty="0" smtClean="0"/>
                  <a:t>)</a:t>
                </a:r>
                <a:endParaRPr lang="en-US" dirty="0" smtClean="0">
                  <a:sym typeface="Wingdings"/>
                </a:endParaRPr>
              </a:p>
              <a:p>
                <a:pPr lvl="1"/>
                <a:r>
                  <a:rPr lang="en-US" dirty="0" smtClean="0">
                    <a:sym typeface="Wingdings"/>
                  </a:rPr>
                  <a:t>Number of Clock Cycle to Produce/Consume data in each firing</a:t>
                </a:r>
                <a:endParaRPr lang="en-US" dirty="0" smtClean="0"/>
              </a:p>
              <a:p>
                <a:r>
                  <a:rPr lang="en-CA" dirty="0" smtClean="0"/>
                  <a:t>Minimum </a:t>
                </a:r>
                <a:r>
                  <a:rPr lang="en-CA" dirty="0"/>
                  <a:t>inverse </a:t>
                </a:r>
                <a:r>
                  <a:rPr lang="en-CA" dirty="0" smtClean="0"/>
                  <a:t>throughput for the output </a:t>
                </a:r>
                <a:r>
                  <a:rPr lang="en-CA" dirty="0" smtClean="0">
                    <a:sym typeface="Wingdings"/>
                  </a:rPr>
                  <a:t></a:t>
                </a:r>
                <a:r>
                  <a:rPr lang="en-CA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𝜗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𝑚𝑜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CA" dirty="0" smtClean="0"/>
                  <a:t>Expected </a:t>
                </a:r>
                <a:r>
                  <a:rPr lang="en-CA" dirty="0"/>
                  <a:t>inverse </a:t>
                </a:r>
                <a:r>
                  <a:rPr lang="en-CA" dirty="0" smtClean="0"/>
                  <a:t>throughput for the input </a:t>
                </a:r>
                <a:r>
                  <a:rPr lang="en-CA" dirty="0" smtClean="0">
                    <a:sym typeface="Wingdings"/>
                  </a:rPr>
                  <a:t></a:t>
                </a:r>
                <a:r>
                  <a:rPr lang="en-CA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𝜗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𝑒𝑖</m:t>
                        </m:r>
                      </m:sub>
                    </m:sSub>
                  </m:oMath>
                </a14:m>
                <a:r>
                  <a:rPr lang="en-CA" dirty="0" smtClean="0"/>
                  <a:t>. </a:t>
                </a:r>
              </a:p>
              <a:p>
                <a:r>
                  <a:rPr lang="en-CA" dirty="0" smtClean="0"/>
                  <a:t>We </a:t>
                </a:r>
                <a:r>
                  <a:rPr lang="en-CA" dirty="0"/>
                  <a:t>define slack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𝜗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CA" dirty="0" smtClean="0"/>
                  <a:t>for </a:t>
                </a:r>
                <a:r>
                  <a:rPr lang="en-CA" dirty="0"/>
                  <a:t>each channel </a:t>
                </a:r>
                <a:r>
                  <a:rPr lang="en-CA" dirty="0" smtClean="0"/>
                  <a:t>as</a:t>
                </a:r>
                <a:r>
                  <a:rPr lang="en-US" dirty="0"/>
                  <a:t> 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𝜗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𝜗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𝑚𝑜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𝜗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1555751"/>
                <a:ext cx="7498080" cy="4800600"/>
              </a:xfrm>
              <a:blipFill rotWithShape="0">
                <a:blip r:embed="rId2"/>
                <a:stretch>
                  <a:fillRect l="-813" t="-1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27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362200" y="4451502"/>
            <a:ext cx="3819358" cy="750151"/>
            <a:chOff x="2590800" y="4832502"/>
            <a:chExt cx="3819358" cy="750151"/>
          </a:xfrm>
        </p:grpSpPr>
        <p:sp>
          <p:nvSpPr>
            <p:cNvPr id="7" name="Oval 6"/>
            <p:cNvSpPr/>
            <p:nvPr/>
          </p:nvSpPr>
          <p:spPr>
            <a:xfrm>
              <a:off x="3416968" y="5017168"/>
              <a:ext cx="529390" cy="565485"/>
            </a:xfrm>
            <a:prstGeom prst="ellipse">
              <a:avLst/>
            </a:prstGeom>
            <a:noFill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049252" y="5017168"/>
              <a:ext cx="529390" cy="565485"/>
            </a:xfrm>
            <a:prstGeom prst="ellipse">
              <a:avLst/>
            </a:prstGeom>
            <a:noFill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7" idx="6"/>
              <a:endCxn id="9" idx="2"/>
            </p:cNvCxnSpPr>
            <p:nvPr/>
          </p:nvCxnSpPr>
          <p:spPr>
            <a:xfrm>
              <a:off x="3946358" y="5299911"/>
              <a:ext cx="1102894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578642" y="5299911"/>
              <a:ext cx="831516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7" idx="2"/>
            </p:cNvCxnSpPr>
            <p:nvPr/>
          </p:nvCxnSpPr>
          <p:spPr>
            <a:xfrm>
              <a:off x="2590800" y="5299911"/>
              <a:ext cx="82616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3854123" y="4841565"/>
                  <a:ext cx="6284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𝑚𝑜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4123" y="4841565"/>
                  <a:ext cx="628442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5523704" y="4839138"/>
                  <a:ext cx="62844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𝑚𝑜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3704" y="4839138"/>
                  <a:ext cx="628442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4540721" y="4832502"/>
                  <a:ext cx="53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𝑒𝑖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0721" y="4832502"/>
                  <a:ext cx="53008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2869350" y="4838048"/>
                  <a:ext cx="53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𝑒𝑖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9350" y="4838048"/>
                  <a:ext cx="53008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7683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Calculating </a:t>
            </a:r>
            <a:r>
              <a:rPr lang="en-US" dirty="0" smtClean="0"/>
              <a:t>weight for each node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36102" y="2424435"/>
                <a:ext cx="2669320" cy="6757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bg-BG" b="0" i="1" smtClean="0">
                              <a:latin typeface="Cambria Math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is-IS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𝑜𝑢𝑡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𝑠𝑗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latin typeface="Cambria Math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is-IS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𝑖𝑛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𝑜𝑢𝑡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102" y="2424435"/>
                <a:ext cx="2669320" cy="6757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249" y="3279585"/>
            <a:ext cx="5777723" cy="3205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408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JANUS Tool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29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01930" y="1379110"/>
            <a:ext cx="5005501" cy="4977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 Phases</a:t>
            </a:r>
          </a:p>
          <a:p>
            <a:pPr lvl="1"/>
            <a:r>
              <a:rPr lang="en-US" dirty="0" smtClean="0"/>
              <a:t>Pre-compute (library characterization)</a:t>
            </a:r>
          </a:p>
          <a:p>
            <a:pPr lvl="1"/>
            <a:r>
              <a:rPr lang="en-US" dirty="0" smtClean="0"/>
              <a:t>Implementation</a:t>
            </a:r>
          </a:p>
          <a:p>
            <a:endParaRPr lang="en-US" dirty="0" smtClean="0"/>
          </a:p>
          <a:p>
            <a:r>
              <a:rPr lang="en-US" dirty="0" smtClean="0"/>
              <a:t>Pre-compute</a:t>
            </a:r>
            <a:endParaRPr lang="en-US" dirty="0"/>
          </a:p>
          <a:p>
            <a:pPr lvl="1"/>
            <a:r>
              <a:rPr lang="en-US" dirty="0" smtClean="0"/>
              <a:t>Kernels written in Parameterized C++ for HLS</a:t>
            </a:r>
          </a:p>
          <a:p>
            <a:pPr lvl="1"/>
            <a:r>
              <a:rPr lang="en-US" dirty="0" smtClean="0"/>
              <a:t>Different Implementation Generator (DIG)</a:t>
            </a:r>
          </a:p>
          <a:p>
            <a:pPr lvl="2"/>
            <a:r>
              <a:rPr lang="en-US" dirty="0" smtClean="0"/>
              <a:t>Sweep parameterized space for each kernel</a:t>
            </a:r>
          </a:p>
          <a:p>
            <a:pPr lvl="2"/>
            <a:r>
              <a:rPr lang="en-US" dirty="0" smtClean="0"/>
              <a:t>Throughput, Area, Tile-width</a:t>
            </a:r>
          </a:p>
          <a:p>
            <a:pPr lvl="1"/>
            <a:r>
              <a:rPr lang="en-US" dirty="0" smtClean="0"/>
              <a:t>Intra-Node Optimizer</a:t>
            </a:r>
          </a:p>
          <a:p>
            <a:pPr lvl="2"/>
            <a:r>
              <a:rPr lang="en-US" dirty="0" smtClean="0"/>
              <a:t>Replication vs. tile size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Throughput Analysis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Automated space/time tradeoffs</a:t>
            </a:r>
          </a:p>
          <a:p>
            <a:pPr lvl="2"/>
            <a:r>
              <a:rPr lang="en-US" dirty="0" smtClean="0"/>
              <a:t>Integer Linear Programming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JANUS heuristic with Inter-Node Optimizer</a:t>
            </a:r>
          </a:p>
          <a:p>
            <a:pPr lvl="2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750" y="305025"/>
            <a:ext cx="3845814" cy="6456475"/>
          </a:xfrm>
        </p:spPr>
      </p:pic>
    </p:spTree>
    <p:extLst>
      <p:ext uri="{BB962C8B-B14F-4D97-AF65-F5344CB8AC3E}">
        <p14:creationId xmlns:p14="http://schemas.microsoft.com/office/powerpoint/2010/main" val="313569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0178"/>
            <a:ext cx="7886700" cy="1325563"/>
          </a:xfrm>
        </p:spPr>
        <p:txBody>
          <a:bodyPr/>
          <a:lstStyle/>
          <a:p>
            <a:r>
              <a:rPr lang="en-US" dirty="0" err="1" smtClean="0"/>
              <a:t>OpenVX</a:t>
            </a:r>
            <a:r>
              <a:rPr lang="en-US" dirty="0" smtClean="0"/>
              <a:t> 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15741"/>
            <a:ext cx="7886700" cy="464061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 library</a:t>
            </a:r>
          </a:p>
          <a:p>
            <a:endParaRPr lang="en-US" sz="2800" dirty="0" smtClean="0"/>
          </a:p>
          <a:p>
            <a:r>
              <a:rPr lang="en-US" sz="2800" dirty="0" smtClean="0"/>
              <a:t>Streaming compute graph</a:t>
            </a:r>
          </a:p>
          <a:p>
            <a:pPr lvl="1"/>
            <a:r>
              <a:rPr lang="en-US" sz="2400" dirty="0" smtClean="0"/>
              <a:t>Operations + local data buffering</a:t>
            </a:r>
          </a:p>
          <a:p>
            <a:pPr lvl="1"/>
            <a:r>
              <a:rPr lang="en-US" sz="2400" dirty="0" smtClean="0"/>
              <a:t>Two-phase execution</a:t>
            </a:r>
          </a:p>
          <a:p>
            <a:pPr lvl="2"/>
            <a:r>
              <a:rPr lang="en-US" sz="2100" dirty="0" smtClean="0"/>
              <a:t>Build + optimize graph</a:t>
            </a:r>
          </a:p>
          <a:p>
            <a:pPr lvl="2"/>
            <a:r>
              <a:rPr lang="en-US" sz="2100" dirty="0" smtClean="0"/>
              <a:t>Execute graph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Example: </a:t>
            </a:r>
            <a:r>
              <a:rPr lang="en-US" sz="2800" dirty="0" err="1" smtClean="0"/>
              <a:t>Sobel</a:t>
            </a:r>
            <a:endParaRPr lang="en-US" sz="2800" dirty="0" smtClean="0"/>
          </a:p>
          <a:p>
            <a:pPr lvl="1"/>
            <a:r>
              <a:rPr lang="en-US" sz="2500" dirty="0" smtClean="0"/>
              <a:t>5 nodes, 1 input, 2 outputs</a:t>
            </a:r>
          </a:p>
          <a:p>
            <a:pPr lvl="1"/>
            <a:r>
              <a:rPr lang="en-US" sz="2500" dirty="0" smtClean="0"/>
              <a:t>Send image tiles through pipeline</a:t>
            </a:r>
          </a:p>
          <a:p>
            <a:pPr lvl="1"/>
            <a:endParaRPr lang="en-US" sz="2800" dirty="0"/>
          </a:p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272" y="373396"/>
            <a:ext cx="2084532" cy="616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2077770"/>
            <a:ext cx="3028950" cy="3891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Inter-node Optimizer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30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Node combining and Node replication</a:t>
            </a:r>
          </a:p>
          <a:p>
            <a:pPr lvl="1"/>
            <a:r>
              <a:rPr lang="en-US" dirty="0" smtClean="0"/>
              <a:t>Saving area</a:t>
            </a:r>
          </a:p>
          <a:p>
            <a:pPr lvl="1"/>
            <a:r>
              <a:rPr lang="en-US" dirty="0" smtClean="0"/>
              <a:t>Cannot be done in ILP approach</a:t>
            </a:r>
          </a:p>
          <a:p>
            <a:pPr lvl="1"/>
            <a:endParaRPr lang="en-US" dirty="0" smtClean="0"/>
          </a:p>
        </p:txBody>
      </p:sp>
      <p:grpSp>
        <p:nvGrpSpPr>
          <p:cNvPr id="76" name="Group 75"/>
          <p:cNvGrpSpPr/>
          <p:nvPr/>
        </p:nvGrpSpPr>
        <p:grpSpPr>
          <a:xfrm>
            <a:off x="1430258" y="3306990"/>
            <a:ext cx="1265098" cy="380363"/>
            <a:chOff x="2112513" y="4237523"/>
            <a:chExt cx="1265098" cy="380363"/>
          </a:xfrm>
        </p:grpSpPr>
        <p:cxnSp>
          <p:nvCxnSpPr>
            <p:cNvPr id="42" name="Straight Arrow Connector 41"/>
            <p:cNvCxnSpPr>
              <a:stCxn id="46" idx="6"/>
            </p:cNvCxnSpPr>
            <p:nvPr/>
          </p:nvCxnSpPr>
          <p:spPr>
            <a:xfrm flipV="1">
              <a:off x="2916044" y="4466082"/>
              <a:ext cx="218152" cy="3858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3172555" y="4313280"/>
                  <a:ext cx="205056" cy="2850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50005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bg-BG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en-US" sz="985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985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𝜗</m:t>
                                </m:r>
                              </m:e>
                              <m:sub>
                                <m:r>
                                  <a:rPr kumimoji="0" lang="en-US" sz="985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</a:rPr>
                                  <m:t>𝐼𝑂</m:t>
                                </m:r>
                              </m:sub>
                            </m:sSub>
                          </m:num>
                          <m:den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𝑁</m:t>
                            </m:r>
                          </m:den>
                        </m:f>
                      </m:oMath>
                    </m:oMathPara>
                  </a14:m>
                  <a:endParaRPr kumimoji="0" lang="en-US" sz="985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2555" y="4313280"/>
                  <a:ext cx="205056" cy="28501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7647" t="-4348" r="-2941"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/>
            <p:cNvCxnSpPr/>
            <p:nvPr/>
          </p:nvCxnSpPr>
          <p:spPr>
            <a:xfrm flipH="1">
              <a:off x="2950731" y="4420485"/>
              <a:ext cx="81988" cy="9280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886244" y="4242311"/>
                  <a:ext cx="200888" cy="1515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50005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kumimoji="0" lang="en-US" sz="985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6244" y="4242311"/>
                  <a:ext cx="200888" cy="15158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5152" r="-3030"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Oval 45"/>
            <p:cNvSpPr/>
            <p:nvPr/>
          </p:nvSpPr>
          <p:spPr>
            <a:xfrm>
              <a:off x="2535723" y="4321993"/>
              <a:ext cx="380321" cy="295893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5000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76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654229" y="4384228"/>
                  <a:ext cx="139205" cy="1515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50005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kumimoji="0" lang="en-US" sz="985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4229" y="4384228"/>
                  <a:ext cx="139205" cy="15158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4783" t="-4000" r="-8696" b="-3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Arrow Connector 47"/>
            <p:cNvCxnSpPr/>
            <p:nvPr/>
          </p:nvCxnSpPr>
          <p:spPr>
            <a:xfrm flipV="1">
              <a:off x="2337448" y="4469940"/>
              <a:ext cx="199403" cy="3633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>
            <a:xfrm flipH="1">
              <a:off x="2361580" y="4420485"/>
              <a:ext cx="81988" cy="9280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2350883" y="4237523"/>
                  <a:ext cx="200888" cy="1515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50005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kumimoji="0" lang="en-US" sz="985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883" y="4237523"/>
                  <a:ext cx="200888" cy="15158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8750" r="-6250"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2112513" y="4323575"/>
                  <a:ext cx="205056" cy="2850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50005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bg-BG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en-US" sz="985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985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𝜗</m:t>
                                </m:r>
                              </m:e>
                              <m:sub>
                                <m:r>
                                  <a:rPr kumimoji="0" lang="en-US" sz="985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</a:rPr>
                                  <m:t>𝐼𝑂</m:t>
                                </m:r>
                              </m:sub>
                            </m:sSub>
                          </m:num>
                          <m:den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𝑁</m:t>
                            </m:r>
                          </m:den>
                        </m:f>
                      </m:oMath>
                    </m:oMathPara>
                  </a14:m>
                  <a:endParaRPr kumimoji="0" lang="en-US" sz="985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513" y="4323575"/>
                  <a:ext cx="205056" cy="28501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7647" t="-2128" r="-2941" b="-170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3151324" y="3305617"/>
            <a:ext cx="1333046" cy="379475"/>
            <a:chOff x="3810454" y="4237523"/>
            <a:chExt cx="1333046" cy="379475"/>
          </a:xfrm>
        </p:grpSpPr>
        <p:sp>
          <p:nvSpPr>
            <p:cNvPr id="37" name="Oval 36"/>
            <p:cNvSpPr/>
            <p:nvPr/>
          </p:nvSpPr>
          <p:spPr>
            <a:xfrm>
              <a:off x="4272021" y="4321105"/>
              <a:ext cx="380321" cy="295893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5000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76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810454" y="4353288"/>
                  <a:ext cx="205056" cy="1515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50005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𝜗</m:t>
                            </m:r>
                          </m:e>
                          <m:sub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𝐼𝑂</m:t>
                            </m:r>
                          </m:sub>
                        </m:sSub>
                      </m:oMath>
                    </m:oMathPara>
                  </a14:m>
                  <a:endParaRPr kumimoji="0" lang="en-US" sz="985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454" y="4353288"/>
                  <a:ext cx="205056" cy="15158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7647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4380874" y="4379997"/>
                  <a:ext cx="166456" cy="1515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50005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kumimoji="0" lang="en-US" sz="985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0874" y="4379997"/>
                  <a:ext cx="166456" cy="15158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9630" t="-8333" r="-3704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/>
            <p:cNvCxnSpPr>
              <a:endCxn id="37" idx="2"/>
            </p:cNvCxnSpPr>
            <p:nvPr/>
          </p:nvCxnSpPr>
          <p:spPr>
            <a:xfrm flipV="1">
              <a:off x="4032251" y="4469052"/>
              <a:ext cx="239770" cy="4521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>
            <a:xfrm flipV="1">
              <a:off x="4080348" y="4420485"/>
              <a:ext cx="69063" cy="9804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4019454" y="4237523"/>
                  <a:ext cx="200888" cy="15158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50005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kumimoji="0" lang="en-US" sz="985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454" y="4237523"/>
                  <a:ext cx="200888" cy="15158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5152" r="-3030"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Arrow Connector 67"/>
            <p:cNvCxnSpPr>
              <a:stCxn id="37" idx="6"/>
            </p:cNvCxnSpPr>
            <p:nvPr/>
          </p:nvCxnSpPr>
          <p:spPr>
            <a:xfrm flipV="1">
              <a:off x="4652342" y="4466082"/>
              <a:ext cx="262143" cy="297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>
            <a:xfrm flipV="1">
              <a:off x="4715023" y="4420485"/>
              <a:ext cx="69063" cy="9804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4654129" y="4237523"/>
                  <a:ext cx="200888" cy="15158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50005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kumimoji="0" lang="en-US" sz="985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4129" y="4237523"/>
                  <a:ext cx="200888" cy="15158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5152" r="-3030"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4938444" y="4379997"/>
                  <a:ext cx="205056" cy="1515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50005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𝜗</m:t>
                            </m:r>
                          </m:e>
                          <m:sub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𝐼𝑂</m:t>
                            </m:r>
                          </m:sub>
                        </m:sSub>
                      </m:oMath>
                    </m:oMathPara>
                  </a14:m>
                  <a:endParaRPr kumimoji="0" lang="en-US" sz="985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8444" y="4379997"/>
                  <a:ext cx="205056" cy="15158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7647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9" name="Group 88"/>
          <p:cNvGrpSpPr/>
          <p:nvPr/>
        </p:nvGrpSpPr>
        <p:grpSpPr>
          <a:xfrm>
            <a:off x="1432358" y="4803665"/>
            <a:ext cx="1265098" cy="380363"/>
            <a:chOff x="2091282" y="4941271"/>
            <a:chExt cx="1265098" cy="380363"/>
          </a:xfrm>
        </p:grpSpPr>
        <p:cxnSp>
          <p:nvCxnSpPr>
            <p:cNvPr id="79" name="Straight Arrow Connector 78"/>
            <p:cNvCxnSpPr/>
            <p:nvPr/>
          </p:nvCxnSpPr>
          <p:spPr>
            <a:xfrm flipV="1">
              <a:off x="2894813" y="5169830"/>
              <a:ext cx="218152" cy="3858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3151324" y="5017028"/>
                  <a:ext cx="205056" cy="2850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50005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bg-BG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en-US" sz="985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985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𝜗</m:t>
                                </m:r>
                              </m:e>
                              <m:sub>
                                <m:r>
                                  <a:rPr kumimoji="0" lang="en-US" sz="985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</a:rPr>
                                  <m:t>𝐼𝑂</m:t>
                                </m:r>
                              </m:sub>
                            </m:sSub>
                          </m:num>
                          <m:den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US" sz="985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1324" y="5017028"/>
                  <a:ext cx="205056" cy="28501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7647" t="-2128" b="-170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Connector 80"/>
            <p:cNvCxnSpPr/>
            <p:nvPr/>
          </p:nvCxnSpPr>
          <p:spPr>
            <a:xfrm flipH="1">
              <a:off x="2929500" y="5124233"/>
              <a:ext cx="81988" cy="9280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2865013" y="4946059"/>
                  <a:ext cx="200888" cy="1515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50005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kumimoji="0" lang="en-US" sz="985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5013" y="4946059"/>
                  <a:ext cx="200888" cy="15158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8182" r="-3030"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/>
            <p:cNvSpPr/>
            <p:nvPr/>
          </p:nvSpPr>
          <p:spPr>
            <a:xfrm>
              <a:off x="2514492" y="5025741"/>
              <a:ext cx="380321" cy="295893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5000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76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2632998" y="5087976"/>
                  <a:ext cx="195951" cy="1515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50005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𝑓</m:t>
                            </m:r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′</m:t>
                            </m:r>
                          </m:e>
                          <m:sub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kumimoji="0" lang="en-US" sz="985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2998" y="5087976"/>
                  <a:ext cx="195951" cy="15158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8125" t="-12000" r="-3125" b="-3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/>
            <p:cNvCxnSpPr/>
            <p:nvPr/>
          </p:nvCxnSpPr>
          <p:spPr>
            <a:xfrm flipV="1">
              <a:off x="2316217" y="5173688"/>
              <a:ext cx="199403" cy="3633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>
            <a:xfrm flipH="1">
              <a:off x="2340349" y="5124233"/>
              <a:ext cx="81988" cy="9280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2329652" y="4941271"/>
                  <a:ext cx="200888" cy="1515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50005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kumimoji="0" lang="en-US" sz="985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9652" y="4941271"/>
                  <a:ext cx="200888" cy="15158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15152" r="-3030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2091282" y="5027323"/>
                  <a:ext cx="205056" cy="2850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50005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bg-BG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en-US" sz="985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985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𝜗</m:t>
                                </m:r>
                              </m:e>
                              <m:sub>
                                <m:r>
                                  <a:rPr kumimoji="0" lang="en-US" sz="985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</a:rPr>
                                  <m:t>𝐼𝑂</m:t>
                                </m:r>
                              </m:sub>
                            </m:sSub>
                          </m:num>
                          <m:den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US" sz="985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1282" y="5027323"/>
                  <a:ext cx="205056" cy="285014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17647" t="-4348" r="-2941"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oup 63"/>
          <p:cNvGrpSpPr/>
          <p:nvPr/>
        </p:nvGrpSpPr>
        <p:grpSpPr>
          <a:xfrm>
            <a:off x="3152945" y="4804889"/>
            <a:ext cx="1333046" cy="379475"/>
            <a:chOff x="3810454" y="4237523"/>
            <a:chExt cx="1333046" cy="379475"/>
          </a:xfrm>
        </p:grpSpPr>
        <p:sp>
          <p:nvSpPr>
            <p:cNvPr id="65" name="Oval 64"/>
            <p:cNvSpPr/>
            <p:nvPr/>
          </p:nvSpPr>
          <p:spPr>
            <a:xfrm>
              <a:off x="4272021" y="4321105"/>
              <a:ext cx="380321" cy="295893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50005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76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3810454" y="4353288"/>
                  <a:ext cx="205056" cy="1515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50005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𝜗</m:t>
                            </m:r>
                          </m:e>
                          <m:sub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𝐼𝑂</m:t>
                            </m:r>
                          </m:sub>
                        </m:sSub>
                      </m:oMath>
                    </m:oMathPara>
                  </a14:m>
                  <a:endParaRPr kumimoji="0" lang="en-US" sz="985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454" y="4353288"/>
                  <a:ext cx="205056" cy="15158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7647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4380874" y="4379997"/>
                  <a:ext cx="166456" cy="1515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50005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kumimoji="0" lang="en-US" sz="985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0874" y="4379997"/>
                  <a:ext cx="166456" cy="15158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9630" t="-8333" r="-3704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1" name="Straight Arrow Connector 70"/>
            <p:cNvCxnSpPr/>
            <p:nvPr/>
          </p:nvCxnSpPr>
          <p:spPr>
            <a:xfrm flipV="1">
              <a:off x="4032251" y="4469052"/>
              <a:ext cx="239770" cy="4521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 flipV="1">
              <a:off x="4080348" y="4420485"/>
              <a:ext cx="69063" cy="9804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4019454" y="4237523"/>
                  <a:ext cx="200888" cy="15158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50005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kumimoji="0" lang="en-US" sz="985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454" y="4237523"/>
                  <a:ext cx="200888" cy="15158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5152" r="-3030"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Arrow Connector 73"/>
            <p:cNvCxnSpPr/>
            <p:nvPr/>
          </p:nvCxnSpPr>
          <p:spPr>
            <a:xfrm flipV="1">
              <a:off x="4652342" y="4466082"/>
              <a:ext cx="262143" cy="297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>
            <a:xfrm flipV="1">
              <a:off x="4715023" y="4420485"/>
              <a:ext cx="69063" cy="9804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4654129" y="4237523"/>
                  <a:ext cx="200888" cy="15158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50005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𝑊</m:t>
                            </m:r>
                          </m:e>
                          <m:sub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kumimoji="0" lang="en-US" sz="985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4129" y="4237523"/>
                  <a:ext cx="200888" cy="15158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5152" r="-3030"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4938444" y="4379997"/>
                  <a:ext cx="205056" cy="1515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50005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𝜗</m:t>
                            </m:r>
                          </m:e>
                          <m:sub>
                            <m:r>
                              <a:rPr kumimoji="0" lang="en-US" sz="985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</a:rPr>
                              <m:t>𝐼𝑂</m:t>
                            </m:r>
                          </m:sub>
                        </m:sSub>
                      </m:oMath>
                    </m:oMathPara>
                  </a14:m>
                  <a:endParaRPr kumimoji="0" lang="en-US" sz="985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8444" y="4379997"/>
                  <a:ext cx="205056" cy="15158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7647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" name="Straight Connector 6"/>
          <p:cNvCxnSpPr/>
          <p:nvPr/>
        </p:nvCxnSpPr>
        <p:spPr>
          <a:xfrm>
            <a:off x="778933" y="4085711"/>
            <a:ext cx="7736417" cy="1099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(</a:t>
            </a:r>
            <a:r>
              <a:rPr lang="en-US" dirty="0" smtClean="0">
                <a:solidFill>
                  <a:srgbClr val="FF0000"/>
                </a:solidFill>
              </a:rPr>
              <a:t>area target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31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159194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SOBEL and Harris benchmarks</a:t>
            </a:r>
          </a:p>
          <a:p>
            <a:pPr lvl="1"/>
            <a:r>
              <a:rPr lang="en-US" dirty="0" smtClean="0"/>
              <a:t>Area Target: fill each Xilinx 7-series device</a:t>
            </a:r>
          </a:p>
          <a:p>
            <a:r>
              <a:rPr lang="en-US" dirty="0" smtClean="0"/>
              <a:t>Average utilization: 95% of the chip area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60" y="2917508"/>
            <a:ext cx="5981055" cy="343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throughput target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149" y="1945851"/>
            <a:ext cx="4013687" cy="1007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JANUS vs. Automated ILP</a:t>
            </a:r>
          </a:p>
          <a:p>
            <a:pPr marL="342900" lvl="1" indent="0" algn="ctr">
              <a:buNone/>
            </a:pPr>
            <a:r>
              <a:rPr lang="en-US" sz="2000" dirty="0" smtClean="0"/>
              <a:t>(average 19% area reduction</a:t>
            </a:r>
            <a:br>
              <a:rPr lang="en-US" sz="2000" dirty="0" smtClean="0"/>
            </a:br>
            <a:r>
              <a:rPr lang="en-US" sz="2000" dirty="0" smtClean="0"/>
              <a:t>@ 2% throughput penalty)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32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8650" y="1945851"/>
            <a:ext cx="3723872" cy="875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JANUS vs. Manual HLS</a:t>
            </a:r>
          </a:p>
          <a:p>
            <a:pPr marL="0" indent="0" algn="ctr">
              <a:buNone/>
            </a:pPr>
            <a:r>
              <a:rPr lang="en-US" sz="2000" dirty="0" smtClean="0"/>
              <a:t>(average 30% area reduction)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1" y="3058158"/>
            <a:ext cx="4612676" cy="318770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712317" y="2926080"/>
            <a:ext cx="4329430" cy="3430271"/>
            <a:chOff x="3587750" y="1825625"/>
            <a:chExt cx="4927600" cy="3467100"/>
          </a:xfrm>
        </p:grpSpPr>
        <p:pic>
          <p:nvPicPr>
            <p:cNvPr id="14" name="Picture 13" descr="Screen Shot 2017-12-08 at 1.42.48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750" y="1825625"/>
              <a:ext cx="4927600" cy="346710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4260486" y="2922075"/>
              <a:ext cx="4096621" cy="0"/>
            </a:xfrm>
            <a:prstGeom prst="line">
              <a:avLst/>
            </a:prstGeom>
            <a:ln w="38100" cmpd="sng"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47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Run-time </a:t>
            </a:r>
            <a:r>
              <a:rPr lang="en-US" dirty="0" err="1" smtClean="0"/>
              <a:t>vs</a:t>
            </a:r>
            <a:r>
              <a:rPr lang="en-US" dirty="0" smtClean="0"/>
              <a:t> ILP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3633"/>
            <a:ext cx="78867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Heuristic is 3.6x faster on average</a:t>
            </a:r>
            <a:endParaRPr lang="en-US" sz="3200" dirty="0" smtClean="0"/>
          </a:p>
          <a:p>
            <a:pPr lvl="1"/>
            <a:r>
              <a:rPr lang="en-US" sz="2400" dirty="0" smtClean="0"/>
              <a:t>Note: also saves 19% area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26" y="2926079"/>
            <a:ext cx="5258027" cy="35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5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34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1448380"/>
            <a:ext cx="7886700" cy="13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596820" y="5323242"/>
            <a:ext cx="183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Area target mode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9490" y="5323242"/>
            <a:ext cx="2507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Throughput target mode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55845" y="1690688"/>
            <a:ext cx="7040118" cy="1137795"/>
          </a:xfrm>
        </p:spPr>
        <p:txBody>
          <a:bodyPr>
            <a:noAutofit/>
          </a:bodyPr>
          <a:lstStyle/>
          <a:p>
            <a:r>
              <a:rPr lang="en-US" sz="2800" dirty="0"/>
              <a:t>Efficiency (LUTs per throughput</a:t>
            </a:r>
            <a:r>
              <a:rPr lang="en-US" sz="2800" dirty="0" smtClean="0"/>
              <a:t>)</a:t>
            </a:r>
          </a:p>
          <a:p>
            <a:pPr lvl="1"/>
            <a:r>
              <a:rPr lang="en-US" sz="2000" dirty="0" smtClean="0"/>
              <a:t>Vertical axis is normalized by “median” value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5" y="2848946"/>
            <a:ext cx="3831526" cy="24880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691" y="2848947"/>
            <a:ext cx="4012659" cy="248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7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/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</a:t>
            </a:r>
            <a:r>
              <a:rPr lang="en-US" dirty="0"/>
              <a:t>studied the problem of automatically finding area/throughput trade-off of CV applications</a:t>
            </a:r>
          </a:p>
          <a:p>
            <a:r>
              <a:rPr lang="en-US" dirty="0"/>
              <a:t>We proposed </a:t>
            </a:r>
            <a:r>
              <a:rPr lang="en-US" dirty="0" smtClean="0"/>
              <a:t>JANUS (</a:t>
            </a:r>
            <a:r>
              <a:rPr lang="en-US" dirty="0" err="1" smtClean="0"/>
              <a:t>OpenVX</a:t>
            </a:r>
            <a:r>
              <a:rPr lang="en-US" dirty="0" smtClean="0"/>
              <a:t> based)</a:t>
            </a:r>
            <a:endParaRPr lang="en-US" dirty="0"/>
          </a:p>
          <a:p>
            <a:r>
              <a:rPr lang="en-US" dirty="0"/>
              <a:t> Our approach is differentiated from the existing approaches as: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It automatically investigates finding different implementations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It combines module selection and replication methods as well as changing tile-size with node combining and splitting in order to automatically find a better area/throughput tradeoff.</a:t>
            </a:r>
          </a:p>
          <a:p>
            <a:r>
              <a:rPr lang="en-US" dirty="0" smtClean="0"/>
              <a:t>Satisfy different area budgets</a:t>
            </a:r>
          </a:p>
          <a:p>
            <a:pPr lvl="1"/>
            <a:r>
              <a:rPr lang="en-US" dirty="0" smtClean="0"/>
              <a:t>Average </a:t>
            </a:r>
            <a:r>
              <a:rPr lang="en-US" dirty="0"/>
              <a:t>utilization: 95% of the chip </a:t>
            </a:r>
            <a:r>
              <a:rPr lang="en-US" dirty="0" smtClean="0"/>
              <a:t>area</a:t>
            </a:r>
          </a:p>
          <a:p>
            <a:r>
              <a:rPr lang="en-US" dirty="0" smtClean="0"/>
              <a:t>Satisfy different throughput target</a:t>
            </a:r>
          </a:p>
          <a:p>
            <a:pPr lvl="1"/>
            <a:r>
              <a:rPr lang="en-US" dirty="0"/>
              <a:t>JANUS vs. Automated ILP</a:t>
            </a:r>
          </a:p>
          <a:p>
            <a:pPr lvl="2"/>
            <a:r>
              <a:rPr lang="en-US" sz="1800" dirty="0"/>
              <a:t>19% area </a:t>
            </a:r>
            <a:r>
              <a:rPr lang="en-US" sz="1800" dirty="0" smtClean="0"/>
              <a:t>reduction @ </a:t>
            </a:r>
            <a:r>
              <a:rPr lang="en-US" sz="1800" dirty="0"/>
              <a:t>2% throughput </a:t>
            </a:r>
            <a:r>
              <a:rPr lang="en-US" sz="1800" dirty="0" smtClean="0"/>
              <a:t>penalty</a:t>
            </a:r>
          </a:p>
          <a:p>
            <a:pPr lvl="2"/>
            <a:r>
              <a:rPr lang="en-US" sz="1800" dirty="0"/>
              <a:t>3.6x faster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9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0178"/>
            <a:ext cx="7886700" cy="1325563"/>
          </a:xfrm>
        </p:spPr>
        <p:txBody>
          <a:bodyPr/>
          <a:lstStyle/>
          <a:p>
            <a:r>
              <a:rPr lang="en-US" dirty="0" err="1" smtClean="0"/>
              <a:t>OpenVX</a:t>
            </a:r>
            <a:r>
              <a:rPr lang="en-US" dirty="0" smtClean="0"/>
              <a:t> on FPGAs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001"/>
            <a:ext cx="5536622" cy="46412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PROBLEMS</a:t>
            </a:r>
            <a:endParaRPr lang="en-US" sz="2000" b="1" u="sng" dirty="0"/>
          </a:p>
          <a:p>
            <a:endParaRPr lang="en-US" sz="2400" dirty="0" smtClean="0"/>
          </a:p>
          <a:p>
            <a:r>
              <a:rPr lang="en-US" sz="2600" dirty="0" smtClean="0"/>
              <a:t>How </a:t>
            </a:r>
            <a:r>
              <a:rPr lang="en-US" sz="2600" dirty="0"/>
              <a:t>to “scale” </a:t>
            </a:r>
            <a:r>
              <a:rPr lang="en-US" sz="2600" dirty="0" smtClean="0"/>
              <a:t>to any size FPGA?</a:t>
            </a:r>
          </a:p>
          <a:p>
            <a:pPr lvl="1"/>
            <a:r>
              <a:rPr lang="en-US" sz="2600" dirty="0" smtClean="0"/>
              <a:t>Only write one C program</a:t>
            </a:r>
            <a:endParaRPr lang="en-US" sz="2600" dirty="0"/>
          </a:p>
          <a:p>
            <a:pPr marL="800100" lvl="1" indent="-457200">
              <a:buFont typeface="+mj-lt"/>
              <a:buAutoNum type="arabicPeriod"/>
            </a:pPr>
            <a:r>
              <a:rPr lang="en-US" sz="2500" dirty="0" smtClean="0"/>
              <a:t>Area target</a:t>
            </a:r>
            <a:endParaRPr lang="en-US" sz="2500" dirty="0"/>
          </a:p>
          <a:p>
            <a:pPr marL="800100" lvl="1" indent="-457200">
              <a:buFont typeface="+mj-lt"/>
              <a:buAutoNum type="arabicPeriod"/>
            </a:pPr>
            <a:r>
              <a:rPr lang="en-US" sz="2500" dirty="0" smtClean="0"/>
              <a:t>Throughput target</a:t>
            </a:r>
            <a:endParaRPr lang="en-US" sz="3300" dirty="0"/>
          </a:p>
          <a:p>
            <a:endParaRPr lang="en-US" sz="2400" dirty="0" smtClean="0"/>
          </a:p>
          <a:p>
            <a:r>
              <a:rPr lang="en-US" sz="2600" dirty="0" smtClean="0"/>
              <a:t>How to break into tiles?</a:t>
            </a:r>
            <a:endParaRPr lang="en-US" sz="2600" dirty="0"/>
          </a:p>
          <a:p>
            <a:endParaRPr lang="en-US" sz="2400" dirty="0"/>
          </a:p>
          <a:p>
            <a:r>
              <a:rPr lang="en-US" sz="2600" dirty="0" smtClean="0"/>
              <a:t>How to balance throughput of entire graph?</a:t>
            </a:r>
            <a:endParaRPr lang="en-US" sz="2600" dirty="0"/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300" b="1" u="sng" dirty="0"/>
              <a:t>OUR SOLUTION</a:t>
            </a:r>
          </a:p>
          <a:p>
            <a:endParaRPr lang="en-US" sz="2300" dirty="0" smtClean="0"/>
          </a:p>
          <a:p>
            <a:r>
              <a:rPr lang="en-US" sz="2600" dirty="0" smtClean="0"/>
              <a:t>JANUS</a:t>
            </a:r>
            <a:r>
              <a:rPr lang="en-US" sz="2600" dirty="0"/>
              <a:t>: Tool to </a:t>
            </a:r>
            <a:r>
              <a:rPr lang="en-US" sz="2600" dirty="0" smtClean="0"/>
              <a:t>automatically balance </a:t>
            </a:r>
            <a:r>
              <a:rPr lang="en-US" sz="2600" dirty="0"/>
              <a:t>area/throughput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272" y="373396"/>
            <a:ext cx="2084532" cy="616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Streaming Compute Kernel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02512" y="1410664"/>
            <a:ext cx="5008011" cy="5088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srgbClr val="BB2CA2"/>
                </a:solidFill>
                <a:latin typeface="Menlo" charset="0"/>
              </a:rPr>
              <a:t>void</a:t>
            </a:r>
            <a:r>
              <a:rPr lang="is-IS" sz="1400" dirty="0">
                <a:solidFill>
                  <a:prstClr val="black"/>
                </a:solidFill>
                <a:latin typeface="Menlo" charset="0"/>
              </a:rPr>
              <a:t> 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compute_kernel()</a:t>
            </a:r>
            <a:endParaRPr lang="is-IS" sz="1400" dirty="0">
              <a:solidFill>
                <a:prstClr val="black"/>
              </a:solidFill>
              <a:latin typeface="Menlo" charset="0"/>
            </a:endParaRP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{</a:t>
            </a: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    </a:t>
            </a:r>
            <a:r>
              <a:rPr lang="is-IS" sz="1400" dirty="0">
                <a:solidFill>
                  <a:srgbClr val="BB2CA2"/>
                </a:solidFill>
                <a:latin typeface="Menlo" charset="0"/>
              </a:rPr>
              <a:t>for</a:t>
            </a:r>
            <a:r>
              <a:rPr lang="is-IS" sz="1400" dirty="0">
                <a:solidFill>
                  <a:prstClr val="black"/>
                </a:solidFill>
                <a:latin typeface="Menlo" charset="0"/>
              </a:rPr>
              <a:t>( </a:t>
            </a:r>
            <a:r>
              <a:rPr lang="is-IS" sz="1400" dirty="0">
                <a:solidFill>
                  <a:srgbClr val="BB2CA2"/>
                </a:solidFill>
                <a:latin typeface="Menlo" charset="0"/>
              </a:rPr>
              <a:t>int</a:t>
            </a:r>
            <a:r>
              <a:rPr lang="is-IS" sz="1400" dirty="0">
                <a:solidFill>
                  <a:prstClr val="black"/>
                </a:solidFill>
                <a:latin typeface="Menlo" charset="0"/>
              </a:rPr>
              <a:t> i = </a:t>
            </a:r>
            <a:r>
              <a:rPr lang="is-IS" sz="1400" dirty="0">
                <a:solidFill>
                  <a:srgbClr val="272AD8"/>
                </a:solidFill>
                <a:latin typeface="Menlo" charset="0"/>
              </a:rPr>
              <a:t>0</a:t>
            </a:r>
            <a:r>
              <a:rPr lang="is-IS" sz="1400" dirty="0">
                <a:solidFill>
                  <a:prstClr val="black"/>
                </a:solidFill>
                <a:latin typeface="Menlo" charset="0"/>
              </a:rPr>
              <a:t> ; i &lt; 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N; </a:t>
            </a:r>
            <a:r>
              <a:rPr lang="is-IS" sz="1400" dirty="0">
                <a:solidFill>
                  <a:prstClr val="black"/>
                </a:solidFill>
                <a:latin typeface="Menlo" charset="0"/>
              </a:rPr>
              <a:t>i++ ) 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{</a:t>
            </a:r>
            <a:br>
              <a:rPr lang="is-IS" sz="1400" dirty="0" smtClean="0">
                <a:solidFill>
                  <a:prstClr val="black"/>
                </a:solidFill>
                <a:latin typeface="Menlo" charset="0"/>
              </a:rPr>
            </a:b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    </a:t>
            </a:r>
            <a:r>
              <a:rPr lang="is-IS" sz="1400" dirty="0" smtClean="0">
                <a:solidFill>
                  <a:srgbClr val="0000FF"/>
                </a:solidFill>
                <a:latin typeface="Menlo" charset="0"/>
              </a:rPr>
              <a:t>// STREAM INPUTS m[i] px[i] py[i]</a:t>
            </a:r>
            <a:endParaRPr lang="is-IS" sz="1400" dirty="0">
              <a:solidFill>
                <a:srgbClr val="0000FF"/>
              </a:solidFill>
              <a:latin typeface="Menlo" charset="0"/>
            </a:endParaRP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        gmm = </a:t>
            </a:r>
            <a:r>
              <a:rPr lang="is-IS" sz="1400" b="1" dirty="0" smtClean="0">
                <a:solidFill>
                  <a:srgbClr val="FF0000"/>
                </a:solidFill>
                <a:latin typeface="Menlo" charset="0"/>
              </a:rPr>
              <a:t>M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(ref_gmm,m[i]);</a:t>
            </a:r>
            <a:endParaRPr lang="is-IS" sz="1400" dirty="0">
              <a:solidFill>
                <a:prstClr val="black"/>
              </a:solidFill>
              <a:latin typeface="Menlo" charset="0"/>
            </a:endParaRP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        dx = </a:t>
            </a:r>
            <a:r>
              <a:rPr lang="is-IS" sz="1400" b="1" dirty="0" smtClean="0">
                <a:solidFill>
                  <a:srgbClr val="FF0000"/>
                </a:solidFill>
                <a:latin typeface="Menlo" charset="0"/>
              </a:rPr>
              <a:t>S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(ref_px, px[i]);</a:t>
            </a:r>
            <a:endParaRPr lang="is-IS" sz="1400" dirty="0">
              <a:solidFill>
                <a:prstClr val="black"/>
              </a:solidFill>
              <a:latin typeface="Menlo" charset="0"/>
            </a:endParaRP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        dy = </a:t>
            </a:r>
            <a:r>
              <a:rPr lang="is-IS" sz="1400" b="1" dirty="0" smtClean="0">
                <a:solidFill>
                  <a:srgbClr val="FF0000"/>
                </a:solidFill>
                <a:latin typeface="Menlo" charset="0"/>
              </a:rPr>
              <a:t>S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(ref_py, py[</a:t>
            </a:r>
            <a:r>
              <a:rPr lang="is-IS" sz="1400" dirty="0">
                <a:solidFill>
                  <a:prstClr val="black"/>
                </a:solidFill>
                <a:latin typeface="Menlo" charset="0"/>
              </a:rPr>
              <a:t>i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]);</a:t>
            </a:r>
            <a:endParaRPr lang="is-IS" sz="1400" dirty="0">
              <a:solidFill>
                <a:prstClr val="black"/>
              </a:solidFill>
              <a:latin typeface="Menlo" charset="0"/>
            </a:endParaRP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        dx2 = </a:t>
            </a:r>
            <a:r>
              <a:rPr lang="is-IS" sz="1400" b="1" dirty="0" smtClean="0">
                <a:solidFill>
                  <a:srgbClr val="FF0000"/>
                </a:solidFill>
                <a:latin typeface="Menlo" charset="0"/>
              </a:rPr>
              <a:t>M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(dx, dx);</a:t>
            </a:r>
            <a:endParaRPr lang="is-IS" sz="1400" dirty="0">
              <a:solidFill>
                <a:prstClr val="black"/>
              </a:solidFill>
              <a:latin typeface="Menlo" charset="0"/>
            </a:endParaRP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        dy2 = </a:t>
            </a:r>
            <a:r>
              <a:rPr lang="is-IS" sz="1400" b="1" dirty="0" smtClean="0">
                <a:solidFill>
                  <a:srgbClr val="FF0000"/>
                </a:solidFill>
                <a:latin typeface="Menlo" charset="0"/>
              </a:rPr>
              <a:t>M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(dy, dy);</a:t>
            </a:r>
            <a:endParaRPr lang="is-IS" sz="1400" dirty="0">
              <a:solidFill>
                <a:prstClr val="black"/>
              </a:solidFill>
              <a:latin typeface="Menlo" charset="0"/>
            </a:endParaRP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        r2 = </a:t>
            </a:r>
            <a:r>
              <a:rPr lang="is-IS" sz="1400" b="1" dirty="0" smtClean="0">
                <a:solidFill>
                  <a:srgbClr val="FF0000"/>
                </a:solidFill>
                <a:latin typeface="Menlo" charset="0"/>
              </a:rPr>
              <a:t>A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(dx2, dy2);</a:t>
            </a:r>
            <a:endParaRPr lang="is-IS" sz="1400" dirty="0">
              <a:solidFill>
                <a:prstClr val="black"/>
              </a:solidFill>
              <a:latin typeface="Menlo" charset="0"/>
            </a:endParaRP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        r = </a:t>
            </a:r>
            <a:r>
              <a:rPr lang="is-IS" sz="1400" b="1" dirty="0" smtClean="0">
                <a:solidFill>
                  <a:srgbClr val="FF0000"/>
                </a:solidFill>
                <a:latin typeface="Menlo" charset="0"/>
              </a:rPr>
              <a:t>SQRT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(r2</a:t>
            </a:r>
            <a:r>
              <a:rPr lang="is-IS" sz="1400" dirty="0">
                <a:solidFill>
                  <a:prstClr val="black"/>
                </a:solidFill>
                <a:latin typeface="Menlo" charset="0"/>
              </a:rPr>
              <a:t>);</a:t>
            </a: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        rr = </a:t>
            </a:r>
            <a:r>
              <a:rPr lang="is-IS" sz="1400" b="1" dirty="0" smtClean="0">
                <a:solidFill>
                  <a:srgbClr val="FF0000"/>
                </a:solidFill>
                <a:latin typeface="Menlo" charset="0"/>
              </a:rPr>
              <a:t>D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(</a:t>
            </a:r>
            <a:r>
              <a:rPr lang="is-IS" sz="1400" dirty="0" smtClean="0">
                <a:solidFill>
                  <a:srgbClr val="272AD8"/>
                </a:solidFill>
                <a:latin typeface="Menlo" charset="0"/>
              </a:rPr>
              <a:t>1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, r);</a:t>
            </a:r>
            <a:endParaRPr lang="is-IS" sz="1400" dirty="0">
              <a:solidFill>
                <a:prstClr val="black"/>
              </a:solidFill>
              <a:latin typeface="Menlo" charset="0"/>
            </a:endParaRP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        gmm_rr = </a:t>
            </a:r>
            <a:r>
              <a:rPr lang="is-IS" sz="1400" b="1" dirty="0" smtClean="0">
                <a:solidFill>
                  <a:srgbClr val="FF0000"/>
                </a:solidFill>
                <a:latin typeface="Menlo" charset="0"/>
              </a:rPr>
              <a:t>M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(rr, gmm);</a:t>
            </a:r>
            <a:endParaRPr lang="is-IS" sz="1400" dirty="0">
              <a:solidFill>
                <a:prstClr val="black"/>
              </a:solidFill>
              <a:latin typeface="Menlo" charset="0"/>
            </a:endParaRP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        gmm_rr2 = </a:t>
            </a:r>
            <a:r>
              <a:rPr lang="is-IS" sz="1400" b="1" dirty="0" smtClean="0">
                <a:solidFill>
                  <a:srgbClr val="FF0000"/>
                </a:solidFill>
                <a:latin typeface="Menlo" charset="0"/>
              </a:rPr>
              <a:t>M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(rr, gmm_rr);</a:t>
            </a:r>
            <a:endParaRPr lang="is-IS" sz="1400" dirty="0">
              <a:solidFill>
                <a:prstClr val="black"/>
              </a:solidFill>
              <a:latin typeface="Menlo" charset="0"/>
            </a:endParaRP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        gmm_rr3 = </a:t>
            </a:r>
            <a:r>
              <a:rPr lang="is-IS" sz="1400" b="1" dirty="0" smtClean="0">
                <a:solidFill>
                  <a:srgbClr val="FF0000"/>
                </a:solidFill>
                <a:latin typeface="Menlo" charset="0"/>
              </a:rPr>
              <a:t>M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(rr, gmm_rr2);</a:t>
            </a:r>
            <a:endParaRPr lang="is-IS" sz="1400" dirty="0">
              <a:solidFill>
                <a:prstClr val="black"/>
              </a:solidFill>
              <a:latin typeface="Menlo" charset="0"/>
            </a:endParaRP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        dfx = </a:t>
            </a:r>
            <a:r>
              <a:rPr lang="is-IS" sz="1400" b="1" dirty="0" smtClean="0">
                <a:solidFill>
                  <a:srgbClr val="FF0000"/>
                </a:solidFill>
                <a:latin typeface="Menlo" charset="0"/>
              </a:rPr>
              <a:t>M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(dx, gmm_rr3);</a:t>
            </a:r>
            <a:endParaRPr lang="is-IS" sz="1400" dirty="0">
              <a:solidFill>
                <a:prstClr val="black"/>
              </a:solidFill>
              <a:latin typeface="Menlo" charset="0"/>
            </a:endParaRP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        dfy = </a:t>
            </a:r>
            <a:r>
              <a:rPr lang="is-IS" sz="1400" b="1" dirty="0" smtClean="0">
                <a:solidFill>
                  <a:srgbClr val="FF0000"/>
                </a:solidFill>
                <a:latin typeface="Menlo" charset="0"/>
              </a:rPr>
              <a:t>M</a:t>
            </a:r>
            <a:r>
              <a:rPr lang="is-IS" sz="1400" dirty="0" smtClean="0">
                <a:solidFill>
                  <a:prstClr val="black"/>
                </a:solidFill>
                <a:latin typeface="Menlo" charset="0"/>
              </a:rPr>
              <a:t>(dy, gmm_rr3);</a:t>
            </a:r>
            <a:endParaRPr lang="is-IS" sz="1400" strike="sngStrike" dirty="0">
              <a:solidFill>
                <a:prstClr val="black"/>
              </a:solidFill>
              <a:latin typeface="Menlo" charset="0"/>
            </a:endParaRP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    }</a:t>
            </a:r>
          </a:p>
          <a:p>
            <a:pPr marL="457200" lvl="0" indent="-457200" defTabSz="6858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s-IS" sz="1400" dirty="0">
                <a:solidFill>
                  <a:prstClr val="black"/>
                </a:solidFill>
                <a:latin typeface="Menlo" charset="0"/>
              </a:rPr>
              <a:t>}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865165"/>
              </p:ext>
            </p:extLst>
          </p:nvPr>
        </p:nvGraphicFramePr>
        <p:xfrm>
          <a:off x="725633" y="3309463"/>
          <a:ext cx="250247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988"/>
                <a:gridCol w="1191490"/>
              </a:tblGrid>
              <a:tr h="3690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Kernel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Initiation Interval</a:t>
                      </a:r>
                      <a:endParaRPr lang="en-US" sz="2000" dirty="0"/>
                    </a:p>
                  </a:txBody>
                  <a:tcPr/>
                </a:tc>
              </a:tr>
              <a:tr h="3690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</a:t>
                      </a:r>
                      <a:r>
                        <a:rPr lang="en-US" sz="2000" baseline="0" dirty="0" smtClean="0"/>
                        <a:t> and 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  <a:tr h="3690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</a:tr>
              <a:tr h="3690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SQRT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  <a:tr h="3690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8193243" y="2350562"/>
            <a:ext cx="480096" cy="3725716"/>
            <a:chOff x="7696042" y="2239334"/>
            <a:chExt cx="187963" cy="2970768"/>
          </a:xfrm>
        </p:grpSpPr>
        <p:sp>
          <p:nvSpPr>
            <p:cNvPr id="8" name="TextBox 7"/>
            <p:cNvSpPr txBox="1"/>
            <p:nvPr/>
          </p:nvSpPr>
          <p:spPr>
            <a:xfrm>
              <a:off x="7696056" y="2239334"/>
              <a:ext cx="187949" cy="389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2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696042" y="2431940"/>
              <a:ext cx="187949" cy="389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1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696049" y="2653234"/>
              <a:ext cx="187949" cy="389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1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696049" y="2875850"/>
              <a:ext cx="187949" cy="389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2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696049" y="3068456"/>
              <a:ext cx="187949" cy="389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696049" y="3289750"/>
              <a:ext cx="187949" cy="389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1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696049" y="3519938"/>
              <a:ext cx="187949" cy="389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4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696049" y="3712544"/>
              <a:ext cx="187949" cy="389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8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696049" y="3933838"/>
              <a:ext cx="187949" cy="389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2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696049" y="4178069"/>
              <a:ext cx="187949" cy="389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2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696042" y="4370675"/>
              <a:ext cx="187948" cy="389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2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696042" y="4591969"/>
              <a:ext cx="187948" cy="389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2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696043" y="4820120"/>
              <a:ext cx="187948" cy="389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2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25633" y="1639319"/>
            <a:ext cx="3176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Usin</a:t>
            </a:r>
            <a:r>
              <a:rPr lang="en-CA" sz="2000" dirty="0"/>
              <a:t>g</a:t>
            </a:r>
            <a:r>
              <a:rPr lang="en-CA" sz="2000" dirty="0" smtClean="0"/>
              <a:t> HLS</a:t>
            </a:r>
          </a:p>
          <a:p>
            <a:endParaRPr lang="en-CA" sz="2000" dirty="0"/>
          </a:p>
          <a:p>
            <a:r>
              <a:rPr lang="en-CA" sz="2000" dirty="0" smtClean="0"/>
              <a:t>Each compute kernel has unique </a:t>
            </a:r>
            <a:r>
              <a:rPr lang="en-CA" sz="2000" dirty="0" smtClean="0">
                <a:solidFill>
                  <a:srgbClr val="008000"/>
                </a:solidFill>
              </a:rPr>
              <a:t>Initiation Interval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25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 smtClean="0"/>
              <a:t>OpenVX</a:t>
            </a:r>
            <a:r>
              <a:rPr lang="en-US" dirty="0" smtClean="0"/>
              <a:t>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661" y="1607649"/>
            <a:ext cx="7886700" cy="4351338"/>
          </a:xfrm>
        </p:spPr>
        <p:txBody>
          <a:bodyPr/>
          <a:lstStyle/>
          <a:p>
            <a:r>
              <a:rPr lang="en-US" dirty="0" smtClean="0"/>
              <a:t>Critical path with parallelism: 24</a:t>
            </a:r>
          </a:p>
          <a:p>
            <a:endParaRPr lang="en-US" dirty="0" smtClean="0"/>
          </a:p>
          <a:p>
            <a:r>
              <a:rPr lang="en-US" dirty="0" smtClean="0"/>
              <a:t>Static Time Analysis</a:t>
            </a:r>
          </a:p>
          <a:p>
            <a:r>
              <a:rPr lang="en-US" dirty="0" smtClean="0"/>
              <a:t>Throughput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866712" y="3558981"/>
            <a:ext cx="5531711" cy="1914374"/>
            <a:chOff x="1710337" y="3184191"/>
            <a:chExt cx="5531711" cy="1914374"/>
          </a:xfrm>
        </p:grpSpPr>
        <p:sp>
          <p:nvSpPr>
            <p:cNvPr id="22" name="Oval 21"/>
            <p:cNvSpPr/>
            <p:nvPr/>
          </p:nvSpPr>
          <p:spPr>
            <a:xfrm>
              <a:off x="2785110" y="3280410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785110" y="3992880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224022" y="3667284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Times" charset="0"/>
                  <a:ea typeface="Times" charset="0"/>
                  <a:cs typeface="Times" charset="0"/>
                </a:rPr>
                <a:t>A</a:t>
              </a:r>
              <a:endParaRPr lang="en-US" sz="16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669030" y="3667284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672328" y="3667284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725162" y="3667284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181600" y="3667284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163056" y="3667284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727698" y="3280410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727698" y="4019550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148078" y="3280410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148078" y="3992880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Arrow Connector 35"/>
            <p:cNvCxnSpPr>
              <a:stCxn id="29" idx="6"/>
            </p:cNvCxnSpPr>
            <p:nvPr/>
          </p:nvCxnSpPr>
          <p:spPr>
            <a:xfrm>
              <a:off x="2376678" y="3394710"/>
              <a:ext cx="26898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634234" y="3201273"/>
              <a:ext cx="0" cy="38687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17" idx="1"/>
            </p:cNvCxnSpPr>
            <p:nvPr/>
          </p:nvCxnSpPr>
          <p:spPr>
            <a:xfrm>
              <a:off x="2634234" y="3201273"/>
              <a:ext cx="184354" cy="1126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17" idx="3"/>
            </p:cNvCxnSpPr>
            <p:nvPr/>
          </p:nvCxnSpPr>
          <p:spPr>
            <a:xfrm flipV="1">
              <a:off x="2645664" y="3475532"/>
              <a:ext cx="172924" cy="1126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627376" y="3907314"/>
              <a:ext cx="0" cy="38687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18" idx="1"/>
            </p:cNvCxnSpPr>
            <p:nvPr/>
          </p:nvCxnSpPr>
          <p:spPr>
            <a:xfrm>
              <a:off x="2615947" y="3910626"/>
              <a:ext cx="202641" cy="1157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18" idx="3"/>
            </p:cNvCxnSpPr>
            <p:nvPr/>
          </p:nvCxnSpPr>
          <p:spPr>
            <a:xfrm flipV="1">
              <a:off x="2638806" y="4188002"/>
              <a:ext cx="179782" cy="947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2370964" y="4100751"/>
              <a:ext cx="274700" cy="26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9" idx="6"/>
              <a:endCxn id="20" idx="2"/>
            </p:cNvCxnSpPr>
            <p:nvPr/>
          </p:nvCxnSpPr>
          <p:spPr>
            <a:xfrm>
              <a:off x="3452622" y="3781584"/>
              <a:ext cx="21640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0" idx="6"/>
              <a:endCxn id="22" idx="2"/>
            </p:cNvCxnSpPr>
            <p:nvPr/>
          </p:nvCxnSpPr>
          <p:spPr>
            <a:xfrm>
              <a:off x="4457700" y="3781584"/>
              <a:ext cx="2674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22" idx="6"/>
              <a:endCxn id="23" idx="2"/>
            </p:cNvCxnSpPr>
            <p:nvPr/>
          </p:nvCxnSpPr>
          <p:spPr>
            <a:xfrm>
              <a:off x="4953762" y="3781584"/>
              <a:ext cx="2278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23" idx="6"/>
              <a:endCxn id="21" idx="2"/>
            </p:cNvCxnSpPr>
            <p:nvPr/>
          </p:nvCxnSpPr>
          <p:spPr>
            <a:xfrm>
              <a:off x="5410200" y="3781584"/>
              <a:ext cx="26212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1" idx="6"/>
              <a:endCxn id="24" idx="2"/>
            </p:cNvCxnSpPr>
            <p:nvPr/>
          </p:nvCxnSpPr>
          <p:spPr>
            <a:xfrm>
              <a:off x="5900928" y="3781584"/>
              <a:ext cx="26212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>
              <a:stCxn id="24" idx="6"/>
              <a:endCxn id="26" idx="2"/>
            </p:cNvCxnSpPr>
            <p:nvPr/>
          </p:nvCxnSpPr>
          <p:spPr>
            <a:xfrm>
              <a:off x="6391656" y="3781584"/>
              <a:ext cx="336042" cy="352266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>
              <a:stCxn id="24" idx="6"/>
              <a:endCxn id="25" idx="2"/>
            </p:cNvCxnSpPr>
            <p:nvPr/>
          </p:nvCxnSpPr>
          <p:spPr>
            <a:xfrm flipV="1">
              <a:off x="6391656" y="3394710"/>
              <a:ext cx="336042" cy="386874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25" idx="6"/>
              <a:endCxn id="27" idx="2"/>
            </p:cNvCxnSpPr>
            <p:nvPr/>
          </p:nvCxnSpPr>
          <p:spPr>
            <a:xfrm>
              <a:off x="6956298" y="3394710"/>
              <a:ext cx="2857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>
              <a:endCxn id="26" idx="4"/>
            </p:cNvCxnSpPr>
            <p:nvPr/>
          </p:nvCxnSpPr>
          <p:spPr>
            <a:xfrm>
              <a:off x="2508314" y="4100751"/>
              <a:ext cx="4333684" cy="147399"/>
            </a:xfrm>
            <a:prstGeom prst="bentConnector4">
              <a:avLst>
                <a:gd name="adj1" fmla="val -1015"/>
                <a:gd name="adj2" fmla="val 277882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>
              <a:stCxn id="29" idx="6"/>
              <a:endCxn id="25" idx="0"/>
            </p:cNvCxnSpPr>
            <p:nvPr/>
          </p:nvCxnSpPr>
          <p:spPr>
            <a:xfrm flipV="1">
              <a:off x="2376678" y="3280410"/>
              <a:ext cx="4465320" cy="114300"/>
            </a:xfrm>
            <a:prstGeom prst="bentConnector4">
              <a:avLst>
                <a:gd name="adj1" fmla="val 2180"/>
                <a:gd name="adj2" fmla="val 360606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58"/>
            <p:cNvCxnSpPr>
              <a:endCxn id="21" idx="0"/>
            </p:cNvCxnSpPr>
            <p:nvPr/>
          </p:nvCxnSpPr>
          <p:spPr>
            <a:xfrm flipV="1">
              <a:off x="5067681" y="3667284"/>
              <a:ext cx="718947" cy="114300"/>
            </a:xfrm>
            <a:prstGeom prst="bentConnector4">
              <a:avLst>
                <a:gd name="adj1" fmla="val -4199"/>
                <a:gd name="adj2" fmla="val 300000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59"/>
            <p:cNvCxnSpPr>
              <a:endCxn id="24" idx="0"/>
            </p:cNvCxnSpPr>
            <p:nvPr/>
          </p:nvCxnSpPr>
          <p:spPr>
            <a:xfrm flipV="1">
              <a:off x="5067681" y="3667284"/>
              <a:ext cx="1209675" cy="114300"/>
            </a:xfrm>
            <a:prstGeom prst="bentConnector4">
              <a:avLst>
                <a:gd name="adj1" fmla="val -2827"/>
                <a:gd name="adj2" fmla="val 300000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2147390" y="4785089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2" name="Elbow Connector 61"/>
            <p:cNvCxnSpPr>
              <a:endCxn id="23" idx="4"/>
            </p:cNvCxnSpPr>
            <p:nvPr/>
          </p:nvCxnSpPr>
          <p:spPr>
            <a:xfrm flipV="1">
              <a:off x="2375990" y="3895884"/>
              <a:ext cx="2919910" cy="1003505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>
              <a:stCxn id="17" idx="6"/>
              <a:endCxn id="19" idx="0"/>
            </p:cNvCxnSpPr>
            <p:nvPr/>
          </p:nvCxnSpPr>
          <p:spPr>
            <a:xfrm>
              <a:off x="3013710" y="3394710"/>
              <a:ext cx="324612" cy="272574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63"/>
            <p:cNvCxnSpPr>
              <a:stCxn id="18" idx="6"/>
              <a:endCxn id="19" idx="4"/>
            </p:cNvCxnSpPr>
            <p:nvPr/>
          </p:nvCxnSpPr>
          <p:spPr>
            <a:xfrm flipV="1">
              <a:off x="3013710" y="3895884"/>
              <a:ext cx="324612" cy="211296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1969220" y="3917055"/>
              <a:ext cx="202641" cy="1157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1979095" y="4194432"/>
              <a:ext cx="192766" cy="1240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1713244" y="3917055"/>
              <a:ext cx="25597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713244" y="4318476"/>
              <a:ext cx="27802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1981392" y="4697144"/>
              <a:ext cx="202641" cy="1157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1991267" y="4974521"/>
              <a:ext cx="192766" cy="1240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1713244" y="4697144"/>
              <a:ext cx="2681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1713244" y="5098297"/>
              <a:ext cx="282581" cy="268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1978485" y="3184191"/>
              <a:ext cx="202641" cy="1157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V="1">
              <a:off x="1988360" y="3461568"/>
              <a:ext cx="192766" cy="1240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1710337" y="3184191"/>
              <a:ext cx="2681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1710337" y="3585344"/>
              <a:ext cx="282581" cy="268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03866" y="3315552"/>
                <a:ext cx="481477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866" y="3315552"/>
                <a:ext cx="481477" cy="299249"/>
              </a:xfrm>
              <a:prstGeom prst="rect">
                <a:avLst/>
              </a:prstGeom>
              <a:blipFill rotWithShape="0">
                <a:blip r:embed="rId2"/>
                <a:stretch>
                  <a:fillRect l="-5063" r="-759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56015" y="3767252"/>
                <a:ext cx="2599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015" y="3767252"/>
                <a:ext cx="25994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1905" r="-714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87356" y="4120451"/>
                <a:ext cx="483146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356" y="4120451"/>
                <a:ext cx="483146" cy="299249"/>
              </a:xfrm>
              <a:prstGeom prst="rect">
                <a:avLst/>
              </a:prstGeom>
              <a:blipFill rotWithShape="0">
                <a:blip r:embed="rId4"/>
                <a:stretch>
                  <a:fillRect l="-8861" r="-759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97305" y="4483959"/>
                <a:ext cx="2616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305" y="4483959"/>
                <a:ext cx="261610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0930" r="-4651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95110" y="4876810"/>
                <a:ext cx="728597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110" y="4876810"/>
                <a:ext cx="728597" cy="391582"/>
              </a:xfrm>
              <a:prstGeom prst="rect">
                <a:avLst/>
              </a:prstGeom>
              <a:blipFill rotWithShape="0">
                <a:blip r:embed="rId6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66166" y="5267255"/>
                <a:ext cx="5070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166" y="5267255"/>
                <a:ext cx="507062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2903461" y="336100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250856" y="332021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250932" y="406700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64316" y="488490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917421" y="40809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456723" y="377388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77850" y="37696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4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859281" y="378331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8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313911" y="379839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86995" y="423470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97653" y="423230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850145" y="385776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852957" y="412781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7122002" y="4519404"/>
            <a:ext cx="2857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94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 smtClean="0"/>
              <a:t>OpenVX</a:t>
            </a:r>
            <a:r>
              <a:rPr lang="en-US" dirty="0" smtClean="0"/>
              <a:t>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661" y="1607649"/>
            <a:ext cx="7886700" cy="4351338"/>
          </a:xfrm>
        </p:spPr>
        <p:txBody>
          <a:bodyPr/>
          <a:lstStyle/>
          <a:p>
            <a:r>
              <a:rPr lang="en-US" dirty="0" smtClean="0"/>
              <a:t>Critical path with parallelism: 24</a:t>
            </a:r>
          </a:p>
          <a:p>
            <a:endParaRPr lang="en-US" dirty="0" smtClean="0"/>
          </a:p>
          <a:p>
            <a:r>
              <a:rPr lang="en-US" dirty="0" smtClean="0"/>
              <a:t>Static Time Analysis</a:t>
            </a:r>
          </a:p>
          <a:p>
            <a:r>
              <a:rPr lang="en-US" dirty="0" smtClean="0"/>
              <a:t>Throughput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866712" y="3558981"/>
            <a:ext cx="5531711" cy="1914374"/>
            <a:chOff x="1710337" y="3184191"/>
            <a:chExt cx="5531711" cy="1914374"/>
          </a:xfrm>
        </p:grpSpPr>
        <p:sp>
          <p:nvSpPr>
            <p:cNvPr id="22" name="Oval 21"/>
            <p:cNvSpPr/>
            <p:nvPr/>
          </p:nvSpPr>
          <p:spPr>
            <a:xfrm>
              <a:off x="2785110" y="3280410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785110" y="3992880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224022" y="3667284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Times" charset="0"/>
                  <a:ea typeface="Times" charset="0"/>
                  <a:cs typeface="Times" charset="0"/>
                </a:rPr>
                <a:t>A</a:t>
              </a:r>
              <a:endParaRPr lang="en-US" sz="16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669030" y="3667284"/>
              <a:ext cx="78867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 smtClean="0">
                  <a:latin typeface="Times" charset="0"/>
                  <a:ea typeface="Times" charset="0"/>
                  <a:cs typeface="Times" charset="0"/>
                </a:rPr>
                <a:t>Sqrt</a:t>
              </a:r>
              <a:endParaRPr lang="en-US" sz="1200" dirty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672328" y="3667284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725162" y="3667284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181600" y="3667284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163056" y="3667284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727698" y="3280410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727698" y="4019550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148078" y="3280410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148078" y="3992880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Straight Arrow Connector 35"/>
            <p:cNvCxnSpPr>
              <a:stCxn id="29" idx="6"/>
            </p:cNvCxnSpPr>
            <p:nvPr/>
          </p:nvCxnSpPr>
          <p:spPr>
            <a:xfrm>
              <a:off x="2376678" y="3394710"/>
              <a:ext cx="26898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634234" y="3201273"/>
              <a:ext cx="0" cy="38687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17" idx="1"/>
            </p:cNvCxnSpPr>
            <p:nvPr/>
          </p:nvCxnSpPr>
          <p:spPr>
            <a:xfrm>
              <a:off x="2634234" y="3201273"/>
              <a:ext cx="184354" cy="1126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17" idx="3"/>
            </p:cNvCxnSpPr>
            <p:nvPr/>
          </p:nvCxnSpPr>
          <p:spPr>
            <a:xfrm flipV="1">
              <a:off x="2645664" y="3475532"/>
              <a:ext cx="172924" cy="1126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627376" y="3907314"/>
              <a:ext cx="0" cy="386874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18" idx="1"/>
            </p:cNvCxnSpPr>
            <p:nvPr/>
          </p:nvCxnSpPr>
          <p:spPr>
            <a:xfrm>
              <a:off x="2615947" y="3910626"/>
              <a:ext cx="202641" cy="1157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18" idx="3"/>
            </p:cNvCxnSpPr>
            <p:nvPr/>
          </p:nvCxnSpPr>
          <p:spPr>
            <a:xfrm flipV="1">
              <a:off x="2638806" y="4188002"/>
              <a:ext cx="179782" cy="947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2370964" y="4100751"/>
              <a:ext cx="274700" cy="26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9" idx="6"/>
              <a:endCxn id="20" idx="2"/>
            </p:cNvCxnSpPr>
            <p:nvPr/>
          </p:nvCxnSpPr>
          <p:spPr>
            <a:xfrm>
              <a:off x="3452622" y="3781584"/>
              <a:ext cx="21640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0" idx="6"/>
              <a:endCxn id="22" idx="2"/>
            </p:cNvCxnSpPr>
            <p:nvPr/>
          </p:nvCxnSpPr>
          <p:spPr>
            <a:xfrm>
              <a:off x="4457700" y="3781584"/>
              <a:ext cx="2674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22" idx="6"/>
              <a:endCxn id="23" idx="2"/>
            </p:cNvCxnSpPr>
            <p:nvPr/>
          </p:nvCxnSpPr>
          <p:spPr>
            <a:xfrm>
              <a:off x="4953762" y="3781584"/>
              <a:ext cx="2278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23" idx="6"/>
              <a:endCxn id="21" idx="2"/>
            </p:cNvCxnSpPr>
            <p:nvPr/>
          </p:nvCxnSpPr>
          <p:spPr>
            <a:xfrm>
              <a:off x="5410200" y="3781584"/>
              <a:ext cx="26212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1" idx="6"/>
              <a:endCxn id="24" idx="2"/>
            </p:cNvCxnSpPr>
            <p:nvPr/>
          </p:nvCxnSpPr>
          <p:spPr>
            <a:xfrm>
              <a:off x="5900928" y="3781584"/>
              <a:ext cx="26212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>
              <a:stCxn id="24" idx="6"/>
              <a:endCxn id="26" idx="2"/>
            </p:cNvCxnSpPr>
            <p:nvPr/>
          </p:nvCxnSpPr>
          <p:spPr>
            <a:xfrm>
              <a:off x="6391656" y="3781584"/>
              <a:ext cx="336042" cy="352266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>
              <a:stCxn id="24" idx="6"/>
              <a:endCxn id="25" idx="2"/>
            </p:cNvCxnSpPr>
            <p:nvPr/>
          </p:nvCxnSpPr>
          <p:spPr>
            <a:xfrm flipV="1">
              <a:off x="6391656" y="3394710"/>
              <a:ext cx="336042" cy="386874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25" idx="6"/>
              <a:endCxn id="27" idx="2"/>
            </p:cNvCxnSpPr>
            <p:nvPr/>
          </p:nvCxnSpPr>
          <p:spPr>
            <a:xfrm>
              <a:off x="6956298" y="3394710"/>
              <a:ext cx="2857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>
              <a:endCxn id="26" idx="4"/>
            </p:cNvCxnSpPr>
            <p:nvPr/>
          </p:nvCxnSpPr>
          <p:spPr>
            <a:xfrm>
              <a:off x="2508314" y="4100751"/>
              <a:ext cx="4333684" cy="147399"/>
            </a:xfrm>
            <a:prstGeom prst="bentConnector4">
              <a:avLst>
                <a:gd name="adj1" fmla="val -1015"/>
                <a:gd name="adj2" fmla="val 277882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>
              <a:stCxn id="29" idx="6"/>
              <a:endCxn id="25" idx="0"/>
            </p:cNvCxnSpPr>
            <p:nvPr/>
          </p:nvCxnSpPr>
          <p:spPr>
            <a:xfrm flipV="1">
              <a:off x="2376678" y="3280410"/>
              <a:ext cx="4465320" cy="114300"/>
            </a:xfrm>
            <a:prstGeom prst="bentConnector4">
              <a:avLst>
                <a:gd name="adj1" fmla="val 2180"/>
                <a:gd name="adj2" fmla="val 360606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58"/>
            <p:cNvCxnSpPr>
              <a:endCxn id="21" idx="0"/>
            </p:cNvCxnSpPr>
            <p:nvPr/>
          </p:nvCxnSpPr>
          <p:spPr>
            <a:xfrm flipV="1">
              <a:off x="5067681" y="3667284"/>
              <a:ext cx="718947" cy="114300"/>
            </a:xfrm>
            <a:prstGeom prst="bentConnector4">
              <a:avLst>
                <a:gd name="adj1" fmla="val -4199"/>
                <a:gd name="adj2" fmla="val 300000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59"/>
            <p:cNvCxnSpPr>
              <a:endCxn id="24" idx="0"/>
            </p:cNvCxnSpPr>
            <p:nvPr/>
          </p:nvCxnSpPr>
          <p:spPr>
            <a:xfrm flipV="1">
              <a:off x="5067681" y="3667284"/>
              <a:ext cx="1209675" cy="114300"/>
            </a:xfrm>
            <a:prstGeom prst="bentConnector4">
              <a:avLst>
                <a:gd name="adj1" fmla="val -2827"/>
                <a:gd name="adj2" fmla="val 300000"/>
              </a:avLst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2147390" y="4785089"/>
              <a:ext cx="228600" cy="228600"/>
            </a:xfrm>
            <a:prstGeom prst="ellips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2" name="Elbow Connector 61"/>
            <p:cNvCxnSpPr>
              <a:endCxn id="23" idx="4"/>
            </p:cNvCxnSpPr>
            <p:nvPr/>
          </p:nvCxnSpPr>
          <p:spPr>
            <a:xfrm flipV="1">
              <a:off x="2375990" y="3895884"/>
              <a:ext cx="2919910" cy="1003505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>
              <a:stCxn id="17" idx="6"/>
              <a:endCxn id="19" idx="0"/>
            </p:cNvCxnSpPr>
            <p:nvPr/>
          </p:nvCxnSpPr>
          <p:spPr>
            <a:xfrm>
              <a:off x="3013710" y="3394710"/>
              <a:ext cx="324612" cy="272574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63"/>
            <p:cNvCxnSpPr>
              <a:stCxn id="18" idx="6"/>
              <a:endCxn id="19" idx="4"/>
            </p:cNvCxnSpPr>
            <p:nvPr/>
          </p:nvCxnSpPr>
          <p:spPr>
            <a:xfrm flipV="1">
              <a:off x="3013710" y="3895884"/>
              <a:ext cx="324612" cy="211296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1969220" y="3917055"/>
              <a:ext cx="202641" cy="1157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1979095" y="4194432"/>
              <a:ext cx="192766" cy="1240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1713244" y="3917055"/>
              <a:ext cx="25597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713244" y="4318476"/>
              <a:ext cx="27802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1981392" y="4697144"/>
              <a:ext cx="202641" cy="1157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1991267" y="4974521"/>
              <a:ext cx="192766" cy="1240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1713244" y="4697144"/>
              <a:ext cx="2681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1713244" y="5098297"/>
              <a:ext cx="282581" cy="268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1978485" y="3184191"/>
              <a:ext cx="202641" cy="1157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V="1">
              <a:off x="1988360" y="3461568"/>
              <a:ext cx="192766" cy="1240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1710337" y="3184191"/>
              <a:ext cx="2681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V="1">
              <a:off x="1710337" y="3585344"/>
              <a:ext cx="282581" cy="268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03866" y="3315552"/>
                <a:ext cx="481477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866" y="3315552"/>
                <a:ext cx="481477" cy="299249"/>
              </a:xfrm>
              <a:prstGeom prst="rect">
                <a:avLst/>
              </a:prstGeom>
              <a:blipFill rotWithShape="0">
                <a:blip r:embed="rId2"/>
                <a:stretch>
                  <a:fillRect l="-5063" r="-759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56015" y="3767252"/>
                <a:ext cx="2599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015" y="3767252"/>
                <a:ext cx="25994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1905" r="-714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87356" y="4120451"/>
                <a:ext cx="483146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356" y="4120451"/>
                <a:ext cx="483146" cy="299249"/>
              </a:xfrm>
              <a:prstGeom prst="rect">
                <a:avLst/>
              </a:prstGeom>
              <a:blipFill rotWithShape="0">
                <a:blip r:embed="rId4"/>
                <a:stretch>
                  <a:fillRect l="-8861" r="-759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97305" y="4483959"/>
                <a:ext cx="2616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305" y="4483959"/>
                <a:ext cx="261610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0930" r="-4651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95110" y="4876810"/>
                <a:ext cx="728597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𝑟𝑒𝑓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110" y="4876810"/>
                <a:ext cx="728597" cy="391582"/>
              </a:xfrm>
              <a:prstGeom prst="rect">
                <a:avLst/>
              </a:prstGeom>
              <a:blipFill rotWithShape="0">
                <a:blip r:embed="rId6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66166" y="5267255"/>
                <a:ext cx="5070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166" y="5267255"/>
                <a:ext cx="507062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2903461" y="336100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250856" y="332021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250932" y="406700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64316" y="488490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917421" y="40809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456723" y="377388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77850" y="37696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4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859281" y="378331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8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313911" y="379839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86995" y="423470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97653" y="423230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850145" y="385776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852957" y="412781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>
            <a:off x="1710358" y="3550149"/>
            <a:ext cx="6294229" cy="819962"/>
          </a:xfrm>
          <a:prstGeom prst="curvedConnector3">
            <a:avLst>
              <a:gd name="adj1" fmla="val 28869"/>
            </a:avLst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8053548" y="418024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24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7122002" y="4519404"/>
            <a:ext cx="2857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20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OpenVX</a:t>
            </a:r>
            <a:r>
              <a:rPr lang="en-US" dirty="0"/>
              <a:t>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Pipelining</a:t>
            </a:r>
          </a:p>
          <a:p>
            <a:r>
              <a:rPr lang="en-US" dirty="0" smtClean="0"/>
              <a:t>Balancing</a:t>
            </a:r>
          </a:p>
          <a:p>
            <a:r>
              <a:rPr lang="en-US" dirty="0" smtClean="0"/>
              <a:t>Sending/gathering data to/from system</a:t>
            </a:r>
          </a:p>
          <a:p>
            <a:pPr lvl="1"/>
            <a:r>
              <a:rPr lang="en-US" dirty="0" smtClean="0"/>
              <a:t>Scheduling or back pressure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1228503" y="3326316"/>
            <a:ext cx="6179249" cy="2321035"/>
            <a:chOff x="1195110" y="3315552"/>
            <a:chExt cx="6179249" cy="2321035"/>
          </a:xfrm>
        </p:grpSpPr>
        <p:grpSp>
          <p:nvGrpSpPr>
            <p:cNvPr id="14" name="Group 13"/>
            <p:cNvGrpSpPr/>
            <p:nvPr/>
          </p:nvGrpSpPr>
          <p:grpSpPr>
            <a:xfrm>
              <a:off x="1195110" y="3315552"/>
              <a:ext cx="6179249" cy="2321035"/>
              <a:chOff x="1337119" y="2940762"/>
              <a:chExt cx="6179249" cy="23210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984657" y="3184191"/>
                <a:ext cx="5531711" cy="1914374"/>
                <a:chOff x="1710337" y="3184191"/>
                <a:chExt cx="5531711" cy="1914374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2785110" y="328041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785110" y="399288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3224022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  <a:latin typeface="Times" charset="0"/>
                      <a:ea typeface="Times" charset="0"/>
                      <a:cs typeface="Times" charset="0"/>
                    </a:rPr>
                    <a:t>A</a:t>
                  </a:r>
                  <a:endParaRPr lang="en-US" sz="1600" dirty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669030" y="3667284"/>
                  <a:ext cx="78867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err="1" smtClean="0">
                      <a:latin typeface="Times" charset="0"/>
                      <a:ea typeface="Times" charset="0"/>
                      <a:cs typeface="Times" charset="0"/>
                    </a:rPr>
                    <a:t>Sqrt</a:t>
                  </a:r>
                  <a:endParaRPr lang="en-US" sz="1200" dirty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5672328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4725162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D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5181600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6163056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6727698" y="328041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6727698" y="401955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148078" y="328041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2148078" y="399288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6" name="Straight Arrow Connector 35"/>
                <p:cNvCxnSpPr>
                  <a:stCxn id="29" idx="6"/>
                </p:cNvCxnSpPr>
                <p:nvPr/>
              </p:nvCxnSpPr>
              <p:spPr>
                <a:xfrm>
                  <a:off x="2376678" y="3394710"/>
                  <a:ext cx="26898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2634234" y="3201273"/>
                  <a:ext cx="0" cy="3868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>
                  <a:endCxn id="17" idx="1"/>
                </p:cNvCxnSpPr>
                <p:nvPr/>
              </p:nvCxnSpPr>
              <p:spPr>
                <a:xfrm>
                  <a:off x="2634234" y="3201273"/>
                  <a:ext cx="184354" cy="1126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>
                  <a:endCxn id="17" idx="3"/>
                </p:cNvCxnSpPr>
                <p:nvPr/>
              </p:nvCxnSpPr>
              <p:spPr>
                <a:xfrm flipV="1">
                  <a:off x="2645664" y="3475532"/>
                  <a:ext cx="172924" cy="1126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2627376" y="3907314"/>
                  <a:ext cx="0" cy="3868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>
                  <a:endCxn id="18" idx="1"/>
                </p:cNvCxnSpPr>
                <p:nvPr/>
              </p:nvCxnSpPr>
              <p:spPr>
                <a:xfrm>
                  <a:off x="2615947" y="3910626"/>
                  <a:ext cx="202641" cy="1157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>
                  <a:endCxn id="18" idx="3"/>
                </p:cNvCxnSpPr>
                <p:nvPr/>
              </p:nvCxnSpPr>
              <p:spPr>
                <a:xfrm flipV="1">
                  <a:off x="2638806" y="4188002"/>
                  <a:ext cx="179782" cy="9475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 flipV="1">
                  <a:off x="2370964" y="4100751"/>
                  <a:ext cx="274700" cy="261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>
                  <a:stCxn id="19" idx="6"/>
                  <a:endCxn id="20" idx="2"/>
                </p:cNvCxnSpPr>
                <p:nvPr/>
              </p:nvCxnSpPr>
              <p:spPr>
                <a:xfrm>
                  <a:off x="3452622" y="3781584"/>
                  <a:ext cx="21640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>
                  <a:stCxn id="20" idx="6"/>
                  <a:endCxn id="22" idx="2"/>
                </p:cNvCxnSpPr>
                <p:nvPr/>
              </p:nvCxnSpPr>
              <p:spPr>
                <a:xfrm>
                  <a:off x="4457700" y="3781584"/>
                  <a:ext cx="26746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/>
                <p:cNvCxnSpPr>
                  <a:stCxn id="22" idx="6"/>
                  <a:endCxn id="23" idx="2"/>
                </p:cNvCxnSpPr>
                <p:nvPr/>
              </p:nvCxnSpPr>
              <p:spPr>
                <a:xfrm>
                  <a:off x="4953762" y="3781584"/>
                  <a:ext cx="22783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>
                  <a:stCxn id="23" idx="6"/>
                  <a:endCxn id="21" idx="2"/>
                </p:cNvCxnSpPr>
                <p:nvPr/>
              </p:nvCxnSpPr>
              <p:spPr>
                <a:xfrm>
                  <a:off x="5410200" y="3781584"/>
                  <a:ext cx="26212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>
                  <a:stCxn id="21" idx="6"/>
                  <a:endCxn id="24" idx="2"/>
                </p:cNvCxnSpPr>
                <p:nvPr/>
              </p:nvCxnSpPr>
              <p:spPr>
                <a:xfrm>
                  <a:off x="5900928" y="3781584"/>
                  <a:ext cx="26212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Elbow Connector 48"/>
                <p:cNvCxnSpPr>
                  <a:stCxn id="24" idx="6"/>
                  <a:endCxn id="26" idx="2"/>
                </p:cNvCxnSpPr>
                <p:nvPr/>
              </p:nvCxnSpPr>
              <p:spPr>
                <a:xfrm>
                  <a:off x="6391656" y="3781584"/>
                  <a:ext cx="336042" cy="352266"/>
                </a:xfrm>
                <a:prstGeom prst="bentConnector3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Elbow Connector 49"/>
                <p:cNvCxnSpPr>
                  <a:stCxn id="24" idx="6"/>
                  <a:endCxn id="25" idx="2"/>
                </p:cNvCxnSpPr>
                <p:nvPr/>
              </p:nvCxnSpPr>
              <p:spPr>
                <a:xfrm flipV="1">
                  <a:off x="6391656" y="3394710"/>
                  <a:ext cx="336042" cy="386874"/>
                </a:xfrm>
                <a:prstGeom prst="bentConnector3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>
                  <a:stCxn id="25" idx="6"/>
                  <a:endCxn id="27" idx="2"/>
                </p:cNvCxnSpPr>
                <p:nvPr/>
              </p:nvCxnSpPr>
              <p:spPr>
                <a:xfrm>
                  <a:off x="6956298" y="3394710"/>
                  <a:ext cx="28575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>
                  <a:stCxn id="26" idx="6"/>
                  <a:endCxn id="28" idx="2"/>
                </p:cNvCxnSpPr>
                <p:nvPr/>
              </p:nvCxnSpPr>
              <p:spPr>
                <a:xfrm>
                  <a:off x="6956298" y="4133850"/>
                  <a:ext cx="28575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lbow Connector 56"/>
                <p:cNvCxnSpPr>
                  <a:endCxn id="26" idx="4"/>
                </p:cNvCxnSpPr>
                <p:nvPr/>
              </p:nvCxnSpPr>
              <p:spPr>
                <a:xfrm>
                  <a:off x="2508314" y="4100751"/>
                  <a:ext cx="4333684" cy="147399"/>
                </a:xfrm>
                <a:prstGeom prst="bentConnector4">
                  <a:avLst>
                    <a:gd name="adj1" fmla="val -1015"/>
                    <a:gd name="adj2" fmla="val 277882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lbow Connector 57"/>
                <p:cNvCxnSpPr>
                  <a:stCxn id="29" idx="6"/>
                  <a:endCxn id="25" idx="0"/>
                </p:cNvCxnSpPr>
                <p:nvPr/>
              </p:nvCxnSpPr>
              <p:spPr>
                <a:xfrm flipV="1">
                  <a:off x="2376678" y="3280410"/>
                  <a:ext cx="4465320" cy="114300"/>
                </a:xfrm>
                <a:prstGeom prst="bentConnector4">
                  <a:avLst>
                    <a:gd name="adj1" fmla="val 2180"/>
                    <a:gd name="adj2" fmla="val 360606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Elbow Connector 58"/>
                <p:cNvCxnSpPr>
                  <a:endCxn id="21" idx="0"/>
                </p:cNvCxnSpPr>
                <p:nvPr/>
              </p:nvCxnSpPr>
              <p:spPr>
                <a:xfrm flipV="1">
                  <a:off x="5067681" y="3667284"/>
                  <a:ext cx="718947" cy="114300"/>
                </a:xfrm>
                <a:prstGeom prst="bentConnector4">
                  <a:avLst>
                    <a:gd name="adj1" fmla="val -4199"/>
                    <a:gd name="adj2" fmla="val 30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Elbow Connector 59"/>
                <p:cNvCxnSpPr>
                  <a:endCxn id="24" idx="0"/>
                </p:cNvCxnSpPr>
                <p:nvPr/>
              </p:nvCxnSpPr>
              <p:spPr>
                <a:xfrm flipV="1">
                  <a:off x="5067681" y="3667284"/>
                  <a:ext cx="1209675" cy="114300"/>
                </a:xfrm>
                <a:prstGeom prst="bentConnector4">
                  <a:avLst>
                    <a:gd name="adj1" fmla="val -2827"/>
                    <a:gd name="adj2" fmla="val 30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Oval 60"/>
                <p:cNvSpPr/>
                <p:nvPr/>
              </p:nvSpPr>
              <p:spPr>
                <a:xfrm>
                  <a:off x="2147390" y="4785089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2" name="Elbow Connector 61"/>
                <p:cNvCxnSpPr>
                  <a:endCxn id="23" idx="4"/>
                </p:cNvCxnSpPr>
                <p:nvPr/>
              </p:nvCxnSpPr>
              <p:spPr>
                <a:xfrm flipV="1">
                  <a:off x="2375990" y="3895884"/>
                  <a:ext cx="2919910" cy="1003505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Elbow Connector 62"/>
                <p:cNvCxnSpPr>
                  <a:stCxn id="17" idx="6"/>
                  <a:endCxn id="19" idx="0"/>
                </p:cNvCxnSpPr>
                <p:nvPr/>
              </p:nvCxnSpPr>
              <p:spPr>
                <a:xfrm>
                  <a:off x="3013710" y="3394710"/>
                  <a:ext cx="324612" cy="272574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Elbow Connector 63"/>
                <p:cNvCxnSpPr>
                  <a:stCxn id="18" idx="6"/>
                  <a:endCxn id="19" idx="4"/>
                </p:cNvCxnSpPr>
                <p:nvPr/>
              </p:nvCxnSpPr>
              <p:spPr>
                <a:xfrm flipV="1">
                  <a:off x="3013710" y="3895884"/>
                  <a:ext cx="324612" cy="211296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/>
                <p:nvPr/>
              </p:nvCxnSpPr>
              <p:spPr>
                <a:xfrm>
                  <a:off x="1969220" y="3917055"/>
                  <a:ext cx="202641" cy="1157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979095" y="4194432"/>
                  <a:ext cx="192766" cy="1240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/>
                <p:cNvCxnSpPr/>
                <p:nvPr/>
              </p:nvCxnSpPr>
              <p:spPr>
                <a:xfrm>
                  <a:off x="1713244" y="3917055"/>
                  <a:ext cx="25597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/>
                <p:nvPr/>
              </p:nvCxnSpPr>
              <p:spPr>
                <a:xfrm>
                  <a:off x="1713244" y="4318476"/>
                  <a:ext cx="278023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1981392" y="4697144"/>
                  <a:ext cx="202641" cy="1157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/>
                <p:nvPr/>
              </p:nvCxnSpPr>
              <p:spPr>
                <a:xfrm flipV="1">
                  <a:off x="1991267" y="4974521"/>
                  <a:ext cx="192766" cy="1240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>
                <a:xfrm>
                  <a:off x="1713244" y="4697144"/>
                  <a:ext cx="26814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>
                <a:xfrm flipV="1">
                  <a:off x="1713244" y="5098297"/>
                  <a:ext cx="282581" cy="26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>
                <a:xfrm>
                  <a:off x="1978485" y="3184191"/>
                  <a:ext cx="202641" cy="1157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 flipV="1">
                  <a:off x="1988360" y="3461568"/>
                  <a:ext cx="192766" cy="1240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>
                  <a:off x="1710337" y="3184191"/>
                  <a:ext cx="26814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/>
                <p:nvPr/>
              </p:nvCxnSpPr>
              <p:spPr>
                <a:xfrm flipV="1">
                  <a:off x="1710337" y="3585344"/>
                  <a:ext cx="282581" cy="26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445875" y="2940762"/>
                    <a:ext cx="481477" cy="2992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𝑟𝑒𝑓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5875" y="2940762"/>
                    <a:ext cx="481477" cy="299249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5063" r="-7595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598024" y="3392462"/>
                    <a:ext cx="25994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98024" y="3392462"/>
                    <a:ext cx="259943" cy="27699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1905" r="-7143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429365" y="3745661"/>
                    <a:ext cx="483146" cy="2992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𝑟𝑒𝑓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9365" y="3745661"/>
                    <a:ext cx="483146" cy="29924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8861" r="-7595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1639314" y="4109169"/>
                    <a:ext cx="26161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9314" y="4109169"/>
                    <a:ext cx="261610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20930" r="-4651" b="-244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1337119" y="4502020"/>
                    <a:ext cx="728597" cy="3915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𝑟𝑒𝑓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7119" y="4502020"/>
                    <a:ext cx="728597" cy="39158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09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1508175" y="4892465"/>
                    <a:ext cx="50706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08175" y="4892465"/>
                    <a:ext cx="507062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7" name="TextBox 76"/>
            <p:cNvSpPr txBox="1"/>
            <p:nvPr/>
          </p:nvSpPr>
          <p:spPr>
            <a:xfrm>
              <a:off x="2903461" y="336100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250856" y="332021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250932" y="406700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64316" y="488490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917421" y="40809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456723" y="377388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077850" y="37696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4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859281" y="378331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313911" y="379839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786995" y="423470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297653" y="423230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850145" y="385776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52957" y="412781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803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OpenVX</a:t>
            </a:r>
            <a:r>
              <a:rPr lang="en-US" dirty="0"/>
              <a:t>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Pipelining</a:t>
            </a:r>
          </a:p>
          <a:p>
            <a:r>
              <a:rPr lang="en-US" dirty="0" smtClean="0"/>
              <a:t>Balancing</a:t>
            </a:r>
          </a:p>
          <a:p>
            <a:r>
              <a:rPr lang="en-US" dirty="0" smtClean="0"/>
              <a:t>Sending/gathering data to/from system</a:t>
            </a:r>
          </a:p>
          <a:p>
            <a:pPr lvl="1"/>
            <a:r>
              <a:rPr lang="en-US" dirty="0" smtClean="0"/>
              <a:t>Scheduling or back pressure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1228503" y="3326316"/>
            <a:ext cx="6179249" cy="2321035"/>
            <a:chOff x="1195110" y="3315552"/>
            <a:chExt cx="6179249" cy="2321035"/>
          </a:xfrm>
        </p:grpSpPr>
        <p:grpSp>
          <p:nvGrpSpPr>
            <p:cNvPr id="14" name="Group 13"/>
            <p:cNvGrpSpPr/>
            <p:nvPr/>
          </p:nvGrpSpPr>
          <p:grpSpPr>
            <a:xfrm>
              <a:off x="1195110" y="3315552"/>
              <a:ext cx="6179249" cy="2321035"/>
              <a:chOff x="1337119" y="2940762"/>
              <a:chExt cx="6179249" cy="23210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984657" y="3184191"/>
                <a:ext cx="5531711" cy="1914374"/>
                <a:chOff x="1710337" y="3184191"/>
                <a:chExt cx="5531711" cy="1914374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2785110" y="328041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785110" y="399288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3224022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  <a:latin typeface="Times" charset="0"/>
                      <a:ea typeface="Times" charset="0"/>
                      <a:cs typeface="Times" charset="0"/>
                    </a:rPr>
                    <a:t>A</a:t>
                  </a:r>
                  <a:endParaRPr lang="en-US" sz="1600" dirty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669030" y="3667284"/>
                  <a:ext cx="78867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err="1" smtClean="0">
                      <a:latin typeface="Times" charset="0"/>
                      <a:ea typeface="Times" charset="0"/>
                      <a:cs typeface="Times" charset="0"/>
                    </a:rPr>
                    <a:t>Sqrt</a:t>
                  </a:r>
                  <a:endParaRPr lang="en-US" sz="1200" dirty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5672328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4725162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D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5181600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6163056" y="3667284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6727698" y="328041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6727698" y="401955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2148078" y="328041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2148078" y="3992880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6" name="Straight Arrow Connector 35"/>
                <p:cNvCxnSpPr>
                  <a:stCxn id="29" idx="6"/>
                </p:cNvCxnSpPr>
                <p:nvPr/>
              </p:nvCxnSpPr>
              <p:spPr>
                <a:xfrm>
                  <a:off x="2376678" y="3394710"/>
                  <a:ext cx="26898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2634234" y="3201273"/>
                  <a:ext cx="0" cy="3868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>
                  <a:endCxn id="17" idx="1"/>
                </p:cNvCxnSpPr>
                <p:nvPr/>
              </p:nvCxnSpPr>
              <p:spPr>
                <a:xfrm>
                  <a:off x="2634234" y="3201273"/>
                  <a:ext cx="184354" cy="1126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>
                  <a:endCxn id="17" idx="3"/>
                </p:cNvCxnSpPr>
                <p:nvPr/>
              </p:nvCxnSpPr>
              <p:spPr>
                <a:xfrm flipV="1">
                  <a:off x="2645664" y="3475532"/>
                  <a:ext cx="172924" cy="1126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2627376" y="3907314"/>
                  <a:ext cx="0" cy="38687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>
                  <a:endCxn id="18" idx="1"/>
                </p:cNvCxnSpPr>
                <p:nvPr/>
              </p:nvCxnSpPr>
              <p:spPr>
                <a:xfrm>
                  <a:off x="2615947" y="3910626"/>
                  <a:ext cx="202641" cy="1157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>
                  <a:endCxn id="18" idx="3"/>
                </p:cNvCxnSpPr>
                <p:nvPr/>
              </p:nvCxnSpPr>
              <p:spPr>
                <a:xfrm flipV="1">
                  <a:off x="2638806" y="4188002"/>
                  <a:ext cx="179782" cy="9475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 flipV="1">
                  <a:off x="2370964" y="4100751"/>
                  <a:ext cx="274700" cy="261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/>
                <p:cNvCxnSpPr>
                  <a:stCxn id="19" idx="6"/>
                  <a:endCxn id="20" idx="2"/>
                </p:cNvCxnSpPr>
                <p:nvPr/>
              </p:nvCxnSpPr>
              <p:spPr>
                <a:xfrm>
                  <a:off x="3452622" y="3781584"/>
                  <a:ext cx="21640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>
                  <a:stCxn id="20" idx="6"/>
                  <a:endCxn id="22" idx="2"/>
                </p:cNvCxnSpPr>
                <p:nvPr/>
              </p:nvCxnSpPr>
              <p:spPr>
                <a:xfrm>
                  <a:off x="4457700" y="3781584"/>
                  <a:ext cx="26746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/>
                <p:cNvCxnSpPr>
                  <a:stCxn id="22" idx="6"/>
                  <a:endCxn id="23" idx="2"/>
                </p:cNvCxnSpPr>
                <p:nvPr/>
              </p:nvCxnSpPr>
              <p:spPr>
                <a:xfrm>
                  <a:off x="4953762" y="3781584"/>
                  <a:ext cx="22783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>
                  <a:stCxn id="23" idx="6"/>
                  <a:endCxn id="21" idx="2"/>
                </p:cNvCxnSpPr>
                <p:nvPr/>
              </p:nvCxnSpPr>
              <p:spPr>
                <a:xfrm>
                  <a:off x="5410200" y="3781584"/>
                  <a:ext cx="26212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>
                  <a:stCxn id="21" idx="6"/>
                  <a:endCxn id="24" idx="2"/>
                </p:cNvCxnSpPr>
                <p:nvPr/>
              </p:nvCxnSpPr>
              <p:spPr>
                <a:xfrm>
                  <a:off x="5900928" y="3781584"/>
                  <a:ext cx="26212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Elbow Connector 48"/>
                <p:cNvCxnSpPr>
                  <a:stCxn id="24" idx="6"/>
                  <a:endCxn id="26" idx="2"/>
                </p:cNvCxnSpPr>
                <p:nvPr/>
              </p:nvCxnSpPr>
              <p:spPr>
                <a:xfrm>
                  <a:off x="6391656" y="3781584"/>
                  <a:ext cx="336042" cy="352266"/>
                </a:xfrm>
                <a:prstGeom prst="bentConnector3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Elbow Connector 49"/>
                <p:cNvCxnSpPr>
                  <a:stCxn id="24" idx="6"/>
                  <a:endCxn id="25" idx="2"/>
                </p:cNvCxnSpPr>
                <p:nvPr/>
              </p:nvCxnSpPr>
              <p:spPr>
                <a:xfrm flipV="1">
                  <a:off x="6391656" y="3394710"/>
                  <a:ext cx="336042" cy="386874"/>
                </a:xfrm>
                <a:prstGeom prst="bentConnector3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>
                  <a:stCxn id="25" idx="6"/>
                  <a:endCxn id="27" idx="2"/>
                </p:cNvCxnSpPr>
                <p:nvPr/>
              </p:nvCxnSpPr>
              <p:spPr>
                <a:xfrm>
                  <a:off x="6956298" y="3394710"/>
                  <a:ext cx="28575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>
                  <a:stCxn id="26" idx="6"/>
                  <a:endCxn id="28" idx="2"/>
                </p:cNvCxnSpPr>
                <p:nvPr/>
              </p:nvCxnSpPr>
              <p:spPr>
                <a:xfrm>
                  <a:off x="6956298" y="4133850"/>
                  <a:ext cx="28575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lbow Connector 56"/>
                <p:cNvCxnSpPr>
                  <a:endCxn id="26" idx="4"/>
                </p:cNvCxnSpPr>
                <p:nvPr/>
              </p:nvCxnSpPr>
              <p:spPr>
                <a:xfrm>
                  <a:off x="2508314" y="4100751"/>
                  <a:ext cx="4333684" cy="147399"/>
                </a:xfrm>
                <a:prstGeom prst="bentConnector4">
                  <a:avLst>
                    <a:gd name="adj1" fmla="val -1015"/>
                    <a:gd name="adj2" fmla="val 277882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lbow Connector 57"/>
                <p:cNvCxnSpPr>
                  <a:stCxn id="29" idx="6"/>
                  <a:endCxn id="25" idx="0"/>
                </p:cNvCxnSpPr>
                <p:nvPr/>
              </p:nvCxnSpPr>
              <p:spPr>
                <a:xfrm flipV="1">
                  <a:off x="2376678" y="3280410"/>
                  <a:ext cx="4465320" cy="114300"/>
                </a:xfrm>
                <a:prstGeom prst="bentConnector4">
                  <a:avLst>
                    <a:gd name="adj1" fmla="val 2180"/>
                    <a:gd name="adj2" fmla="val 360606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Elbow Connector 58"/>
                <p:cNvCxnSpPr>
                  <a:endCxn id="21" idx="0"/>
                </p:cNvCxnSpPr>
                <p:nvPr/>
              </p:nvCxnSpPr>
              <p:spPr>
                <a:xfrm flipV="1">
                  <a:off x="5067681" y="3667284"/>
                  <a:ext cx="718947" cy="114300"/>
                </a:xfrm>
                <a:prstGeom prst="bentConnector4">
                  <a:avLst>
                    <a:gd name="adj1" fmla="val -4199"/>
                    <a:gd name="adj2" fmla="val 30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Elbow Connector 59"/>
                <p:cNvCxnSpPr>
                  <a:endCxn id="24" idx="0"/>
                </p:cNvCxnSpPr>
                <p:nvPr/>
              </p:nvCxnSpPr>
              <p:spPr>
                <a:xfrm flipV="1">
                  <a:off x="5067681" y="3667284"/>
                  <a:ext cx="1209675" cy="114300"/>
                </a:xfrm>
                <a:prstGeom prst="bentConnector4">
                  <a:avLst>
                    <a:gd name="adj1" fmla="val -2827"/>
                    <a:gd name="adj2" fmla="val 300000"/>
                  </a:avLst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Oval 60"/>
                <p:cNvSpPr/>
                <p:nvPr/>
              </p:nvSpPr>
              <p:spPr>
                <a:xfrm>
                  <a:off x="2147390" y="4785089"/>
                  <a:ext cx="228600" cy="2286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M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2" name="Elbow Connector 61"/>
                <p:cNvCxnSpPr>
                  <a:endCxn id="23" idx="4"/>
                </p:cNvCxnSpPr>
                <p:nvPr/>
              </p:nvCxnSpPr>
              <p:spPr>
                <a:xfrm flipV="1">
                  <a:off x="2375990" y="3895884"/>
                  <a:ext cx="2919910" cy="1003505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Elbow Connector 62"/>
                <p:cNvCxnSpPr>
                  <a:stCxn id="17" idx="6"/>
                  <a:endCxn id="19" idx="0"/>
                </p:cNvCxnSpPr>
                <p:nvPr/>
              </p:nvCxnSpPr>
              <p:spPr>
                <a:xfrm>
                  <a:off x="3013710" y="3394710"/>
                  <a:ext cx="324612" cy="272574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Elbow Connector 63"/>
                <p:cNvCxnSpPr>
                  <a:stCxn id="18" idx="6"/>
                  <a:endCxn id="19" idx="4"/>
                </p:cNvCxnSpPr>
                <p:nvPr/>
              </p:nvCxnSpPr>
              <p:spPr>
                <a:xfrm flipV="1">
                  <a:off x="3013710" y="3895884"/>
                  <a:ext cx="324612" cy="211296"/>
                </a:xfrm>
                <a:prstGeom prst="bentConnector2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/>
                <p:nvPr/>
              </p:nvCxnSpPr>
              <p:spPr>
                <a:xfrm>
                  <a:off x="1969220" y="3917055"/>
                  <a:ext cx="202641" cy="1157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979095" y="4194432"/>
                  <a:ext cx="192766" cy="1240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/>
                <p:cNvCxnSpPr/>
                <p:nvPr/>
              </p:nvCxnSpPr>
              <p:spPr>
                <a:xfrm>
                  <a:off x="1713244" y="3917055"/>
                  <a:ext cx="25597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/>
                <p:nvPr/>
              </p:nvCxnSpPr>
              <p:spPr>
                <a:xfrm>
                  <a:off x="1713244" y="4318476"/>
                  <a:ext cx="278023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1981392" y="4697144"/>
                  <a:ext cx="202641" cy="1157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/>
                <p:nvPr/>
              </p:nvCxnSpPr>
              <p:spPr>
                <a:xfrm flipV="1">
                  <a:off x="1991267" y="4974521"/>
                  <a:ext cx="192766" cy="1240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/>
                <p:cNvCxnSpPr/>
                <p:nvPr/>
              </p:nvCxnSpPr>
              <p:spPr>
                <a:xfrm>
                  <a:off x="1713244" y="4697144"/>
                  <a:ext cx="26814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>
                <a:xfrm flipV="1">
                  <a:off x="1713244" y="5098297"/>
                  <a:ext cx="282581" cy="26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/>
                <p:cNvCxnSpPr/>
                <p:nvPr/>
              </p:nvCxnSpPr>
              <p:spPr>
                <a:xfrm>
                  <a:off x="1978485" y="3184191"/>
                  <a:ext cx="202641" cy="1157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/>
                <p:cNvCxnSpPr/>
                <p:nvPr/>
              </p:nvCxnSpPr>
              <p:spPr>
                <a:xfrm flipV="1">
                  <a:off x="1988360" y="3461568"/>
                  <a:ext cx="192766" cy="1240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/>
                <p:cNvCxnSpPr/>
                <p:nvPr/>
              </p:nvCxnSpPr>
              <p:spPr>
                <a:xfrm>
                  <a:off x="1710337" y="3184191"/>
                  <a:ext cx="268148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/>
                <p:nvPr/>
              </p:nvCxnSpPr>
              <p:spPr>
                <a:xfrm flipV="1">
                  <a:off x="1710337" y="3585344"/>
                  <a:ext cx="282581" cy="26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445875" y="2940762"/>
                    <a:ext cx="481477" cy="2992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𝑟𝑒𝑓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5875" y="2940762"/>
                    <a:ext cx="481477" cy="299249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5063" r="-7595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598024" y="3392462"/>
                    <a:ext cx="25994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98024" y="3392462"/>
                    <a:ext cx="259943" cy="27699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1905" r="-7143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429365" y="3745661"/>
                    <a:ext cx="483146" cy="29924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𝑟𝑒𝑓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9365" y="3745661"/>
                    <a:ext cx="483146" cy="29924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8861" r="-7595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1639314" y="4109169"/>
                    <a:ext cx="26161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9314" y="4109169"/>
                    <a:ext cx="261610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20930" r="-4651" b="-2444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1337119" y="4502020"/>
                    <a:ext cx="728597" cy="3915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𝑟𝑒𝑓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7119" y="4502020"/>
                    <a:ext cx="728597" cy="39158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09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1508175" y="4892465"/>
                    <a:ext cx="50706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08175" y="4892465"/>
                    <a:ext cx="507062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7" name="TextBox 76"/>
            <p:cNvSpPr txBox="1"/>
            <p:nvPr/>
          </p:nvSpPr>
          <p:spPr>
            <a:xfrm>
              <a:off x="2903461" y="336100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250856" y="332021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250932" y="406700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64316" y="488490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917421" y="40809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456723" y="377388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1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077850" y="37696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4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859281" y="378331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8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313911" y="379839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786995" y="423470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297653" y="423230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850145" y="385776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52957" y="412781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2574750" y="3642956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2570799" y="4335590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250693" y="3622340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257074" y="4335590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653648" y="4022765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250693" y="5142913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665570" y="4013284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148689" y="4020634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619693" y="4014954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117196" y="4031328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594273" y="4025648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7182580" y="3642956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7194311" y="4374780"/>
            <a:ext cx="0" cy="26842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4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26140</TotalTime>
  <Words>1908</Words>
  <Application>Microsoft Macintosh PowerPoint</Application>
  <PresentationFormat>On-screen Show (4:3)</PresentationFormat>
  <Paragraphs>913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Calibri</vt:lpstr>
      <vt:lpstr>Calibri Light</vt:lpstr>
      <vt:lpstr>Cambria Math</vt:lpstr>
      <vt:lpstr>Courier</vt:lpstr>
      <vt:lpstr>Menlo</vt:lpstr>
      <vt:lpstr>Times</vt:lpstr>
      <vt:lpstr>Times New Roman</vt:lpstr>
      <vt:lpstr>Wingdings</vt:lpstr>
      <vt:lpstr>Arial</vt:lpstr>
      <vt:lpstr>Office Theme</vt:lpstr>
      <vt:lpstr>Exploring Automated Space/Time Tradeoffs for OpenVX Compute Graphs</vt:lpstr>
      <vt:lpstr>Motivation: Computer Vision on FPGAs</vt:lpstr>
      <vt:lpstr>OpenVX Programming Model</vt:lpstr>
      <vt:lpstr>OpenVX on FPGAs</vt:lpstr>
      <vt:lpstr>Example: Streaming Compute Kernel</vt:lpstr>
      <vt:lpstr>Example: OpenVX Graph</vt:lpstr>
      <vt:lpstr>Example: OpenVX Graph</vt:lpstr>
      <vt:lpstr>Example: OpenVX Graph</vt:lpstr>
      <vt:lpstr>Example: OpenVX Graph</vt:lpstr>
      <vt:lpstr>Example: OpenVX Graph</vt:lpstr>
      <vt:lpstr>Balancing Throughput</vt:lpstr>
      <vt:lpstr>Example: OpenVX Graph</vt:lpstr>
      <vt:lpstr>Example: OpenVX Graph</vt:lpstr>
      <vt:lpstr>Example: OpenVX Graph</vt:lpstr>
      <vt:lpstr>Example: OpenVX Graph</vt:lpstr>
      <vt:lpstr>Example: OpenVX Graph</vt:lpstr>
      <vt:lpstr>Example: OpenVX Graph</vt:lpstr>
      <vt:lpstr>OpenVX problem space</vt:lpstr>
      <vt:lpstr>Framework: OpenVX accelerator</vt:lpstr>
      <vt:lpstr>JANUS Tool flow</vt:lpstr>
      <vt:lpstr>JANUS Tool flow</vt:lpstr>
      <vt:lpstr>JANUS Tool flow</vt:lpstr>
      <vt:lpstr>JANUS Tool flow</vt:lpstr>
      <vt:lpstr>Stream Data Adjuster (SDA)</vt:lpstr>
      <vt:lpstr>Intra-node Optimizer</vt:lpstr>
      <vt:lpstr>JANUS Tool flow</vt:lpstr>
      <vt:lpstr>Throughput Analysis</vt:lpstr>
      <vt:lpstr>Throughput Analysis</vt:lpstr>
      <vt:lpstr>JANUS Tool flow</vt:lpstr>
      <vt:lpstr>Inter-node Optimizer</vt:lpstr>
      <vt:lpstr>Experimental Results (area target)</vt:lpstr>
      <vt:lpstr>Experimental Results (throughput target)</vt:lpstr>
      <vt:lpstr>Run-time vs ILP</vt:lpstr>
      <vt:lpstr>Area Efficiency</vt:lpstr>
      <vt:lpstr>Conclusions / Summary</vt:lpstr>
    </vt:vector>
  </TitlesOfParts>
  <Company>hos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Hossein o</dc:creator>
  <cp:lastModifiedBy>Hossein Omidian</cp:lastModifiedBy>
  <cp:revision>304</cp:revision>
  <cp:lastPrinted>2017-12-12T06:30:43Z</cp:lastPrinted>
  <dcterms:created xsi:type="dcterms:W3CDTF">2015-12-17T23:16:34Z</dcterms:created>
  <dcterms:modified xsi:type="dcterms:W3CDTF">2017-12-12T12:52:23Z</dcterms:modified>
</cp:coreProperties>
</file>