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313" r:id="rId2"/>
    <p:sldId id="389" r:id="rId3"/>
    <p:sldId id="363" r:id="rId4"/>
    <p:sldId id="317" r:id="rId5"/>
    <p:sldId id="362" r:id="rId6"/>
    <p:sldId id="302" r:id="rId7"/>
    <p:sldId id="373" r:id="rId8"/>
    <p:sldId id="374" r:id="rId9"/>
    <p:sldId id="304" r:id="rId10"/>
    <p:sldId id="376" r:id="rId11"/>
    <p:sldId id="310" r:id="rId12"/>
    <p:sldId id="377" r:id="rId13"/>
    <p:sldId id="378" r:id="rId14"/>
    <p:sldId id="392" r:id="rId15"/>
    <p:sldId id="309" r:id="rId16"/>
    <p:sldId id="385" r:id="rId17"/>
    <p:sldId id="383" r:id="rId18"/>
    <p:sldId id="382" r:id="rId19"/>
    <p:sldId id="366" r:id="rId20"/>
    <p:sldId id="368" r:id="rId21"/>
    <p:sldId id="371" r:id="rId22"/>
    <p:sldId id="332" r:id="rId23"/>
    <p:sldId id="334" r:id="rId24"/>
    <p:sldId id="336" r:id="rId25"/>
    <p:sldId id="360" r:id="rId26"/>
    <p:sldId id="3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91" autoAdjust="0"/>
    <p:restoredTop sz="93232" autoAdjust="0"/>
  </p:normalViewPr>
  <p:slideViewPr>
    <p:cSldViewPr snapToGrid="0" snapToObjects="1">
      <p:cViewPr>
        <p:scale>
          <a:sx n="77" d="100"/>
          <a:sy n="77" d="100"/>
        </p:scale>
        <p:origin x="144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16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DC2FE-A9C5-A04B-A620-4AA83C3A8AA3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4A7C-837A-9341-9B98-9E9D9F03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21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AFC01-009A-764E-A968-446C1401B9F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5BC8-0D7B-354B-BDC9-DB132E1B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3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5BC8-0D7B-354B-BDC9-DB132E1B68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2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DA20-1583-A746-8C52-9774034574D0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CE6C-0A0B-CD41-8B00-80677B8C4DD6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2865-D145-5642-BF32-179FA5AEF0FF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1BD-BD66-4B4E-8640-CAC41DE0F312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A016-9D6F-664B-B718-ADE5EDAD3291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6E07-312E-8740-9145-C301DAA6E3A2}" type="datetime1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3304-8C45-F841-B0E8-3BA9680BBB3E}" type="datetime1">
              <a:rPr lang="en-US" smtClean="0"/>
              <a:t>3/31/18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A72-161C-8240-8FFA-0BB0D03C404C}" type="datetime1">
              <a:rPr lang="en-US" smtClean="0"/>
              <a:t>3/31/18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EBB6-F371-6740-9D05-465BBB0B8788}" type="datetime1">
              <a:rPr lang="en-US" smtClean="0"/>
              <a:t>3/31/18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6888-5754-9448-99B3-ABC4BC47DF86}" type="datetime1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D987-5988-9943-BE86-A1F194653263}" type="datetime1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9D33-8657-C04D-9A89-B45D21FB052A}" type="datetime1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4" Type="http://schemas.openxmlformats.org/officeDocument/2006/relationships/image" Target="../media/image52.png"/><Relationship Id="rId5" Type="http://schemas.openxmlformats.org/officeDocument/2006/relationships/image" Target="../media/image60.png"/><Relationship Id="rId6" Type="http://schemas.openxmlformats.org/officeDocument/2006/relationships/image" Target="../media/image70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4" Type="http://schemas.openxmlformats.org/officeDocument/2006/relationships/image" Target="../media/image52.png"/><Relationship Id="rId5" Type="http://schemas.openxmlformats.org/officeDocument/2006/relationships/image" Target="../media/image60.png"/><Relationship Id="rId6" Type="http://schemas.openxmlformats.org/officeDocument/2006/relationships/image" Target="../media/image70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4" Type="http://schemas.openxmlformats.org/officeDocument/2006/relationships/image" Target="../media/image52.png"/><Relationship Id="rId5" Type="http://schemas.openxmlformats.org/officeDocument/2006/relationships/image" Target="../media/image60.png"/><Relationship Id="rId6" Type="http://schemas.openxmlformats.org/officeDocument/2006/relationships/image" Target="../media/image70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4" Type="http://schemas.openxmlformats.org/officeDocument/2006/relationships/image" Target="../media/image52.png"/><Relationship Id="rId5" Type="http://schemas.openxmlformats.org/officeDocument/2006/relationships/image" Target="../media/image60.png"/><Relationship Id="rId6" Type="http://schemas.openxmlformats.org/officeDocument/2006/relationships/image" Target="../media/image70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1150472"/>
            <a:ext cx="7772400" cy="2733858"/>
          </a:xfrm>
        </p:spPr>
        <p:txBody>
          <a:bodyPr>
            <a:normAutofit/>
          </a:bodyPr>
          <a:lstStyle/>
          <a:p>
            <a:r>
              <a:rPr lang="en-US" sz="4600" b="1" dirty="0"/>
              <a:t>JANUS: A Compilation System for Balancing</a:t>
            </a:r>
            <a:br>
              <a:rPr lang="en-US" sz="4600" b="1" dirty="0"/>
            </a:br>
            <a:r>
              <a:rPr lang="en-US" sz="4600" b="1" dirty="0"/>
              <a:t>Parallelism and Performance in </a:t>
            </a:r>
            <a:r>
              <a:rPr lang="en-US" sz="4600" b="1" dirty="0" err="1" smtClean="0"/>
              <a:t>OpenVX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87420"/>
            <a:ext cx="6400800" cy="743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/>
              <a:t>H</a:t>
            </a:r>
            <a:r>
              <a:rPr lang="en-US" sz="2400" dirty="0" smtClean="0"/>
              <a:t>ossein Omidian, Guy Lemieux</a:t>
            </a:r>
          </a:p>
          <a:p>
            <a:pPr algn="ctr"/>
            <a:r>
              <a:rPr lang="en-US" sz="2400" dirty="0" err="1" smtClean="0"/>
              <a:t>hosseino@ece.ubc.ca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55" y="5484094"/>
            <a:ext cx="5666441" cy="872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7580" y="5770042"/>
            <a:ext cx="2206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Vancouver, Canada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1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</a:p>
          <a:p>
            <a:r>
              <a:rPr lang="en-US" dirty="0" smtClean="0"/>
              <a:t>Balancing</a:t>
            </a:r>
          </a:p>
          <a:p>
            <a:r>
              <a:rPr lang="en-US" dirty="0" smtClean="0"/>
              <a:t>Sending/gathering data to/from system</a:t>
            </a:r>
          </a:p>
          <a:p>
            <a:pPr lvl="1"/>
            <a:r>
              <a:rPr lang="en-US" dirty="0" smtClean="0"/>
              <a:t>Scheduling or back pressure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228503" y="3326316"/>
            <a:ext cx="6179249" cy="2321035"/>
            <a:chOff x="1195110" y="3315552"/>
            <a:chExt cx="6179249" cy="2321035"/>
          </a:xfrm>
        </p:grpSpPr>
        <p:grpSp>
          <p:nvGrpSpPr>
            <p:cNvPr id="14" name="Group 13"/>
            <p:cNvGrpSpPr/>
            <p:nvPr/>
          </p:nvGrpSpPr>
          <p:grpSpPr>
            <a:xfrm>
              <a:off x="1195110" y="3315552"/>
              <a:ext cx="6179249" cy="2321035"/>
              <a:chOff x="1337119" y="2940762"/>
              <a:chExt cx="6179249" cy="23210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84657" y="3184191"/>
                <a:ext cx="5531711" cy="1914374"/>
                <a:chOff x="1710337" y="3184191"/>
                <a:chExt cx="5531711" cy="191437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785110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785110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22402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endParaRPr lang="en-US" sz="16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69030" y="3667284"/>
                  <a:ext cx="78867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>
                      <a:latin typeface="Times" charset="0"/>
                      <a:ea typeface="Times" charset="0"/>
                      <a:cs typeface="Times" charset="0"/>
                    </a:rPr>
                    <a:t>Sqrt</a:t>
                  </a:r>
                  <a:endParaRPr lang="en-US" sz="12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672328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2516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181600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3056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72769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727698" y="401955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14807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148078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>
                  <a:stCxn id="29" idx="6"/>
                </p:cNvCxnSpPr>
                <p:nvPr/>
              </p:nvCxnSpPr>
              <p:spPr>
                <a:xfrm>
                  <a:off x="2376678" y="3394710"/>
                  <a:ext cx="26898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634234" y="3201273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endCxn id="17" idx="1"/>
                </p:cNvCxnSpPr>
                <p:nvPr/>
              </p:nvCxnSpPr>
              <p:spPr>
                <a:xfrm>
                  <a:off x="2634234" y="3201273"/>
                  <a:ext cx="18435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endCxn id="17" idx="3"/>
                </p:cNvCxnSpPr>
                <p:nvPr/>
              </p:nvCxnSpPr>
              <p:spPr>
                <a:xfrm flipV="1">
                  <a:off x="2645664" y="3475532"/>
                  <a:ext cx="17292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27376" y="3907314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endCxn id="18" idx="1"/>
                </p:cNvCxnSpPr>
                <p:nvPr/>
              </p:nvCxnSpPr>
              <p:spPr>
                <a:xfrm>
                  <a:off x="2615947" y="3910626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endCxn id="18" idx="3"/>
                </p:cNvCxnSpPr>
                <p:nvPr/>
              </p:nvCxnSpPr>
              <p:spPr>
                <a:xfrm flipV="1">
                  <a:off x="2638806" y="4188002"/>
                  <a:ext cx="179782" cy="947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370964" y="4100751"/>
                  <a:ext cx="274700" cy="261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19" idx="6"/>
                  <a:endCxn id="20" idx="2"/>
                </p:cNvCxnSpPr>
                <p:nvPr/>
              </p:nvCxnSpPr>
              <p:spPr>
                <a:xfrm>
                  <a:off x="3452622" y="3781584"/>
                  <a:ext cx="2164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20" idx="6"/>
                  <a:endCxn id="22" idx="2"/>
                </p:cNvCxnSpPr>
                <p:nvPr/>
              </p:nvCxnSpPr>
              <p:spPr>
                <a:xfrm>
                  <a:off x="4457700" y="3781584"/>
                  <a:ext cx="26746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>
                  <a:stCxn id="22" idx="6"/>
                  <a:endCxn id="23" idx="2"/>
                </p:cNvCxnSpPr>
                <p:nvPr/>
              </p:nvCxnSpPr>
              <p:spPr>
                <a:xfrm>
                  <a:off x="4953762" y="3781584"/>
                  <a:ext cx="22783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23" idx="6"/>
                  <a:endCxn id="21" idx="2"/>
                </p:cNvCxnSpPr>
                <p:nvPr/>
              </p:nvCxnSpPr>
              <p:spPr>
                <a:xfrm>
                  <a:off x="5410200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21" idx="6"/>
                  <a:endCxn id="24" idx="2"/>
                </p:cNvCxnSpPr>
                <p:nvPr/>
              </p:nvCxnSpPr>
              <p:spPr>
                <a:xfrm>
                  <a:off x="5900928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48"/>
                <p:cNvCxnSpPr>
                  <a:stCxn id="24" idx="6"/>
                  <a:endCxn id="26" idx="2"/>
                </p:cNvCxnSpPr>
                <p:nvPr/>
              </p:nvCxnSpPr>
              <p:spPr>
                <a:xfrm>
                  <a:off x="6391656" y="3781584"/>
                  <a:ext cx="336042" cy="35226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49"/>
                <p:cNvCxnSpPr>
                  <a:stCxn id="24" idx="6"/>
                  <a:endCxn id="25" idx="2"/>
                </p:cNvCxnSpPr>
                <p:nvPr/>
              </p:nvCxnSpPr>
              <p:spPr>
                <a:xfrm flipV="1">
                  <a:off x="6391656" y="3394710"/>
                  <a:ext cx="336042" cy="386874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25" idx="6"/>
                  <a:endCxn id="27" idx="2"/>
                </p:cNvCxnSpPr>
                <p:nvPr/>
              </p:nvCxnSpPr>
              <p:spPr>
                <a:xfrm>
                  <a:off x="6956298" y="339471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26" idx="6"/>
                  <a:endCxn id="28" idx="2"/>
                </p:cNvCxnSpPr>
                <p:nvPr/>
              </p:nvCxnSpPr>
              <p:spPr>
                <a:xfrm>
                  <a:off x="6956298" y="413385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>
                  <a:endCxn id="26" idx="4"/>
                </p:cNvCxnSpPr>
                <p:nvPr/>
              </p:nvCxnSpPr>
              <p:spPr>
                <a:xfrm>
                  <a:off x="2508314" y="4100751"/>
                  <a:ext cx="4333684" cy="147399"/>
                </a:xfrm>
                <a:prstGeom prst="bentConnector4">
                  <a:avLst>
                    <a:gd name="adj1" fmla="val -1015"/>
                    <a:gd name="adj2" fmla="val 277882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lbow Connector 57"/>
                <p:cNvCxnSpPr>
                  <a:stCxn id="29" idx="6"/>
                  <a:endCxn id="25" idx="0"/>
                </p:cNvCxnSpPr>
                <p:nvPr/>
              </p:nvCxnSpPr>
              <p:spPr>
                <a:xfrm flipV="1">
                  <a:off x="2376678" y="3280410"/>
                  <a:ext cx="4465320" cy="114300"/>
                </a:xfrm>
                <a:prstGeom prst="bentConnector4">
                  <a:avLst>
                    <a:gd name="adj1" fmla="val 2180"/>
                    <a:gd name="adj2" fmla="val 360606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lbow Connector 58"/>
                <p:cNvCxnSpPr>
                  <a:endCxn id="21" idx="0"/>
                </p:cNvCxnSpPr>
                <p:nvPr/>
              </p:nvCxnSpPr>
              <p:spPr>
                <a:xfrm flipV="1">
                  <a:off x="5067681" y="3667284"/>
                  <a:ext cx="718947" cy="114300"/>
                </a:xfrm>
                <a:prstGeom prst="bentConnector4">
                  <a:avLst>
                    <a:gd name="adj1" fmla="val -4199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lbow Connector 59"/>
                <p:cNvCxnSpPr>
                  <a:endCxn id="24" idx="0"/>
                </p:cNvCxnSpPr>
                <p:nvPr/>
              </p:nvCxnSpPr>
              <p:spPr>
                <a:xfrm flipV="1">
                  <a:off x="5067681" y="3667284"/>
                  <a:ext cx="1209675" cy="114300"/>
                </a:xfrm>
                <a:prstGeom prst="bentConnector4">
                  <a:avLst>
                    <a:gd name="adj1" fmla="val -2827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60"/>
                <p:cNvSpPr/>
                <p:nvPr/>
              </p:nvSpPr>
              <p:spPr>
                <a:xfrm>
                  <a:off x="2147390" y="4785089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" name="Elbow Connector 61"/>
                <p:cNvCxnSpPr>
                  <a:endCxn id="23" idx="4"/>
                </p:cNvCxnSpPr>
                <p:nvPr/>
              </p:nvCxnSpPr>
              <p:spPr>
                <a:xfrm flipV="1">
                  <a:off x="2375990" y="3895884"/>
                  <a:ext cx="2919910" cy="1003505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>
                  <a:stCxn id="17" idx="6"/>
                  <a:endCxn id="19" idx="0"/>
                </p:cNvCxnSpPr>
                <p:nvPr/>
              </p:nvCxnSpPr>
              <p:spPr>
                <a:xfrm>
                  <a:off x="3013710" y="3394710"/>
                  <a:ext cx="324612" cy="27257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lbow Connector 63"/>
                <p:cNvCxnSpPr>
                  <a:stCxn id="18" idx="6"/>
                  <a:endCxn id="19" idx="4"/>
                </p:cNvCxnSpPr>
                <p:nvPr/>
              </p:nvCxnSpPr>
              <p:spPr>
                <a:xfrm flipV="1">
                  <a:off x="3013710" y="3895884"/>
                  <a:ext cx="324612" cy="21129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969220" y="3917055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979095" y="4194432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1713244" y="3917055"/>
                  <a:ext cx="2559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1713244" y="4318476"/>
                  <a:ext cx="2780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981392" y="4697144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1991267" y="4974521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1713244" y="4697144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1713244" y="5098297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1978485" y="3184191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1988360" y="3461568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1710337" y="3184191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1710337" y="3585344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5063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1905" r="-714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8861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930" r="-4651" b="-2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9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TextBox 76"/>
            <p:cNvSpPr txBox="1"/>
            <p:nvPr/>
          </p:nvSpPr>
          <p:spPr>
            <a:xfrm>
              <a:off x="2903461" y="336100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50856" y="33202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50932" y="40670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4316" y="48849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17421" y="40809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56723" y="37738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77850" y="376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59281" y="378331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13911" y="379839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86995" y="42347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297653" y="42323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50145" y="38577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52957" y="41278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57475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570799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250693" y="362234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57074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53648" y="4022765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250693" y="5142913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665570" y="401328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148689" y="402063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619693" y="401495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17196" y="403132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594273" y="402564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18258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194311" y="437478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222044" y="3206044"/>
            <a:ext cx="0" cy="3416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106072" y="5114855"/>
            <a:ext cx="0" cy="3416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395953" y="5848714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31 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sym typeface="Wingdings"/>
              </a:rPr>
              <a:t>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24 8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Replicating</a:t>
            </a:r>
          </a:p>
          <a:p>
            <a:r>
              <a:rPr lang="en-US" dirty="0" smtClean="0"/>
              <a:t>Sending data in round-robin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11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792391" y="4329006"/>
            <a:ext cx="1625432" cy="1731339"/>
            <a:chOff x="2172024" y="2998231"/>
            <a:chExt cx="1625432" cy="1731339"/>
          </a:xfrm>
        </p:grpSpPr>
        <p:sp>
          <p:nvSpPr>
            <p:cNvPr id="6" name="Oval 5"/>
            <p:cNvSpPr/>
            <p:nvPr/>
          </p:nvSpPr>
          <p:spPr>
            <a:xfrm>
              <a:off x="2366308" y="2998231"/>
              <a:ext cx="1214356" cy="1731339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84029" y="327473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88902" y="3560481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88902" y="4167323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580948" y="386390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cxnSp>
          <p:nvCxnSpPr>
            <p:cNvPr id="11" name="Straight Arrow Connector 10"/>
            <p:cNvCxnSpPr>
              <a:endCxn id="17" idx="2"/>
            </p:cNvCxnSpPr>
            <p:nvPr/>
          </p:nvCxnSpPr>
          <p:spPr>
            <a:xfrm flipV="1">
              <a:off x="2366308" y="3389032"/>
              <a:ext cx="217721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366308" y="3674781"/>
              <a:ext cx="222594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66308" y="3863901"/>
              <a:ext cx="222594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7" idx="6"/>
            </p:cNvCxnSpPr>
            <p:nvPr/>
          </p:nvCxnSpPr>
          <p:spPr>
            <a:xfrm>
              <a:off x="3372699" y="3389032"/>
              <a:ext cx="207965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377572" y="3674781"/>
              <a:ext cx="203092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377572" y="3863901"/>
              <a:ext cx="203092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172024" y="3863901"/>
              <a:ext cx="194284" cy="2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580664" y="3863901"/>
              <a:ext cx="21679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</p:cNvCxnSpPr>
            <p:nvPr/>
          </p:nvCxnSpPr>
          <p:spPr>
            <a:xfrm>
              <a:off x="2366308" y="3863901"/>
              <a:ext cx="222594" cy="959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6" idx="6"/>
            </p:cNvCxnSpPr>
            <p:nvPr/>
          </p:nvCxnSpPr>
          <p:spPr>
            <a:xfrm flipV="1">
              <a:off x="3369618" y="3863901"/>
              <a:ext cx="211046" cy="1143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450837" y="399065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75233" y="3172684"/>
            <a:ext cx="1369074" cy="501051"/>
            <a:chOff x="1667138" y="3506648"/>
            <a:chExt cx="1369074" cy="501051"/>
          </a:xfrm>
        </p:grpSpPr>
        <p:sp>
          <p:nvSpPr>
            <p:cNvPr id="27" name="Oval 26"/>
            <p:cNvSpPr/>
            <p:nvPr/>
          </p:nvSpPr>
          <p:spPr>
            <a:xfrm>
              <a:off x="1967492" y="3779099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44001" y="35066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>
              <a:endCxn id="27" idx="2"/>
            </p:cNvCxnSpPr>
            <p:nvPr/>
          </p:nvCxnSpPr>
          <p:spPr>
            <a:xfrm>
              <a:off x="1667138" y="3893397"/>
              <a:ext cx="300354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7" idx="6"/>
            </p:cNvCxnSpPr>
            <p:nvPr/>
          </p:nvCxnSpPr>
          <p:spPr>
            <a:xfrm flipV="1">
              <a:off x="2756162" y="3893397"/>
              <a:ext cx="28005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450837" y="4329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1408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3274234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788114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2300940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6703469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3" name="Rectangle 82"/>
          <p:cNvSpPr/>
          <p:nvPr/>
        </p:nvSpPr>
        <p:spPr>
          <a:xfrm>
            <a:off x="6216295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5730175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5243001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02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Replicating</a:t>
            </a:r>
          </a:p>
          <a:p>
            <a:r>
              <a:rPr lang="en-US" dirty="0" smtClean="0"/>
              <a:t>Sending data in round-robin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792391" y="4329006"/>
            <a:ext cx="1625432" cy="1731339"/>
            <a:chOff x="2172024" y="2998231"/>
            <a:chExt cx="1625432" cy="1731339"/>
          </a:xfrm>
        </p:grpSpPr>
        <p:sp>
          <p:nvSpPr>
            <p:cNvPr id="6" name="Oval 5"/>
            <p:cNvSpPr/>
            <p:nvPr/>
          </p:nvSpPr>
          <p:spPr>
            <a:xfrm>
              <a:off x="2366308" y="2998231"/>
              <a:ext cx="1214356" cy="1731339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84029" y="327473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88902" y="3560481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88902" y="4167323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580948" y="386390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cxnSp>
          <p:nvCxnSpPr>
            <p:cNvPr id="11" name="Straight Arrow Connector 10"/>
            <p:cNvCxnSpPr>
              <a:endCxn id="17" idx="2"/>
            </p:cNvCxnSpPr>
            <p:nvPr/>
          </p:nvCxnSpPr>
          <p:spPr>
            <a:xfrm flipV="1">
              <a:off x="2366308" y="3389032"/>
              <a:ext cx="217721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366308" y="3674781"/>
              <a:ext cx="222594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66308" y="3863901"/>
              <a:ext cx="222594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7" idx="6"/>
            </p:cNvCxnSpPr>
            <p:nvPr/>
          </p:nvCxnSpPr>
          <p:spPr>
            <a:xfrm>
              <a:off x="3372699" y="3389032"/>
              <a:ext cx="207965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377572" y="3674781"/>
              <a:ext cx="203092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377572" y="3863901"/>
              <a:ext cx="203092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172024" y="3863901"/>
              <a:ext cx="194284" cy="2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580664" y="3863901"/>
              <a:ext cx="21679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</p:cNvCxnSpPr>
            <p:nvPr/>
          </p:nvCxnSpPr>
          <p:spPr>
            <a:xfrm>
              <a:off x="2366308" y="3863901"/>
              <a:ext cx="222594" cy="959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6" idx="6"/>
            </p:cNvCxnSpPr>
            <p:nvPr/>
          </p:nvCxnSpPr>
          <p:spPr>
            <a:xfrm flipV="1">
              <a:off x="3369618" y="3863901"/>
              <a:ext cx="211046" cy="1143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450837" y="399065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75233" y="3172684"/>
            <a:ext cx="1369074" cy="501051"/>
            <a:chOff x="1667138" y="3506648"/>
            <a:chExt cx="1369074" cy="501051"/>
          </a:xfrm>
        </p:grpSpPr>
        <p:sp>
          <p:nvSpPr>
            <p:cNvPr id="27" name="Oval 26"/>
            <p:cNvSpPr/>
            <p:nvPr/>
          </p:nvSpPr>
          <p:spPr>
            <a:xfrm>
              <a:off x="1967492" y="3779099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44001" y="35066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>
              <a:endCxn id="27" idx="2"/>
            </p:cNvCxnSpPr>
            <p:nvPr/>
          </p:nvCxnSpPr>
          <p:spPr>
            <a:xfrm>
              <a:off x="1667138" y="3893397"/>
              <a:ext cx="300354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7" idx="6"/>
            </p:cNvCxnSpPr>
            <p:nvPr/>
          </p:nvCxnSpPr>
          <p:spPr>
            <a:xfrm flipV="1">
              <a:off x="2756162" y="3893397"/>
              <a:ext cx="28005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450837" y="4329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1408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3274234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788114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2300940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3651803" y="4548601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3542170" y="4801644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3425354" y="5314366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3313020" y="5564582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3164629" y="4548108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3054996" y="4801151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6" name="Rectangle 55"/>
          <p:cNvSpPr/>
          <p:nvPr/>
        </p:nvSpPr>
        <p:spPr>
          <a:xfrm>
            <a:off x="2938180" y="5313873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2825846" y="5564089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2678509" y="455032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9" name="Rectangle 58"/>
          <p:cNvSpPr/>
          <p:nvPr/>
        </p:nvSpPr>
        <p:spPr>
          <a:xfrm>
            <a:off x="2568876" y="4803366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2452060" y="5316088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2339726" y="5566304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2191335" y="454983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2081702" y="4802873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1964886" y="5315595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>
          <a:xfrm>
            <a:off x="1852552" y="5565811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6703469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3" name="Rectangle 82"/>
          <p:cNvSpPr/>
          <p:nvPr/>
        </p:nvSpPr>
        <p:spPr>
          <a:xfrm>
            <a:off x="6216295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5730175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5243001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6" name="Rectangle 85"/>
          <p:cNvSpPr/>
          <p:nvPr/>
        </p:nvSpPr>
        <p:spPr>
          <a:xfrm>
            <a:off x="7219556" y="457214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7" name="Rectangle 86"/>
          <p:cNvSpPr/>
          <p:nvPr/>
        </p:nvSpPr>
        <p:spPr>
          <a:xfrm>
            <a:off x="7109923" y="4825183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8" name="Rectangle 87"/>
          <p:cNvSpPr/>
          <p:nvPr/>
        </p:nvSpPr>
        <p:spPr>
          <a:xfrm>
            <a:off x="6993107" y="5337905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9" name="Rectangle 88"/>
          <p:cNvSpPr/>
          <p:nvPr/>
        </p:nvSpPr>
        <p:spPr>
          <a:xfrm>
            <a:off x="6880773" y="5588121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6732382" y="4571647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6622749" y="4824690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2" name="Rectangle 91"/>
          <p:cNvSpPr/>
          <p:nvPr/>
        </p:nvSpPr>
        <p:spPr>
          <a:xfrm>
            <a:off x="6505933" y="5337412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3" name="Rectangle 92"/>
          <p:cNvSpPr/>
          <p:nvPr/>
        </p:nvSpPr>
        <p:spPr>
          <a:xfrm>
            <a:off x="6393599" y="5587628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4" name="Rectangle 93"/>
          <p:cNvSpPr/>
          <p:nvPr/>
        </p:nvSpPr>
        <p:spPr>
          <a:xfrm>
            <a:off x="6246262" y="457386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5" name="Rectangle 94"/>
          <p:cNvSpPr/>
          <p:nvPr/>
        </p:nvSpPr>
        <p:spPr>
          <a:xfrm>
            <a:off x="6136629" y="4826905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6" name="Rectangle 95"/>
          <p:cNvSpPr/>
          <p:nvPr/>
        </p:nvSpPr>
        <p:spPr>
          <a:xfrm>
            <a:off x="6019813" y="5339627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7" name="Rectangle 96"/>
          <p:cNvSpPr/>
          <p:nvPr/>
        </p:nvSpPr>
        <p:spPr>
          <a:xfrm>
            <a:off x="5907479" y="5589843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8" name="Rectangle 97"/>
          <p:cNvSpPr/>
          <p:nvPr/>
        </p:nvSpPr>
        <p:spPr>
          <a:xfrm>
            <a:off x="5759088" y="4573369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9" name="Rectangle 98"/>
          <p:cNvSpPr/>
          <p:nvPr/>
        </p:nvSpPr>
        <p:spPr>
          <a:xfrm>
            <a:off x="5649455" y="4826412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0" name="Rectangle 99"/>
          <p:cNvSpPr/>
          <p:nvPr/>
        </p:nvSpPr>
        <p:spPr>
          <a:xfrm>
            <a:off x="5532639" y="5339134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1" name="Rectangle 100"/>
          <p:cNvSpPr/>
          <p:nvPr/>
        </p:nvSpPr>
        <p:spPr>
          <a:xfrm>
            <a:off x="5420305" y="5589350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98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Replicating</a:t>
            </a:r>
          </a:p>
          <a:p>
            <a:r>
              <a:rPr lang="en-US" dirty="0" smtClean="0"/>
              <a:t>Sending data in round-robin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13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792391" y="4329006"/>
            <a:ext cx="1625432" cy="1731339"/>
            <a:chOff x="2172024" y="2998231"/>
            <a:chExt cx="1625432" cy="1731339"/>
          </a:xfrm>
        </p:grpSpPr>
        <p:sp>
          <p:nvSpPr>
            <p:cNvPr id="6" name="Oval 5"/>
            <p:cNvSpPr/>
            <p:nvPr/>
          </p:nvSpPr>
          <p:spPr>
            <a:xfrm>
              <a:off x="2366308" y="2998231"/>
              <a:ext cx="1214356" cy="1731339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84029" y="327473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88902" y="3560481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88902" y="4167323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580948" y="386390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cxnSp>
          <p:nvCxnSpPr>
            <p:cNvPr id="11" name="Straight Arrow Connector 10"/>
            <p:cNvCxnSpPr>
              <a:endCxn id="17" idx="2"/>
            </p:cNvCxnSpPr>
            <p:nvPr/>
          </p:nvCxnSpPr>
          <p:spPr>
            <a:xfrm flipV="1">
              <a:off x="2366308" y="3389032"/>
              <a:ext cx="217721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366308" y="3674781"/>
              <a:ext cx="222594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66308" y="3863901"/>
              <a:ext cx="222594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7" idx="6"/>
            </p:cNvCxnSpPr>
            <p:nvPr/>
          </p:nvCxnSpPr>
          <p:spPr>
            <a:xfrm>
              <a:off x="3372699" y="3389032"/>
              <a:ext cx="207965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377572" y="3674781"/>
              <a:ext cx="203092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377572" y="3863901"/>
              <a:ext cx="203092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172024" y="3863901"/>
              <a:ext cx="194284" cy="2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580664" y="3863901"/>
              <a:ext cx="21679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</p:cNvCxnSpPr>
            <p:nvPr/>
          </p:nvCxnSpPr>
          <p:spPr>
            <a:xfrm>
              <a:off x="2366308" y="3863901"/>
              <a:ext cx="222594" cy="959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6" idx="6"/>
            </p:cNvCxnSpPr>
            <p:nvPr/>
          </p:nvCxnSpPr>
          <p:spPr>
            <a:xfrm flipV="1">
              <a:off x="3369618" y="3863901"/>
              <a:ext cx="211046" cy="1143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450837" y="399065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75233" y="3172684"/>
            <a:ext cx="1369074" cy="501051"/>
            <a:chOff x="1667138" y="3506648"/>
            <a:chExt cx="1369074" cy="501051"/>
          </a:xfrm>
        </p:grpSpPr>
        <p:sp>
          <p:nvSpPr>
            <p:cNvPr id="27" name="Oval 26"/>
            <p:cNvSpPr/>
            <p:nvPr/>
          </p:nvSpPr>
          <p:spPr>
            <a:xfrm>
              <a:off x="1967492" y="3779099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44001" y="35066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>
              <a:endCxn id="27" idx="2"/>
            </p:cNvCxnSpPr>
            <p:nvPr/>
          </p:nvCxnSpPr>
          <p:spPr>
            <a:xfrm>
              <a:off x="1667138" y="3893397"/>
              <a:ext cx="300354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7" idx="6"/>
            </p:cNvCxnSpPr>
            <p:nvPr/>
          </p:nvCxnSpPr>
          <p:spPr>
            <a:xfrm flipV="1">
              <a:off x="2756162" y="3893397"/>
              <a:ext cx="28005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450837" y="4329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1408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3274234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788114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2300940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3651803" y="4548601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3542170" y="4801644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3425354" y="5314366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3313020" y="5564582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3164629" y="4548108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3054996" y="4801151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6" name="Rectangle 55"/>
          <p:cNvSpPr/>
          <p:nvPr/>
        </p:nvSpPr>
        <p:spPr>
          <a:xfrm>
            <a:off x="2938180" y="5313873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2825846" y="5564089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2678509" y="455032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9" name="Rectangle 58"/>
          <p:cNvSpPr/>
          <p:nvPr/>
        </p:nvSpPr>
        <p:spPr>
          <a:xfrm>
            <a:off x="2568876" y="4803366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2452060" y="5316088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2339726" y="5566304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2191335" y="454983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2081702" y="4802873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1964886" y="5315595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>
          <a:xfrm>
            <a:off x="1852552" y="5565811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3668539" y="5056838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7" name="Rectangle 66"/>
          <p:cNvSpPr/>
          <p:nvPr/>
        </p:nvSpPr>
        <p:spPr>
          <a:xfrm>
            <a:off x="3546241" y="5056838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8" name="Rectangle 67"/>
          <p:cNvSpPr/>
          <p:nvPr/>
        </p:nvSpPr>
        <p:spPr>
          <a:xfrm>
            <a:off x="3428828" y="5057331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9" name="Rectangle 68"/>
          <p:cNvSpPr/>
          <p:nvPr/>
        </p:nvSpPr>
        <p:spPr>
          <a:xfrm>
            <a:off x="3306530" y="5057331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0" name="Rectangle 69"/>
          <p:cNvSpPr/>
          <p:nvPr/>
        </p:nvSpPr>
        <p:spPr>
          <a:xfrm>
            <a:off x="3181365" y="505634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3059067" y="5056345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2" name="Rectangle 71"/>
          <p:cNvSpPr/>
          <p:nvPr/>
        </p:nvSpPr>
        <p:spPr>
          <a:xfrm>
            <a:off x="2941654" y="5056838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3" name="Rectangle 72"/>
          <p:cNvSpPr/>
          <p:nvPr/>
        </p:nvSpPr>
        <p:spPr>
          <a:xfrm>
            <a:off x="2819356" y="5056838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>
          <a:xfrm>
            <a:off x="2695245" y="505856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5" name="Rectangle 74"/>
          <p:cNvSpPr/>
          <p:nvPr/>
        </p:nvSpPr>
        <p:spPr>
          <a:xfrm>
            <a:off x="2572947" y="5058560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6" name="Rectangle 75"/>
          <p:cNvSpPr/>
          <p:nvPr/>
        </p:nvSpPr>
        <p:spPr>
          <a:xfrm>
            <a:off x="2455534" y="5059053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7" name="Rectangle 76"/>
          <p:cNvSpPr/>
          <p:nvPr/>
        </p:nvSpPr>
        <p:spPr>
          <a:xfrm>
            <a:off x="2333236" y="5059053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>
          <a:xfrm>
            <a:off x="2208071" y="5058067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9" name="Rectangle 78"/>
          <p:cNvSpPr/>
          <p:nvPr/>
        </p:nvSpPr>
        <p:spPr>
          <a:xfrm>
            <a:off x="2085773" y="5058067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0" name="Rectangle 79"/>
          <p:cNvSpPr/>
          <p:nvPr/>
        </p:nvSpPr>
        <p:spPr>
          <a:xfrm>
            <a:off x="1968360" y="5058560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1" name="Rectangle 80"/>
          <p:cNvSpPr/>
          <p:nvPr/>
        </p:nvSpPr>
        <p:spPr>
          <a:xfrm>
            <a:off x="1846062" y="5058560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6703469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3" name="Rectangle 82"/>
          <p:cNvSpPr/>
          <p:nvPr/>
        </p:nvSpPr>
        <p:spPr>
          <a:xfrm>
            <a:off x="6216295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5730175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5243001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6" name="Rectangle 85"/>
          <p:cNvSpPr/>
          <p:nvPr/>
        </p:nvSpPr>
        <p:spPr>
          <a:xfrm>
            <a:off x="7219556" y="457214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7" name="Rectangle 86"/>
          <p:cNvSpPr/>
          <p:nvPr/>
        </p:nvSpPr>
        <p:spPr>
          <a:xfrm>
            <a:off x="7109923" y="4825183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8" name="Rectangle 87"/>
          <p:cNvSpPr/>
          <p:nvPr/>
        </p:nvSpPr>
        <p:spPr>
          <a:xfrm>
            <a:off x="6993107" y="5337905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9" name="Rectangle 88"/>
          <p:cNvSpPr/>
          <p:nvPr/>
        </p:nvSpPr>
        <p:spPr>
          <a:xfrm>
            <a:off x="6880773" y="5588121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6732382" y="4571647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6622749" y="4824690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2" name="Rectangle 91"/>
          <p:cNvSpPr/>
          <p:nvPr/>
        </p:nvSpPr>
        <p:spPr>
          <a:xfrm>
            <a:off x="6505933" y="5337412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3" name="Rectangle 92"/>
          <p:cNvSpPr/>
          <p:nvPr/>
        </p:nvSpPr>
        <p:spPr>
          <a:xfrm>
            <a:off x="6393599" y="5587628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4" name="Rectangle 93"/>
          <p:cNvSpPr/>
          <p:nvPr/>
        </p:nvSpPr>
        <p:spPr>
          <a:xfrm>
            <a:off x="6246262" y="457386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5" name="Rectangle 94"/>
          <p:cNvSpPr/>
          <p:nvPr/>
        </p:nvSpPr>
        <p:spPr>
          <a:xfrm>
            <a:off x="6136629" y="4826905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6" name="Rectangle 95"/>
          <p:cNvSpPr/>
          <p:nvPr/>
        </p:nvSpPr>
        <p:spPr>
          <a:xfrm>
            <a:off x="6019813" y="5339627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7" name="Rectangle 96"/>
          <p:cNvSpPr/>
          <p:nvPr/>
        </p:nvSpPr>
        <p:spPr>
          <a:xfrm>
            <a:off x="5907479" y="5589843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8" name="Rectangle 97"/>
          <p:cNvSpPr/>
          <p:nvPr/>
        </p:nvSpPr>
        <p:spPr>
          <a:xfrm>
            <a:off x="5759088" y="4573369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9" name="Rectangle 98"/>
          <p:cNvSpPr/>
          <p:nvPr/>
        </p:nvSpPr>
        <p:spPr>
          <a:xfrm>
            <a:off x="5649455" y="4826412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0" name="Rectangle 99"/>
          <p:cNvSpPr/>
          <p:nvPr/>
        </p:nvSpPr>
        <p:spPr>
          <a:xfrm>
            <a:off x="5532639" y="5339134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1" name="Rectangle 100"/>
          <p:cNvSpPr/>
          <p:nvPr/>
        </p:nvSpPr>
        <p:spPr>
          <a:xfrm>
            <a:off x="5420305" y="5589350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2" name="Rectangle 101"/>
          <p:cNvSpPr/>
          <p:nvPr/>
        </p:nvSpPr>
        <p:spPr>
          <a:xfrm>
            <a:off x="7236292" y="5080377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3" name="Rectangle 102"/>
          <p:cNvSpPr/>
          <p:nvPr/>
        </p:nvSpPr>
        <p:spPr>
          <a:xfrm>
            <a:off x="7113994" y="5080377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4" name="Rectangle 103"/>
          <p:cNvSpPr/>
          <p:nvPr/>
        </p:nvSpPr>
        <p:spPr>
          <a:xfrm>
            <a:off x="6996581" y="5080870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5" name="Rectangle 104"/>
          <p:cNvSpPr/>
          <p:nvPr/>
        </p:nvSpPr>
        <p:spPr>
          <a:xfrm>
            <a:off x="6874283" y="5080870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6" name="Rectangle 105"/>
          <p:cNvSpPr/>
          <p:nvPr/>
        </p:nvSpPr>
        <p:spPr>
          <a:xfrm>
            <a:off x="6749118" y="5079884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7" name="Rectangle 106"/>
          <p:cNvSpPr/>
          <p:nvPr/>
        </p:nvSpPr>
        <p:spPr>
          <a:xfrm>
            <a:off x="6626820" y="5079884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8" name="Rectangle 107"/>
          <p:cNvSpPr/>
          <p:nvPr/>
        </p:nvSpPr>
        <p:spPr>
          <a:xfrm>
            <a:off x="6509407" y="5080377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6387109" y="5080377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0" name="Rectangle 109"/>
          <p:cNvSpPr/>
          <p:nvPr/>
        </p:nvSpPr>
        <p:spPr>
          <a:xfrm>
            <a:off x="6262998" y="5082099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1" name="Rectangle 110"/>
          <p:cNvSpPr/>
          <p:nvPr/>
        </p:nvSpPr>
        <p:spPr>
          <a:xfrm>
            <a:off x="6140700" y="5082099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2" name="Rectangle 111"/>
          <p:cNvSpPr/>
          <p:nvPr/>
        </p:nvSpPr>
        <p:spPr>
          <a:xfrm>
            <a:off x="6023287" y="5082592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3" name="Rectangle 112"/>
          <p:cNvSpPr/>
          <p:nvPr/>
        </p:nvSpPr>
        <p:spPr>
          <a:xfrm>
            <a:off x="5900989" y="5082592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4" name="Rectangle 113"/>
          <p:cNvSpPr/>
          <p:nvPr/>
        </p:nvSpPr>
        <p:spPr>
          <a:xfrm>
            <a:off x="5775824" y="5081606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5" name="Rectangle 114"/>
          <p:cNvSpPr/>
          <p:nvPr/>
        </p:nvSpPr>
        <p:spPr>
          <a:xfrm>
            <a:off x="5653526" y="5081606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6" name="Rectangle 115"/>
          <p:cNvSpPr/>
          <p:nvPr/>
        </p:nvSpPr>
        <p:spPr>
          <a:xfrm>
            <a:off x="5536113" y="5082099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7" name="Rectangle 116"/>
          <p:cNvSpPr/>
          <p:nvPr/>
        </p:nvSpPr>
        <p:spPr>
          <a:xfrm>
            <a:off x="5413815" y="5082099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75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make it faster </a:t>
            </a:r>
            <a:r>
              <a:rPr lang="en-US" dirty="0"/>
              <a:t>by expanding (Replicate slow nodes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228503" y="3326316"/>
            <a:ext cx="6179249" cy="2321035"/>
            <a:chOff x="1195110" y="3315552"/>
            <a:chExt cx="6179249" cy="2321035"/>
          </a:xfrm>
        </p:grpSpPr>
        <p:grpSp>
          <p:nvGrpSpPr>
            <p:cNvPr id="14" name="Group 13"/>
            <p:cNvGrpSpPr/>
            <p:nvPr/>
          </p:nvGrpSpPr>
          <p:grpSpPr>
            <a:xfrm>
              <a:off x="1195110" y="3315552"/>
              <a:ext cx="6179249" cy="2321035"/>
              <a:chOff x="1337119" y="2940762"/>
              <a:chExt cx="6179249" cy="23210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84657" y="3184191"/>
                <a:ext cx="5531711" cy="1914374"/>
                <a:chOff x="1710337" y="3184191"/>
                <a:chExt cx="5531711" cy="191437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785110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785110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22402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endParaRPr lang="en-US" sz="16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69030" y="3667284"/>
                  <a:ext cx="78867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>
                      <a:latin typeface="Times" charset="0"/>
                      <a:ea typeface="Times" charset="0"/>
                      <a:cs typeface="Times" charset="0"/>
                    </a:rPr>
                    <a:t>Sqrt</a:t>
                  </a:r>
                  <a:endParaRPr lang="en-US" sz="12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672328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2516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181600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3056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72769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727698" y="401955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14807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148078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>
                  <a:stCxn id="29" idx="6"/>
                </p:cNvCxnSpPr>
                <p:nvPr/>
              </p:nvCxnSpPr>
              <p:spPr>
                <a:xfrm>
                  <a:off x="2376678" y="3394710"/>
                  <a:ext cx="26898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634234" y="3201273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endCxn id="17" idx="1"/>
                </p:cNvCxnSpPr>
                <p:nvPr/>
              </p:nvCxnSpPr>
              <p:spPr>
                <a:xfrm>
                  <a:off x="2634234" y="3201273"/>
                  <a:ext cx="18435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endCxn id="17" idx="3"/>
                </p:cNvCxnSpPr>
                <p:nvPr/>
              </p:nvCxnSpPr>
              <p:spPr>
                <a:xfrm flipV="1">
                  <a:off x="2645664" y="3475532"/>
                  <a:ext cx="17292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27376" y="3907314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endCxn id="18" idx="1"/>
                </p:cNvCxnSpPr>
                <p:nvPr/>
              </p:nvCxnSpPr>
              <p:spPr>
                <a:xfrm>
                  <a:off x="2615947" y="3910626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endCxn id="18" idx="3"/>
                </p:cNvCxnSpPr>
                <p:nvPr/>
              </p:nvCxnSpPr>
              <p:spPr>
                <a:xfrm flipV="1">
                  <a:off x="2638806" y="4188002"/>
                  <a:ext cx="179782" cy="947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370964" y="4100751"/>
                  <a:ext cx="274700" cy="261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19" idx="6"/>
                  <a:endCxn id="20" idx="2"/>
                </p:cNvCxnSpPr>
                <p:nvPr/>
              </p:nvCxnSpPr>
              <p:spPr>
                <a:xfrm>
                  <a:off x="3452622" y="3781584"/>
                  <a:ext cx="2164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20" idx="6"/>
                  <a:endCxn id="22" idx="2"/>
                </p:cNvCxnSpPr>
                <p:nvPr/>
              </p:nvCxnSpPr>
              <p:spPr>
                <a:xfrm>
                  <a:off x="4457700" y="3781584"/>
                  <a:ext cx="26746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>
                  <a:stCxn id="22" idx="6"/>
                  <a:endCxn id="23" idx="2"/>
                </p:cNvCxnSpPr>
                <p:nvPr/>
              </p:nvCxnSpPr>
              <p:spPr>
                <a:xfrm>
                  <a:off x="4953762" y="3781584"/>
                  <a:ext cx="22783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23" idx="6"/>
                  <a:endCxn id="21" idx="2"/>
                </p:cNvCxnSpPr>
                <p:nvPr/>
              </p:nvCxnSpPr>
              <p:spPr>
                <a:xfrm>
                  <a:off x="5410200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21" idx="6"/>
                  <a:endCxn id="24" idx="2"/>
                </p:cNvCxnSpPr>
                <p:nvPr/>
              </p:nvCxnSpPr>
              <p:spPr>
                <a:xfrm>
                  <a:off x="5900928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48"/>
                <p:cNvCxnSpPr>
                  <a:stCxn id="24" idx="6"/>
                  <a:endCxn id="26" idx="2"/>
                </p:cNvCxnSpPr>
                <p:nvPr/>
              </p:nvCxnSpPr>
              <p:spPr>
                <a:xfrm>
                  <a:off x="6391656" y="3781584"/>
                  <a:ext cx="336042" cy="35226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49"/>
                <p:cNvCxnSpPr>
                  <a:stCxn id="24" idx="6"/>
                  <a:endCxn id="25" idx="2"/>
                </p:cNvCxnSpPr>
                <p:nvPr/>
              </p:nvCxnSpPr>
              <p:spPr>
                <a:xfrm flipV="1">
                  <a:off x="6391656" y="3394710"/>
                  <a:ext cx="336042" cy="386874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25" idx="6"/>
                  <a:endCxn id="27" idx="2"/>
                </p:cNvCxnSpPr>
                <p:nvPr/>
              </p:nvCxnSpPr>
              <p:spPr>
                <a:xfrm>
                  <a:off x="6956298" y="339471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26" idx="6"/>
                  <a:endCxn id="28" idx="2"/>
                </p:cNvCxnSpPr>
                <p:nvPr/>
              </p:nvCxnSpPr>
              <p:spPr>
                <a:xfrm>
                  <a:off x="6956298" y="413385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>
                  <a:endCxn id="26" idx="4"/>
                </p:cNvCxnSpPr>
                <p:nvPr/>
              </p:nvCxnSpPr>
              <p:spPr>
                <a:xfrm>
                  <a:off x="2508314" y="4100751"/>
                  <a:ext cx="4333684" cy="147399"/>
                </a:xfrm>
                <a:prstGeom prst="bentConnector4">
                  <a:avLst>
                    <a:gd name="adj1" fmla="val -1015"/>
                    <a:gd name="adj2" fmla="val 277882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lbow Connector 57"/>
                <p:cNvCxnSpPr>
                  <a:stCxn id="29" idx="6"/>
                  <a:endCxn id="25" idx="0"/>
                </p:cNvCxnSpPr>
                <p:nvPr/>
              </p:nvCxnSpPr>
              <p:spPr>
                <a:xfrm flipV="1">
                  <a:off x="2376678" y="3280410"/>
                  <a:ext cx="4465320" cy="114300"/>
                </a:xfrm>
                <a:prstGeom prst="bentConnector4">
                  <a:avLst>
                    <a:gd name="adj1" fmla="val 2180"/>
                    <a:gd name="adj2" fmla="val 360606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lbow Connector 58"/>
                <p:cNvCxnSpPr>
                  <a:endCxn id="21" idx="0"/>
                </p:cNvCxnSpPr>
                <p:nvPr/>
              </p:nvCxnSpPr>
              <p:spPr>
                <a:xfrm flipV="1">
                  <a:off x="5067681" y="3667284"/>
                  <a:ext cx="718947" cy="114300"/>
                </a:xfrm>
                <a:prstGeom prst="bentConnector4">
                  <a:avLst>
                    <a:gd name="adj1" fmla="val -4199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lbow Connector 59"/>
                <p:cNvCxnSpPr>
                  <a:endCxn id="24" idx="0"/>
                </p:cNvCxnSpPr>
                <p:nvPr/>
              </p:nvCxnSpPr>
              <p:spPr>
                <a:xfrm flipV="1">
                  <a:off x="5067681" y="3667284"/>
                  <a:ext cx="1209675" cy="114300"/>
                </a:xfrm>
                <a:prstGeom prst="bentConnector4">
                  <a:avLst>
                    <a:gd name="adj1" fmla="val -2827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60"/>
                <p:cNvSpPr/>
                <p:nvPr/>
              </p:nvSpPr>
              <p:spPr>
                <a:xfrm>
                  <a:off x="2147390" y="4785089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" name="Elbow Connector 61"/>
                <p:cNvCxnSpPr>
                  <a:endCxn id="23" idx="4"/>
                </p:cNvCxnSpPr>
                <p:nvPr/>
              </p:nvCxnSpPr>
              <p:spPr>
                <a:xfrm flipV="1">
                  <a:off x="2375990" y="3895884"/>
                  <a:ext cx="2919910" cy="1003505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>
                  <a:stCxn id="17" idx="6"/>
                  <a:endCxn id="19" idx="0"/>
                </p:cNvCxnSpPr>
                <p:nvPr/>
              </p:nvCxnSpPr>
              <p:spPr>
                <a:xfrm>
                  <a:off x="3013710" y="3394710"/>
                  <a:ext cx="324612" cy="27257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lbow Connector 63"/>
                <p:cNvCxnSpPr>
                  <a:stCxn id="18" idx="6"/>
                  <a:endCxn id="19" idx="4"/>
                </p:cNvCxnSpPr>
                <p:nvPr/>
              </p:nvCxnSpPr>
              <p:spPr>
                <a:xfrm flipV="1">
                  <a:off x="3013710" y="3895884"/>
                  <a:ext cx="324612" cy="21129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969220" y="3917055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979095" y="4194432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1713244" y="3917055"/>
                  <a:ext cx="2559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1713244" y="4318476"/>
                  <a:ext cx="2780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981392" y="4697144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1991267" y="4974521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1713244" y="4697144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1713244" y="5098297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1978485" y="3184191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1988360" y="3461568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1710337" y="3184191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1710337" y="3585344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5063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1905" r="-714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8861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930" r="-4651" b="-2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9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TextBox 76"/>
            <p:cNvSpPr txBox="1"/>
            <p:nvPr/>
          </p:nvSpPr>
          <p:spPr>
            <a:xfrm>
              <a:off x="2903461" y="336100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50856" y="33202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50932" y="40670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4316" y="48849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17421" y="40809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56723" y="37738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77850" y="376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59281" y="378331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13911" y="379839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86995" y="42347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297653" y="42323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50145" y="38577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52957" y="41278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57475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570799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250693" y="362234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57074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53648" y="4022765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250693" y="5142913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665570" y="401328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148689" y="402063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619693" y="401495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17196" y="403132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594273" y="402564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18258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194311" y="437478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222044" y="3206044"/>
            <a:ext cx="0" cy="3416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106072" y="5114855"/>
            <a:ext cx="0" cy="3416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395953" y="5848714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31 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sym typeface="Wingdings"/>
              </a:rPr>
              <a:t>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24 8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69" y="1526809"/>
            <a:ext cx="7886700" cy="4351338"/>
          </a:xfrm>
        </p:spPr>
        <p:txBody>
          <a:bodyPr/>
          <a:lstStyle/>
          <a:p>
            <a:r>
              <a:rPr lang="en-US" dirty="0" smtClean="0"/>
              <a:t>Expanding</a:t>
            </a:r>
          </a:p>
          <a:p>
            <a:pPr lvl="1"/>
            <a:r>
              <a:rPr lang="en-US" dirty="0" smtClean="0"/>
              <a:t>Maximum throughput by using maximum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68400" y="2288465"/>
            <a:ext cx="7357541" cy="4023435"/>
            <a:chOff x="954250" y="1965053"/>
            <a:chExt cx="7357541" cy="4023435"/>
          </a:xfrm>
        </p:grpSpPr>
        <p:sp>
          <p:nvSpPr>
            <p:cNvPr id="9" name="Oval 8"/>
            <p:cNvSpPr/>
            <p:nvPr/>
          </p:nvSpPr>
          <p:spPr>
            <a:xfrm>
              <a:off x="1156072" y="2889765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60818" y="4268215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21" idx="2"/>
            </p:cNvCxnSpPr>
            <p:nvPr/>
          </p:nvCxnSpPr>
          <p:spPr>
            <a:xfrm flipV="1">
              <a:off x="8068608" y="4127882"/>
              <a:ext cx="228264" cy="107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16" idx="6"/>
            </p:cNvCxnSpPr>
            <p:nvPr/>
          </p:nvCxnSpPr>
          <p:spPr>
            <a:xfrm>
              <a:off x="2256540" y="2947000"/>
              <a:ext cx="187034" cy="48160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23" idx="1"/>
            </p:cNvCxnSpPr>
            <p:nvPr/>
          </p:nvCxnSpPr>
          <p:spPr>
            <a:xfrm>
              <a:off x="954250" y="4192390"/>
              <a:ext cx="240046" cy="1093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3" idx="3"/>
            </p:cNvCxnSpPr>
            <p:nvPr/>
          </p:nvCxnSpPr>
          <p:spPr>
            <a:xfrm flipV="1">
              <a:off x="964125" y="4463337"/>
              <a:ext cx="230171" cy="130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959639" y="2812508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969514" y="3089885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329274" y="3428608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+</a:t>
              </a: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553655" y="2465390"/>
              <a:ext cx="702885" cy="983803"/>
              <a:chOff x="2733469" y="2700821"/>
              <a:chExt cx="702885" cy="983803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8" name="Straight Arrow Connector 147"/>
              <p:cNvCxnSpPr>
                <a:stCxn id="116" idx="1"/>
                <a:endCxn id="111" idx="1"/>
              </p:cNvCxnSpPr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stCxn id="116" idx="1"/>
                <a:endCxn id="107" idx="1"/>
              </p:cNvCxnSpPr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2734745" y="2700821"/>
                <a:ext cx="6451" cy="98380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endCxn id="116" idx="1"/>
              </p:cNvCxnSpPr>
              <p:nvPr/>
            </p:nvCxnSpPr>
            <p:spPr>
              <a:xfrm>
                <a:off x="2734745" y="2700821"/>
                <a:ext cx="207811" cy="1410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endCxn id="116" idx="3"/>
              </p:cNvCxnSpPr>
              <p:nvPr/>
            </p:nvCxnSpPr>
            <p:spPr>
              <a:xfrm flipV="1">
                <a:off x="2733469" y="3522980"/>
                <a:ext cx="209087" cy="1616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stCxn id="116" idx="3"/>
                <a:endCxn id="111" idx="3"/>
              </p:cNvCxnSpPr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>
                <a:stCxn id="116" idx="3"/>
                <a:endCxn id="107" idx="3"/>
              </p:cNvCxnSpPr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111" idx="6"/>
                <a:endCxn id="116" idx="6"/>
              </p:cNvCxnSpPr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stCxn id="107" idx="6"/>
                <a:endCxn id="116" idx="6"/>
              </p:cNvCxnSpPr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599916" y="3657208"/>
              <a:ext cx="843658" cy="1171394"/>
              <a:chOff x="1586061" y="3657208"/>
              <a:chExt cx="843658" cy="1171394"/>
            </a:xfrm>
          </p:grpSpPr>
          <p:cxnSp>
            <p:nvCxnSpPr>
              <p:cNvPr id="132" name="Elbow Connector 131"/>
              <p:cNvCxnSpPr/>
              <p:nvPr/>
            </p:nvCxnSpPr>
            <p:spPr>
              <a:xfrm flipV="1">
                <a:off x="2287670" y="3657208"/>
                <a:ext cx="142049" cy="61523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1709150" y="3790833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922982" y="4372822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922837" y="3899282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>
              <a:xfrm>
                <a:off x="1793872" y="3931893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1793872" y="3931893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1586061" y="3790833"/>
                <a:ext cx="6451" cy="103776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1586061" y="3790833"/>
                <a:ext cx="207811" cy="1410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 flipV="1">
                <a:off x="1586061" y="4612992"/>
                <a:ext cx="207811" cy="2156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flipV="1">
                <a:off x="1793872" y="4094404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flipV="1">
                <a:off x="1793872" y="4567944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>
                <a:off x="2151437" y="4013582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flipV="1">
                <a:off x="2151582" y="4272443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752158" y="2674819"/>
              <a:ext cx="1214356" cy="1731339"/>
              <a:chOff x="3500306" y="2868048"/>
              <a:chExt cx="1214356" cy="1731339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3500306" y="2868048"/>
                <a:ext cx="1214356" cy="173133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718027" y="3144549"/>
                <a:ext cx="78867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latin typeface="Times" charset="0"/>
                    <a:ea typeface="Times" charset="0"/>
                    <a:cs typeface="Times" charset="0"/>
                  </a:rPr>
                  <a:t>Sqrt</a:t>
                </a:r>
                <a:endParaRPr lang="en-US" sz="12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722900" y="3430298"/>
                <a:ext cx="78867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latin typeface="Times" charset="0"/>
                    <a:ea typeface="Times" charset="0"/>
                    <a:cs typeface="Times" charset="0"/>
                  </a:rPr>
                  <a:t>Sqrt</a:t>
                </a:r>
                <a:endParaRPr lang="en-US" sz="12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722900" y="4037140"/>
                <a:ext cx="78867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latin typeface="Times" charset="0"/>
                    <a:ea typeface="Times" charset="0"/>
                    <a:cs typeface="Times" charset="0"/>
                  </a:rPr>
                  <a:t>Sqrt</a:t>
                </a:r>
                <a:endParaRPr lang="en-US" sz="12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714946" y="3733719"/>
                <a:ext cx="78867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latin typeface="Times" charset="0"/>
                    <a:ea typeface="Times" charset="0"/>
                    <a:cs typeface="Times" charset="0"/>
                  </a:rPr>
                  <a:t>Sqrt</a:t>
                </a:r>
                <a:endParaRPr lang="en-US" sz="12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>
              <a:xfrm flipV="1">
                <a:off x="3500306" y="3258849"/>
                <a:ext cx="217721" cy="4748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V="1">
                <a:off x="3500306" y="3544598"/>
                <a:ext cx="222594" cy="1891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3500306" y="3733718"/>
                <a:ext cx="214640" cy="1143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3500306" y="3733718"/>
                <a:ext cx="222594" cy="4177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4506697" y="3258849"/>
                <a:ext cx="207965" cy="4748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4511570" y="3544598"/>
                <a:ext cx="203092" cy="1891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 flipV="1">
                <a:off x="4503616" y="3733718"/>
                <a:ext cx="211046" cy="1143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flipV="1">
                <a:off x="4511570" y="3733718"/>
                <a:ext cx="203092" cy="4177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183306" y="2084375"/>
              <a:ext cx="616462" cy="2912229"/>
              <a:chOff x="4931454" y="2235400"/>
              <a:chExt cx="616462" cy="2912229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5121030" y="3716379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118313" y="4563157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118313" y="4284941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118313" y="398663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112957" y="258532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110240" y="3432098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110240" y="3153882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110240" y="2855571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4931454" y="2235400"/>
                <a:ext cx="616462" cy="291222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667058" y="3088951"/>
              <a:ext cx="1021991" cy="2374711"/>
              <a:chOff x="2414363" y="2700821"/>
              <a:chExt cx="1021991" cy="2374711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2" name="Straight Arrow Connector 101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2734745" y="2700821"/>
                <a:ext cx="207811" cy="1410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V="1">
                <a:off x="2414363" y="3522980"/>
                <a:ext cx="528193" cy="15525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5838711" y="2972787"/>
              <a:ext cx="720199" cy="1099967"/>
              <a:chOff x="2716155" y="2584657"/>
              <a:chExt cx="720199" cy="1099967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2716155" y="2584657"/>
                <a:ext cx="226401" cy="2572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V="1">
                <a:off x="2733469" y="3522980"/>
                <a:ext cx="209087" cy="1616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6660466" y="2957291"/>
              <a:ext cx="748767" cy="1115220"/>
              <a:chOff x="2687587" y="2569404"/>
              <a:chExt cx="748767" cy="111522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2687587" y="2569404"/>
                <a:ext cx="254969" cy="2724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2733469" y="3522980"/>
                <a:ext cx="209087" cy="1616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2557874" y="3540489"/>
              <a:ext cx="194284" cy="2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966514" y="3540489"/>
              <a:ext cx="21679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005519" y="5004685"/>
              <a:ext cx="702885" cy="983803"/>
              <a:chOff x="2733469" y="2700821"/>
              <a:chExt cx="702885" cy="98380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2734745" y="2700821"/>
                <a:ext cx="207811" cy="1410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V="1">
                <a:off x="2733469" y="3522980"/>
                <a:ext cx="209087" cy="1616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Elbow Connector 31"/>
            <p:cNvCxnSpPr/>
            <p:nvPr/>
          </p:nvCxnSpPr>
          <p:spPr>
            <a:xfrm>
              <a:off x="5689049" y="3570561"/>
              <a:ext cx="173963" cy="512484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flipV="1">
              <a:off x="4799768" y="2961217"/>
              <a:ext cx="972453" cy="579273"/>
            </a:xfrm>
            <a:prstGeom prst="bentConnector3">
              <a:avLst>
                <a:gd name="adj1" fmla="val 20081"/>
              </a:avLst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763880" y="2970629"/>
              <a:ext cx="896586" cy="215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>
              <a:off x="6558910" y="3570561"/>
              <a:ext cx="157126" cy="481609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20" idx="2"/>
            </p:cNvCxnSpPr>
            <p:nvPr/>
          </p:nvCxnSpPr>
          <p:spPr>
            <a:xfrm>
              <a:off x="8068608" y="2935432"/>
              <a:ext cx="243183" cy="2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6962357" y="1965053"/>
              <a:ext cx="1106251" cy="1605265"/>
              <a:chOff x="2330103" y="2212052"/>
              <a:chExt cx="1106251" cy="160526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330103" y="2212052"/>
                <a:ext cx="612453" cy="6298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2776979" y="3522981"/>
                <a:ext cx="165577" cy="2943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7376707" y="3570318"/>
              <a:ext cx="691901" cy="1378860"/>
              <a:chOff x="2744453" y="2614079"/>
              <a:chExt cx="691901" cy="137886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2776979" y="2614079"/>
                <a:ext cx="165577" cy="2278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2744453" y="3522981"/>
                <a:ext cx="198103" cy="4699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>
              <a:stCxn id="22" idx="6"/>
            </p:cNvCxnSpPr>
            <p:nvPr/>
          </p:nvCxnSpPr>
          <p:spPr>
            <a:xfrm flipV="1">
              <a:off x="1384672" y="3002857"/>
              <a:ext cx="192093" cy="12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3" idx="6"/>
            </p:cNvCxnSpPr>
            <p:nvPr/>
          </p:nvCxnSpPr>
          <p:spPr>
            <a:xfrm flipV="1">
              <a:off x="1389418" y="4379782"/>
              <a:ext cx="218807" cy="2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22" idx="6"/>
            </p:cNvCxnSpPr>
            <p:nvPr/>
          </p:nvCxnSpPr>
          <p:spPr>
            <a:xfrm flipV="1">
              <a:off x="1384672" y="1965920"/>
              <a:ext cx="5577685" cy="1038145"/>
            </a:xfrm>
            <a:prstGeom prst="bentConnector3">
              <a:avLst>
                <a:gd name="adj1" fmla="val 1067"/>
              </a:avLst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23" idx="6"/>
            </p:cNvCxnSpPr>
            <p:nvPr/>
          </p:nvCxnSpPr>
          <p:spPr>
            <a:xfrm>
              <a:off x="1389418" y="4382515"/>
              <a:ext cx="6019670" cy="559977"/>
            </a:xfrm>
            <a:prstGeom prst="bentConnector3">
              <a:avLst>
                <a:gd name="adj1" fmla="val 1207"/>
              </a:avLst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708404" y="5455017"/>
              <a:ext cx="2958654" cy="3127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Rectangle 156"/>
          <p:cNvSpPr/>
          <p:nvPr/>
        </p:nvSpPr>
        <p:spPr>
          <a:xfrm>
            <a:off x="3395953" y="584871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31 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sym typeface="Wingdings"/>
              </a:rPr>
              <a:t>24 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8 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area </a:t>
            </a:r>
            <a:r>
              <a:rPr lang="en-US"/>
              <a:t>(</a:t>
            </a:r>
            <a:r>
              <a:rPr lang="en-US" smtClean="0"/>
              <a:t>Minimum area)</a:t>
            </a:r>
            <a:endParaRPr lang="en-US" dirty="0"/>
          </a:p>
          <a:p>
            <a:r>
              <a:rPr lang="en-US" dirty="0" smtClean="0"/>
              <a:t>Decrease the throughput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228503" y="3326316"/>
            <a:ext cx="6179249" cy="2321035"/>
            <a:chOff x="1195110" y="3315552"/>
            <a:chExt cx="6179249" cy="2321035"/>
          </a:xfrm>
        </p:grpSpPr>
        <p:grpSp>
          <p:nvGrpSpPr>
            <p:cNvPr id="14" name="Group 13"/>
            <p:cNvGrpSpPr/>
            <p:nvPr/>
          </p:nvGrpSpPr>
          <p:grpSpPr>
            <a:xfrm>
              <a:off x="1195110" y="3315552"/>
              <a:ext cx="6179249" cy="2321035"/>
              <a:chOff x="1337119" y="2940762"/>
              <a:chExt cx="6179249" cy="23210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84657" y="3184191"/>
                <a:ext cx="5531711" cy="1914374"/>
                <a:chOff x="1710337" y="3184191"/>
                <a:chExt cx="5531711" cy="191437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785110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785110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22402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endParaRPr lang="en-US" sz="16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69030" y="3667284"/>
                  <a:ext cx="78867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>
                      <a:latin typeface="Times" charset="0"/>
                      <a:ea typeface="Times" charset="0"/>
                      <a:cs typeface="Times" charset="0"/>
                    </a:rPr>
                    <a:t>Sqrt</a:t>
                  </a:r>
                  <a:endParaRPr lang="en-US" sz="12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672328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2516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181600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3056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72769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727698" y="401955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14807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148078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>
                  <a:stCxn id="29" idx="6"/>
                </p:cNvCxnSpPr>
                <p:nvPr/>
              </p:nvCxnSpPr>
              <p:spPr>
                <a:xfrm>
                  <a:off x="2376678" y="3394710"/>
                  <a:ext cx="26898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634234" y="3201273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endCxn id="17" idx="1"/>
                </p:cNvCxnSpPr>
                <p:nvPr/>
              </p:nvCxnSpPr>
              <p:spPr>
                <a:xfrm>
                  <a:off x="2634234" y="3201273"/>
                  <a:ext cx="18435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endCxn id="17" idx="3"/>
                </p:cNvCxnSpPr>
                <p:nvPr/>
              </p:nvCxnSpPr>
              <p:spPr>
                <a:xfrm flipV="1">
                  <a:off x="2645664" y="3475532"/>
                  <a:ext cx="17292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27376" y="3907314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endCxn id="18" idx="1"/>
                </p:cNvCxnSpPr>
                <p:nvPr/>
              </p:nvCxnSpPr>
              <p:spPr>
                <a:xfrm>
                  <a:off x="2615947" y="3910626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endCxn id="18" idx="3"/>
                </p:cNvCxnSpPr>
                <p:nvPr/>
              </p:nvCxnSpPr>
              <p:spPr>
                <a:xfrm flipV="1">
                  <a:off x="2638806" y="4188002"/>
                  <a:ext cx="179782" cy="947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370964" y="4100751"/>
                  <a:ext cx="274700" cy="261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19" idx="6"/>
                  <a:endCxn id="20" idx="2"/>
                </p:cNvCxnSpPr>
                <p:nvPr/>
              </p:nvCxnSpPr>
              <p:spPr>
                <a:xfrm>
                  <a:off x="3452622" y="3781584"/>
                  <a:ext cx="2164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20" idx="6"/>
                  <a:endCxn id="22" idx="2"/>
                </p:cNvCxnSpPr>
                <p:nvPr/>
              </p:nvCxnSpPr>
              <p:spPr>
                <a:xfrm>
                  <a:off x="4457700" y="3781584"/>
                  <a:ext cx="26746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>
                  <a:stCxn id="22" idx="6"/>
                  <a:endCxn id="23" idx="2"/>
                </p:cNvCxnSpPr>
                <p:nvPr/>
              </p:nvCxnSpPr>
              <p:spPr>
                <a:xfrm>
                  <a:off x="4953762" y="3781584"/>
                  <a:ext cx="22783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23" idx="6"/>
                  <a:endCxn id="21" idx="2"/>
                </p:cNvCxnSpPr>
                <p:nvPr/>
              </p:nvCxnSpPr>
              <p:spPr>
                <a:xfrm>
                  <a:off x="5410200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21" idx="6"/>
                  <a:endCxn id="24" idx="2"/>
                </p:cNvCxnSpPr>
                <p:nvPr/>
              </p:nvCxnSpPr>
              <p:spPr>
                <a:xfrm>
                  <a:off x="5900928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48"/>
                <p:cNvCxnSpPr>
                  <a:stCxn id="24" idx="6"/>
                  <a:endCxn id="26" idx="2"/>
                </p:cNvCxnSpPr>
                <p:nvPr/>
              </p:nvCxnSpPr>
              <p:spPr>
                <a:xfrm>
                  <a:off x="6391656" y="3781584"/>
                  <a:ext cx="336042" cy="35226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49"/>
                <p:cNvCxnSpPr>
                  <a:stCxn id="24" idx="6"/>
                  <a:endCxn id="25" idx="2"/>
                </p:cNvCxnSpPr>
                <p:nvPr/>
              </p:nvCxnSpPr>
              <p:spPr>
                <a:xfrm flipV="1">
                  <a:off x="6391656" y="3394710"/>
                  <a:ext cx="336042" cy="386874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25" idx="6"/>
                  <a:endCxn id="27" idx="2"/>
                </p:cNvCxnSpPr>
                <p:nvPr/>
              </p:nvCxnSpPr>
              <p:spPr>
                <a:xfrm>
                  <a:off x="6956298" y="339471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26" idx="6"/>
                  <a:endCxn id="28" idx="2"/>
                </p:cNvCxnSpPr>
                <p:nvPr/>
              </p:nvCxnSpPr>
              <p:spPr>
                <a:xfrm>
                  <a:off x="6956298" y="413385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>
                  <a:endCxn id="26" idx="4"/>
                </p:cNvCxnSpPr>
                <p:nvPr/>
              </p:nvCxnSpPr>
              <p:spPr>
                <a:xfrm>
                  <a:off x="2508314" y="4100751"/>
                  <a:ext cx="4333684" cy="147399"/>
                </a:xfrm>
                <a:prstGeom prst="bentConnector4">
                  <a:avLst>
                    <a:gd name="adj1" fmla="val -1015"/>
                    <a:gd name="adj2" fmla="val 277882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lbow Connector 57"/>
                <p:cNvCxnSpPr>
                  <a:stCxn id="29" idx="6"/>
                  <a:endCxn id="25" idx="0"/>
                </p:cNvCxnSpPr>
                <p:nvPr/>
              </p:nvCxnSpPr>
              <p:spPr>
                <a:xfrm flipV="1">
                  <a:off x="2376678" y="3280410"/>
                  <a:ext cx="4465320" cy="114300"/>
                </a:xfrm>
                <a:prstGeom prst="bentConnector4">
                  <a:avLst>
                    <a:gd name="adj1" fmla="val 2180"/>
                    <a:gd name="adj2" fmla="val 360606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lbow Connector 58"/>
                <p:cNvCxnSpPr>
                  <a:endCxn id="21" idx="0"/>
                </p:cNvCxnSpPr>
                <p:nvPr/>
              </p:nvCxnSpPr>
              <p:spPr>
                <a:xfrm flipV="1">
                  <a:off x="5067681" y="3667284"/>
                  <a:ext cx="718947" cy="114300"/>
                </a:xfrm>
                <a:prstGeom prst="bentConnector4">
                  <a:avLst>
                    <a:gd name="adj1" fmla="val -4199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lbow Connector 59"/>
                <p:cNvCxnSpPr>
                  <a:endCxn id="24" idx="0"/>
                </p:cNvCxnSpPr>
                <p:nvPr/>
              </p:nvCxnSpPr>
              <p:spPr>
                <a:xfrm flipV="1">
                  <a:off x="5067681" y="3667284"/>
                  <a:ext cx="1209675" cy="114300"/>
                </a:xfrm>
                <a:prstGeom prst="bentConnector4">
                  <a:avLst>
                    <a:gd name="adj1" fmla="val -2827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60"/>
                <p:cNvSpPr/>
                <p:nvPr/>
              </p:nvSpPr>
              <p:spPr>
                <a:xfrm>
                  <a:off x="2147390" y="4785089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" name="Elbow Connector 61"/>
                <p:cNvCxnSpPr>
                  <a:endCxn id="23" idx="4"/>
                </p:cNvCxnSpPr>
                <p:nvPr/>
              </p:nvCxnSpPr>
              <p:spPr>
                <a:xfrm flipV="1">
                  <a:off x="2375990" y="3895884"/>
                  <a:ext cx="2919910" cy="1003505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>
                  <a:stCxn id="17" idx="6"/>
                  <a:endCxn id="19" idx="0"/>
                </p:cNvCxnSpPr>
                <p:nvPr/>
              </p:nvCxnSpPr>
              <p:spPr>
                <a:xfrm>
                  <a:off x="3013710" y="3394710"/>
                  <a:ext cx="324612" cy="27257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lbow Connector 63"/>
                <p:cNvCxnSpPr>
                  <a:stCxn id="18" idx="6"/>
                  <a:endCxn id="19" idx="4"/>
                </p:cNvCxnSpPr>
                <p:nvPr/>
              </p:nvCxnSpPr>
              <p:spPr>
                <a:xfrm flipV="1">
                  <a:off x="3013710" y="3895884"/>
                  <a:ext cx="324612" cy="21129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969220" y="3917055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979095" y="4194432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1713244" y="3917055"/>
                  <a:ext cx="2559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1713244" y="4318476"/>
                  <a:ext cx="2780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981392" y="4697144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1991267" y="4974521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1713244" y="4697144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1713244" y="5098297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1978485" y="3184191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1988360" y="3461568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1710337" y="3184191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1710337" y="3585344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5063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1905" r="-714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8861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930" r="-4651" b="-2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9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TextBox 76"/>
            <p:cNvSpPr txBox="1"/>
            <p:nvPr/>
          </p:nvSpPr>
          <p:spPr>
            <a:xfrm>
              <a:off x="2903461" y="336100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50856" y="33202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50932" y="40670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4316" y="48849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17421" y="40809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56723" y="37738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77850" y="376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59281" y="378331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13911" y="379839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86995" y="42347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297653" y="42323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50145" y="38577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52957" y="41278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57475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570799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250693" y="362234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57074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53648" y="4022765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250693" y="5142913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665570" y="401328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148689" y="402063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619693" y="401495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17196" y="403132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594273" y="402564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18258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194311" y="437478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222044" y="3206044"/>
            <a:ext cx="0" cy="3416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106072" y="5114855"/>
            <a:ext cx="0" cy="3416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>
          <a:xfrm>
            <a:off x="6764634" y="3201475"/>
            <a:ext cx="986208" cy="19698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0" name="Rounded Rectangle 99"/>
          <p:cNvSpPr/>
          <p:nvPr/>
        </p:nvSpPr>
        <p:spPr>
          <a:xfrm>
            <a:off x="4711077" y="3809449"/>
            <a:ext cx="467533" cy="6314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3752126" y="3731799"/>
            <a:ext cx="921815" cy="8058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5199992" y="3655201"/>
            <a:ext cx="1400807" cy="19546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2033519" y="3212368"/>
            <a:ext cx="1637566" cy="183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 smtClean="0"/>
              <a:t>OpenVX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17</a:t>
            </a:fld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941485" y="3655200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41485" y="4367670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380397" y="4042074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rPr>
              <a:t>A</a:t>
            </a:r>
            <a:endParaRPr lang="en-US" sz="1600" dirty="0">
              <a:solidFill>
                <a:schemeClr val="tx1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25405" y="4042074"/>
            <a:ext cx="78867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Times" charset="0"/>
                <a:ea typeface="Times" charset="0"/>
                <a:cs typeface="Times" charset="0"/>
              </a:rPr>
              <a:t>Sqrt</a:t>
            </a:r>
            <a:endParaRPr lang="en-US" sz="1200" dirty="0">
              <a:solidFill>
                <a:schemeClr val="tx1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28703" y="4042074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81537" y="4042074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37975" y="4042074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319431" y="4042074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84073" y="3655200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84073" y="4394340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304453" y="3655200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04453" y="4367670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29" idx="6"/>
          </p:cNvCxnSpPr>
          <p:nvPr/>
        </p:nvCxnSpPr>
        <p:spPr>
          <a:xfrm>
            <a:off x="2533053" y="3769500"/>
            <a:ext cx="2689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90609" y="3576063"/>
            <a:ext cx="0" cy="386874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7" idx="1"/>
          </p:cNvCxnSpPr>
          <p:nvPr/>
        </p:nvCxnSpPr>
        <p:spPr>
          <a:xfrm>
            <a:off x="2790609" y="3576063"/>
            <a:ext cx="184354" cy="112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7" idx="3"/>
          </p:cNvCxnSpPr>
          <p:nvPr/>
        </p:nvCxnSpPr>
        <p:spPr>
          <a:xfrm flipV="1">
            <a:off x="2802039" y="3850322"/>
            <a:ext cx="172924" cy="112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83751" y="4282104"/>
            <a:ext cx="0" cy="386874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8" idx="1"/>
          </p:cNvCxnSpPr>
          <p:nvPr/>
        </p:nvCxnSpPr>
        <p:spPr>
          <a:xfrm>
            <a:off x="2772322" y="4285416"/>
            <a:ext cx="202641" cy="115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8" idx="3"/>
          </p:cNvCxnSpPr>
          <p:nvPr/>
        </p:nvCxnSpPr>
        <p:spPr>
          <a:xfrm flipV="1">
            <a:off x="2795181" y="4562792"/>
            <a:ext cx="179782" cy="94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527339" y="4475541"/>
            <a:ext cx="274700" cy="2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9" idx="6"/>
          </p:cNvCxnSpPr>
          <p:nvPr/>
        </p:nvCxnSpPr>
        <p:spPr>
          <a:xfrm>
            <a:off x="3608997" y="4156374"/>
            <a:ext cx="2164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2" idx="2"/>
          </p:cNvCxnSpPr>
          <p:nvPr/>
        </p:nvCxnSpPr>
        <p:spPr>
          <a:xfrm>
            <a:off x="4614075" y="4156374"/>
            <a:ext cx="2674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2" idx="6"/>
            <a:endCxn id="23" idx="2"/>
          </p:cNvCxnSpPr>
          <p:nvPr/>
        </p:nvCxnSpPr>
        <p:spPr>
          <a:xfrm>
            <a:off x="5110137" y="4156374"/>
            <a:ext cx="2278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3" idx="6"/>
          </p:cNvCxnSpPr>
          <p:nvPr/>
        </p:nvCxnSpPr>
        <p:spPr>
          <a:xfrm>
            <a:off x="5566575" y="4156374"/>
            <a:ext cx="26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4" idx="2"/>
          </p:cNvCxnSpPr>
          <p:nvPr/>
        </p:nvCxnSpPr>
        <p:spPr>
          <a:xfrm>
            <a:off x="6057303" y="4156374"/>
            <a:ext cx="26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24" idx="6"/>
            <a:endCxn id="26" idx="2"/>
          </p:cNvCxnSpPr>
          <p:nvPr/>
        </p:nvCxnSpPr>
        <p:spPr>
          <a:xfrm>
            <a:off x="6548031" y="4156374"/>
            <a:ext cx="336042" cy="35226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4" idx="6"/>
            <a:endCxn id="25" idx="2"/>
          </p:cNvCxnSpPr>
          <p:nvPr/>
        </p:nvCxnSpPr>
        <p:spPr>
          <a:xfrm flipV="1">
            <a:off x="6548031" y="3769500"/>
            <a:ext cx="336042" cy="38687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5" idx="6"/>
            <a:endCxn id="27" idx="2"/>
          </p:cNvCxnSpPr>
          <p:nvPr/>
        </p:nvCxnSpPr>
        <p:spPr>
          <a:xfrm>
            <a:off x="7112673" y="3769500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endCxn id="26" idx="4"/>
          </p:cNvCxnSpPr>
          <p:nvPr/>
        </p:nvCxnSpPr>
        <p:spPr>
          <a:xfrm>
            <a:off x="2664689" y="4475541"/>
            <a:ext cx="4333684" cy="147399"/>
          </a:xfrm>
          <a:prstGeom prst="bentConnector4">
            <a:avLst>
              <a:gd name="adj1" fmla="val -1015"/>
              <a:gd name="adj2" fmla="val 277882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6"/>
            <a:endCxn id="25" idx="0"/>
          </p:cNvCxnSpPr>
          <p:nvPr/>
        </p:nvCxnSpPr>
        <p:spPr>
          <a:xfrm flipV="1">
            <a:off x="2533053" y="3655200"/>
            <a:ext cx="4465320" cy="114300"/>
          </a:xfrm>
          <a:prstGeom prst="bentConnector4">
            <a:avLst>
              <a:gd name="adj1" fmla="val 2180"/>
              <a:gd name="adj2" fmla="val 360606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flipV="1">
            <a:off x="5224056" y="4042074"/>
            <a:ext cx="718947" cy="114300"/>
          </a:xfrm>
          <a:prstGeom prst="bentConnector4">
            <a:avLst>
              <a:gd name="adj1" fmla="val -4199"/>
              <a:gd name="adj2" fmla="val 30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24" idx="0"/>
          </p:cNvCxnSpPr>
          <p:nvPr/>
        </p:nvCxnSpPr>
        <p:spPr>
          <a:xfrm flipV="1">
            <a:off x="5224056" y="4042074"/>
            <a:ext cx="1209675" cy="114300"/>
          </a:xfrm>
          <a:prstGeom prst="bentConnector4">
            <a:avLst>
              <a:gd name="adj1" fmla="val -2827"/>
              <a:gd name="adj2" fmla="val 30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339065" y="5159879"/>
            <a:ext cx="228600" cy="228600"/>
          </a:xfrm>
          <a:prstGeom prst="ellips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3" name="Elbow Connector 62"/>
          <p:cNvCxnSpPr>
            <a:stCxn id="17" idx="6"/>
            <a:endCxn id="19" idx="0"/>
          </p:cNvCxnSpPr>
          <p:nvPr/>
        </p:nvCxnSpPr>
        <p:spPr>
          <a:xfrm>
            <a:off x="3170085" y="3769500"/>
            <a:ext cx="324612" cy="27257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8" idx="6"/>
            <a:endCxn id="19" idx="4"/>
          </p:cNvCxnSpPr>
          <p:nvPr/>
        </p:nvCxnSpPr>
        <p:spPr>
          <a:xfrm flipV="1">
            <a:off x="3170085" y="4270674"/>
            <a:ext cx="324612" cy="21129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125595" y="4291845"/>
            <a:ext cx="202641" cy="115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135470" y="4569222"/>
            <a:ext cx="192766" cy="1240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869619" y="4291845"/>
            <a:ext cx="255976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869619" y="4693266"/>
            <a:ext cx="278023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134860" y="3558981"/>
            <a:ext cx="202641" cy="115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44735" y="3836358"/>
            <a:ext cx="192766" cy="1240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866712" y="3558981"/>
            <a:ext cx="268148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866712" y="3960134"/>
            <a:ext cx="282581" cy="26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blipFill rotWithShape="0">
                <a:blip r:embed="rId2"/>
                <a:stretch>
                  <a:fillRect l="-5063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1905" r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blipFill rotWithShape="0">
                <a:blip r:embed="rId4"/>
                <a:stretch>
                  <a:fillRect l="-8861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930" r="-465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2903461" y="33610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50856" y="33202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50932" y="4067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25016" y="48849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17421" y="40809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56723" y="377388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77850" y="3769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59281" y="37833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13911" y="37983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86995" y="42347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97653" y="42323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50145" y="38577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52957" y="41278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122002" y="4519404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5140818" y="5067326"/>
            <a:ext cx="202641" cy="115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150693" y="5344703"/>
            <a:ext cx="192766" cy="1240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872670" y="5067326"/>
            <a:ext cx="268148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4872670" y="5468479"/>
            <a:ext cx="282581" cy="26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4198161" y="4872202"/>
                <a:ext cx="728597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161" y="4872202"/>
                <a:ext cx="728597" cy="391582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369217" y="5262647"/>
                <a:ext cx="5070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17" y="5262647"/>
                <a:ext cx="50706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Elbow Connector 52"/>
          <p:cNvCxnSpPr>
            <a:stCxn id="61" idx="6"/>
            <a:endCxn id="28" idx="4"/>
          </p:cNvCxnSpPr>
          <p:nvPr/>
        </p:nvCxnSpPr>
        <p:spPr>
          <a:xfrm flipH="1" flipV="1">
            <a:off x="5452275" y="4270674"/>
            <a:ext cx="115390" cy="1003505"/>
          </a:xfrm>
          <a:prstGeom prst="bentConnector4">
            <a:avLst>
              <a:gd name="adj1" fmla="val -198111"/>
              <a:gd name="adj2" fmla="val 55695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Content Placeholder 2"/>
          <p:cNvSpPr>
            <a:spLocks noGrp="1"/>
          </p:cNvSpPr>
          <p:nvPr>
            <p:ph idx="1"/>
          </p:nvPr>
        </p:nvSpPr>
        <p:spPr>
          <a:xfrm>
            <a:off x="628650" y="1866405"/>
            <a:ext cx="7886700" cy="4351338"/>
          </a:xfrm>
        </p:spPr>
        <p:txBody>
          <a:bodyPr/>
          <a:lstStyle/>
          <a:p>
            <a:r>
              <a:rPr lang="en-US" dirty="0" smtClean="0"/>
              <a:t>What about Many-core systems?</a:t>
            </a:r>
          </a:p>
          <a:p>
            <a:r>
              <a:rPr lang="en-US" dirty="0" smtClean="0"/>
              <a:t>Clustering (assume we have 5 Processing Elements (PEs)</a:t>
            </a:r>
          </a:p>
        </p:txBody>
      </p:sp>
    </p:spTree>
    <p:extLst>
      <p:ext uri="{BB962C8B-B14F-4D97-AF65-F5344CB8AC3E}">
        <p14:creationId xmlns:p14="http://schemas.microsoft.com/office/powerpoint/2010/main" val="7450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ounded Rectangle 115"/>
          <p:cNvSpPr/>
          <p:nvPr/>
        </p:nvSpPr>
        <p:spPr>
          <a:xfrm>
            <a:off x="6747544" y="3089841"/>
            <a:ext cx="1165743" cy="20815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M()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M()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A()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A()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NOP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928602" y="3089842"/>
            <a:ext cx="1165742" cy="20815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D()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2519131" y="3089841"/>
            <a:ext cx="1165742" cy="20815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SQRT()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NOP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NOP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NOP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338073" y="3089841"/>
            <a:ext cx="1165743" cy="20815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M()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M()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M()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M()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109661" y="3089841"/>
            <a:ext cx="1165742" cy="20815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S()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S()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M()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M()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A()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6405"/>
            <a:ext cx="7886700" cy="1009284"/>
          </a:xfrm>
        </p:spPr>
        <p:txBody>
          <a:bodyPr/>
          <a:lstStyle/>
          <a:p>
            <a:r>
              <a:rPr lang="en-US" dirty="0" smtClean="0"/>
              <a:t>Implementing on 5 Processing Elements (PEs)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6722" y="5394519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17.5</a:t>
            </a:r>
            <a:r>
              <a:rPr lang="en-US" smtClean="0"/>
              <a:t>% running NOP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JANUS Tool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30" y="1379110"/>
            <a:ext cx="5005501" cy="4977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Phases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Pre-compute (library characterization)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Pre-compute</a:t>
            </a:r>
            <a:endParaRPr lang="en-US" dirty="0"/>
          </a:p>
          <a:p>
            <a:pPr lvl="1"/>
            <a:r>
              <a:rPr lang="en-US" dirty="0" smtClean="0"/>
              <a:t>Kernels written in Parameterized C++ for HLS</a:t>
            </a:r>
          </a:p>
          <a:p>
            <a:pPr lvl="1"/>
            <a:r>
              <a:rPr lang="en-US" dirty="0" smtClean="0"/>
              <a:t>Different Implementation Generator (DIG)</a:t>
            </a:r>
          </a:p>
          <a:p>
            <a:pPr lvl="2"/>
            <a:r>
              <a:rPr lang="en-US" dirty="0" smtClean="0"/>
              <a:t>Sweep parameterized space for each kernel</a:t>
            </a:r>
          </a:p>
          <a:p>
            <a:pPr lvl="2"/>
            <a:r>
              <a:rPr lang="en-US" dirty="0" smtClean="0"/>
              <a:t>Throughput, Area, Tile-width</a:t>
            </a:r>
          </a:p>
          <a:p>
            <a:pPr lvl="1"/>
            <a:r>
              <a:rPr lang="en-US" dirty="0" smtClean="0"/>
              <a:t>Intra-Node Optimizer</a:t>
            </a:r>
          </a:p>
          <a:p>
            <a:pPr lvl="2"/>
            <a:r>
              <a:rPr lang="en-US" dirty="0" smtClean="0"/>
              <a:t>Replication vs. tile size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Throughput Analysis</a:t>
            </a:r>
          </a:p>
          <a:p>
            <a:pPr lvl="1"/>
            <a:r>
              <a:rPr lang="en-US" dirty="0" smtClean="0"/>
              <a:t>Automated space/time tradeoffs</a:t>
            </a:r>
          </a:p>
          <a:p>
            <a:pPr lvl="2"/>
            <a:r>
              <a:rPr lang="en-US" dirty="0" smtClean="0"/>
              <a:t>Integer Linear Programming</a:t>
            </a:r>
          </a:p>
          <a:p>
            <a:pPr lvl="2"/>
            <a:r>
              <a:rPr lang="en-US" dirty="0" smtClean="0"/>
              <a:t>JANUS heuristic with Inter-Node Optimizer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65555" y="145823"/>
            <a:ext cx="4193219" cy="6210528"/>
            <a:chOff x="5065555" y="145823"/>
            <a:chExt cx="4193219" cy="6210528"/>
          </a:xfrm>
        </p:grpSpPr>
        <p:sp>
          <p:nvSpPr>
            <p:cNvPr id="11" name="Rectangle 10"/>
            <p:cNvSpPr/>
            <p:nvPr/>
          </p:nvSpPr>
          <p:spPr>
            <a:xfrm>
              <a:off x="6421121" y="396812"/>
              <a:ext cx="1240283" cy="28066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47781" y="569890"/>
              <a:ext cx="981417" cy="27906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US" sz="1000" dirty="0"/>
                <a:t>Kernel Analyzer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53895" y="2702711"/>
              <a:ext cx="769187" cy="39217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Intra-Node Optimizer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065557" y="1004917"/>
              <a:ext cx="1295547" cy="1219821"/>
              <a:chOff x="1399036" y="2190530"/>
              <a:chExt cx="1295547" cy="1238469"/>
            </a:xfrm>
          </p:grpSpPr>
          <p:sp>
            <p:nvSpPr>
              <p:cNvPr id="222" name="Can 221"/>
              <p:cNvSpPr/>
              <p:nvPr/>
            </p:nvSpPr>
            <p:spPr>
              <a:xfrm>
                <a:off x="1614514" y="2548361"/>
                <a:ext cx="293520" cy="279832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223" name="Can 222"/>
              <p:cNvSpPr/>
              <p:nvPr/>
            </p:nvSpPr>
            <p:spPr>
              <a:xfrm>
                <a:off x="2137775" y="2544003"/>
                <a:ext cx="293520" cy="284773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24" name="Can 223"/>
              <p:cNvSpPr/>
              <p:nvPr/>
            </p:nvSpPr>
            <p:spPr>
              <a:xfrm>
                <a:off x="1614513" y="2995789"/>
                <a:ext cx="293520" cy="276693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25" name="Can 224"/>
              <p:cNvSpPr/>
              <p:nvPr/>
            </p:nvSpPr>
            <p:spPr>
              <a:xfrm>
                <a:off x="2150574" y="3001435"/>
                <a:ext cx="293520" cy="279055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441369" y="2227382"/>
                <a:ext cx="1176784" cy="12016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1399036" y="2190530"/>
                <a:ext cx="1295547" cy="374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DB of Implementations </a:t>
                </a:r>
              </a:p>
              <a:p>
                <a:r>
                  <a:rPr lang="en-US" sz="900" dirty="0"/>
                  <a:t>for each kernel (node)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7021840" y="2511975"/>
              <a:ext cx="767385" cy="6071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7858930" y="145823"/>
              <a:ext cx="1188577" cy="1092553"/>
              <a:chOff x="5837689" y="1948546"/>
              <a:chExt cx="1188577" cy="1092553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5837689" y="1948546"/>
                <a:ext cx="1188577" cy="1092553"/>
                <a:chOff x="1429576" y="750248"/>
                <a:chExt cx="1188577" cy="1291522"/>
              </a:xfrm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1441369" y="791309"/>
                  <a:ext cx="1176784" cy="125046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>
                  <a:off x="1429576" y="750248"/>
                  <a:ext cx="684803" cy="2728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CV Kernels</a:t>
                  </a:r>
                </a:p>
              </p:txBody>
            </p:sp>
          </p:grpSp>
          <p:sp>
            <p:nvSpPr>
              <p:cNvPr id="216" name="Folded Corner 215"/>
              <p:cNvSpPr/>
              <p:nvPr/>
            </p:nvSpPr>
            <p:spPr>
              <a:xfrm>
                <a:off x="5933692" y="2230460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1</a:t>
                </a:r>
              </a:p>
            </p:txBody>
          </p:sp>
          <p:sp>
            <p:nvSpPr>
              <p:cNvPr id="217" name="Folded Corner 216"/>
              <p:cNvSpPr/>
              <p:nvPr/>
            </p:nvSpPr>
            <p:spPr>
              <a:xfrm>
                <a:off x="5933692" y="2631410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2</a:t>
                </a:r>
              </a:p>
            </p:txBody>
          </p:sp>
          <p:sp>
            <p:nvSpPr>
              <p:cNvPr id="218" name="Folded Corner 217"/>
              <p:cNvSpPr/>
              <p:nvPr/>
            </p:nvSpPr>
            <p:spPr>
              <a:xfrm>
                <a:off x="6473087" y="2230460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3</a:t>
                </a:r>
              </a:p>
            </p:txBody>
          </p:sp>
          <p:sp>
            <p:nvSpPr>
              <p:cNvPr id="219" name="Folded Corner 218"/>
              <p:cNvSpPr/>
              <p:nvPr/>
            </p:nvSpPr>
            <p:spPr>
              <a:xfrm>
                <a:off x="6473087" y="2630073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4</a:t>
                </a: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 flipV="1">
              <a:off x="7529196" y="709424"/>
              <a:ext cx="352814" cy="42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038490" y="848958"/>
              <a:ext cx="1" cy="179630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547782" y="1028589"/>
              <a:ext cx="981417" cy="45973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sz="1000" dirty="0"/>
                <a:t>Different Implementations Generator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38490" y="1488321"/>
              <a:ext cx="1" cy="330156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547781" y="1818479"/>
              <a:ext cx="981417" cy="45973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en-US" sz="1000" dirty="0"/>
                <a:t>Design Evaluator + Throughput Calculator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038489" y="2278212"/>
              <a:ext cx="1" cy="424499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065555" y="2249253"/>
              <a:ext cx="1324402" cy="1259159"/>
              <a:chOff x="1889862" y="3348525"/>
              <a:chExt cx="1324402" cy="1259159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932195" y="3384822"/>
                <a:ext cx="1176784" cy="12228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1889862" y="3348525"/>
                <a:ext cx="1324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DB of Implementations </a:t>
                </a:r>
              </a:p>
              <a:p>
                <a:r>
                  <a:rPr lang="en-US" sz="900" dirty="0"/>
                  <a:t>for each node</a:t>
                </a:r>
              </a:p>
            </p:txBody>
          </p:sp>
          <p:grpSp>
            <p:nvGrpSpPr>
              <p:cNvPr id="203" name="Group 202"/>
              <p:cNvGrpSpPr/>
              <p:nvPr/>
            </p:nvGrpSpPr>
            <p:grpSpPr>
              <a:xfrm>
                <a:off x="2115342" y="3688358"/>
                <a:ext cx="293520" cy="397570"/>
                <a:chOff x="1175796" y="3658433"/>
                <a:chExt cx="293520" cy="397570"/>
              </a:xfrm>
            </p:grpSpPr>
            <p:sp>
              <p:nvSpPr>
                <p:cNvPr id="213" name="Can 212"/>
                <p:cNvSpPr/>
                <p:nvPr/>
              </p:nvSpPr>
              <p:spPr>
                <a:xfrm>
                  <a:off x="1175796" y="3780385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214" name="Can 213"/>
                <p:cNvSpPr/>
                <p:nvPr/>
              </p:nvSpPr>
              <p:spPr>
                <a:xfrm>
                  <a:off x="1178117" y="3658433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115342" y="4171584"/>
                <a:ext cx="293520" cy="397570"/>
                <a:chOff x="1175796" y="3658433"/>
                <a:chExt cx="293520" cy="397570"/>
              </a:xfrm>
            </p:grpSpPr>
            <p:sp>
              <p:nvSpPr>
                <p:cNvPr id="211" name="Can 210"/>
                <p:cNvSpPr/>
                <p:nvPr/>
              </p:nvSpPr>
              <p:spPr>
                <a:xfrm>
                  <a:off x="1175796" y="3780385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212" name="Can 211"/>
                <p:cNvSpPr/>
                <p:nvPr/>
              </p:nvSpPr>
              <p:spPr>
                <a:xfrm>
                  <a:off x="1178117" y="3658433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630264" y="3685473"/>
                <a:ext cx="293520" cy="397570"/>
                <a:chOff x="1314240" y="3463877"/>
                <a:chExt cx="293520" cy="397570"/>
              </a:xfrm>
            </p:grpSpPr>
            <p:sp>
              <p:nvSpPr>
                <p:cNvPr id="209" name="Can 208"/>
                <p:cNvSpPr/>
                <p:nvPr/>
              </p:nvSpPr>
              <p:spPr>
                <a:xfrm>
                  <a:off x="1314240" y="3585829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210" name="Can 209"/>
                <p:cNvSpPr/>
                <p:nvPr/>
              </p:nvSpPr>
              <p:spPr>
                <a:xfrm>
                  <a:off x="1316561" y="3463877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638071" y="4172742"/>
                <a:ext cx="293520" cy="397570"/>
                <a:chOff x="972942" y="3944358"/>
                <a:chExt cx="293520" cy="397570"/>
              </a:xfrm>
            </p:grpSpPr>
            <p:sp>
              <p:nvSpPr>
                <p:cNvPr id="207" name="Can 206"/>
                <p:cNvSpPr/>
                <p:nvPr/>
              </p:nvSpPr>
              <p:spPr>
                <a:xfrm>
                  <a:off x="972942" y="4066310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208" name="Can 207"/>
                <p:cNvSpPr/>
                <p:nvPr/>
              </p:nvSpPr>
              <p:spPr>
                <a:xfrm>
                  <a:off x="975263" y="3944358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</p:grpSp>
        </p:grpSp>
        <p:cxnSp>
          <p:nvCxnSpPr>
            <p:cNvPr id="24" name="Straight Arrow Connector 23"/>
            <p:cNvCxnSpPr/>
            <p:nvPr/>
          </p:nvCxnSpPr>
          <p:spPr>
            <a:xfrm flipH="1" flipV="1">
              <a:off x="6284674" y="1632976"/>
              <a:ext cx="737166" cy="2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284672" y="2896981"/>
              <a:ext cx="369224" cy="1816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7763634" y="1769561"/>
              <a:ext cx="1495140" cy="1494420"/>
              <a:chOff x="2817087" y="1871842"/>
              <a:chExt cx="1495140" cy="1483970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2817087" y="1871842"/>
                <a:ext cx="1495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Area/Throughput/Tile-width</a:t>
                </a:r>
              </a:p>
              <a:p>
                <a:r>
                  <a:rPr lang="en-US" sz="800" dirty="0"/>
                  <a:t>correlation for each node</a:t>
                </a:r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2842678" y="1874374"/>
                <a:ext cx="1288862" cy="1481438"/>
                <a:chOff x="2842678" y="1866942"/>
                <a:chExt cx="1288862" cy="1481438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2842678" y="1866942"/>
                  <a:ext cx="1288862" cy="14814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5" name="Group 144"/>
                <p:cNvGrpSpPr/>
                <p:nvPr/>
              </p:nvGrpSpPr>
              <p:grpSpPr>
                <a:xfrm>
                  <a:off x="2889931" y="2153301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88" name="Group 187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97" name="Cube 196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98" name="Straight Arrow Connector 197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Arrow Connector 198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Arrow Connector 199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9" name="Oval 188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472449" y="2148951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84" name="Cube 183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5" name="Straight Arrow Connector 184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Arrow Connector 185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Arrow Connector 186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6" name="Oval 175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>
                  <a:off x="2907194" y="2653080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62" name="Group 161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71" name="Cube 170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2" name="Straight Arrow Connector 171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Arrow Connector 172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Arrow Connector 173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3" name="Oval 162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3488113" y="2638527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58" name="Cube 157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9" name="Straight Arrow Connector 158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Arrow Connector 159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Arrow Connector 160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0" name="Oval 149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7" name="Rectangle 26"/>
            <p:cNvSpPr/>
            <p:nvPr/>
          </p:nvSpPr>
          <p:spPr>
            <a:xfrm>
              <a:off x="6421122" y="3496530"/>
              <a:ext cx="1240282" cy="13847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61295" y="3681135"/>
              <a:ext cx="769187" cy="39217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Trade-off Finder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7051398" y="4917201"/>
              <a:ext cx="2865" cy="284441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7880605" y="3471524"/>
              <a:ext cx="1151312" cy="786607"/>
              <a:chOff x="4123799" y="842076"/>
              <a:chExt cx="1151312" cy="786607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4614440" y="1208222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84515" y="1357423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284515" y="1049725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975900" y="1212510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cxnSp>
            <p:nvCxnSpPr>
              <p:cNvPr id="137" name="Straight Arrow Connector 136"/>
              <p:cNvCxnSpPr/>
              <p:nvPr/>
            </p:nvCxnSpPr>
            <p:spPr>
              <a:xfrm>
                <a:off x="4476539" y="1143529"/>
                <a:ext cx="166022" cy="9216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flipV="1">
                <a:off x="4476539" y="1368355"/>
                <a:ext cx="166022" cy="82872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4806464" y="1302026"/>
                <a:ext cx="169436" cy="428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tangle 139"/>
              <p:cNvSpPr/>
              <p:nvPr/>
            </p:nvSpPr>
            <p:spPr>
              <a:xfrm>
                <a:off x="4161419" y="871383"/>
                <a:ext cx="1113692" cy="757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123799" y="842076"/>
                <a:ext cx="108395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CV Compute Graph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081158" y="3940408"/>
              <a:ext cx="1170850" cy="796376"/>
              <a:chOff x="4167007" y="2831661"/>
              <a:chExt cx="1170850" cy="796376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>
                <a:off x="4539285" y="3142883"/>
                <a:ext cx="166022" cy="9216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V="1">
                <a:off x="4539285" y="3367709"/>
                <a:ext cx="166022" cy="82872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4908286" y="3301380"/>
                <a:ext cx="169436" cy="428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4224165" y="2870737"/>
                <a:ext cx="1113692" cy="757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167007" y="2831661"/>
                <a:ext cx="6206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Trade-off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347261" y="3038963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343900" y="3354044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705307" y="3190703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057508" y="3207624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>
              <a:off x="7045887" y="4073309"/>
              <a:ext cx="4372" cy="244400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6483541" y="5201642"/>
              <a:ext cx="1160426" cy="1154709"/>
              <a:chOff x="6425521" y="2332473"/>
              <a:chExt cx="1160426" cy="1154709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6425521" y="2332473"/>
                <a:ext cx="1160426" cy="111529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608980" y="2466648"/>
                <a:ext cx="746508" cy="746607"/>
                <a:chOff x="6704194" y="5467926"/>
                <a:chExt cx="746508" cy="746607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7313542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7313542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313542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313542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107887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7107887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7107887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107887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6906714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906714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6906714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906714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704194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704194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6704194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704194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0" name="Group 99"/>
                <p:cNvGrpSpPr/>
                <p:nvPr/>
              </p:nvGrpSpPr>
              <p:grpSpPr>
                <a:xfrm>
                  <a:off x="6709799" y="5621110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6716431" y="5825818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6725366" y="6032655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3" name="Group 102"/>
                <p:cNvGrpSpPr/>
                <p:nvPr/>
              </p:nvGrpSpPr>
              <p:grpSpPr>
                <a:xfrm rot="5400000">
                  <a:off x="6913506" y="5821893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12" name="Straight Connector 111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4" name="Group 103"/>
                <p:cNvGrpSpPr/>
                <p:nvPr/>
              </p:nvGrpSpPr>
              <p:grpSpPr>
                <a:xfrm rot="5400000">
                  <a:off x="6712951" y="5829940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09" name="Straight Connector 108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5" name="Group 104"/>
                <p:cNvGrpSpPr/>
                <p:nvPr/>
              </p:nvGrpSpPr>
              <p:grpSpPr>
                <a:xfrm rot="5400000">
                  <a:off x="6510953" y="5821893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83" name="TextBox 82"/>
              <p:cNvSpPr txBox="1"/>
              <p:nvPr/>
            </p:nvSpPr>
            <p:spPr>
              <a:xfrm>
                <a:off x="6547942" y="3210183"/>
                <a:ext cx="9324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FPGA Fabric</a:t>
                </a: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H="1">
              <a:off x="6252008" y="4163910"/>
              <a:ext cx="789422" cy="6160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 rot="10800000">
              <a:off x="7430480" y="3877225"/>
              <a:ext cx="487744" cy="2259"/>
            </a:xfrm>
            <a:prstGeom prst="bentConnector3">
              <a:avLst>
                <a:gd name="adj1" fmla="val 50000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141702" y="5202470"/>
              <a:ext cx="1323889" cy="1118382"/>
              <a:chOff x="4976308" y="2209318"/>
              <a:chExt cx="1323889" cy="1118382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024370" y="2209318"/>
                <a:ext cx="1175665" cy="11183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976308" y="3044454"/>
                <a:ext cx="13238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/>
                  <a:t>Many-core </a:t>
                </a:r>
                <a:r>
                  <a:rPr lang="en-US" sz="1200" dirty="0"/>
                  <a:t>system</a:t>
                </a: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5277855" y="2339379"/>
                <a:ext cx="685800" cy="687188"/>
                <a:chOff x="4572000" y="2286000"/>
                <a:chExt cx="685800" cy="687188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57200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475488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457200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75488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57200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475488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457200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4754880" y="2836028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93776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12064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93776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12064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93776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12064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93776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512064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7765161" y="5202470"/>
              <a:ext cx="1175665" cy="1121664"/>
              <a:chOff x="5024370" y="2209318"/>
              <a:chExt cx="1175665" cy="112166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024370" y="2209318"/>
                <a:ext cx="1175665" cy="11183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042421" y="3053983"/>
                <a:ext cx="11437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Heterogeneous</a:t>
                </a: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277855" y="2339379"/>
                <a:ext cx="694944" cy="694944"/>
                <a:chOff x="4572000" y="2286000"/>
                <a:chExt cx="694944" cy="694944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457200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754880" y="228600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572000" y="2461623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75488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457200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4754880" y="265176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572000" y="283464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754880" y="2836028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493776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120640" y="228600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4937760" y="246888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12064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93776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120640" y="265176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4937760" y="283464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12064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38" name="Elbow Connector 37"/>
            <p:cNvCxnSpPr/>
            <p:nvPr/>
          </p:nvCxnSpPr>
          <p:spPr>
            <a:xfrm rot="5400000">
              <a:off x="6118393" y="4268795"/>
              <a:ext cx="481669" cy="1385683"/>
            </a:xfrm>
            <a:prstGeom prst="bentConnector3">
              <a:avLst>
                <a:gd name="adj1" fmla="val 59040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rot="16200000" flipH="1">
              <a:off x="7511125" y="4261744"/>
              <a:ext cx="481669" cy="1399782"/>
            </a:xfrm>
            <a:prstGeom prst="bentConnector3">
              <a:avLst>
                <a:gd name="adj1" fmla="val 59040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667474" y="4328627"/>
              <a:ext cx="769187" cy="39217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Backend</a:t>
              </a:r>
            </a:p>
          </p:txBody>
        </p:sp>
        <p:cxnSp>
          <p:nvCxnSpPr>
            <p:cNvPr id="41" name="Elbow Connector 40"/>
            <p:cNvCxnSpPr/>
            <p:nvPr/>
          </p:nvCxnSpPr>
          <p:spPr>
            <a:xfrm rot="16200000" flipH="1">
              <a:off x="5944954" y="3160881"/>
              <a:ext cx="368811" cy="1063871"/>
            </a:xfrm>
            <a:prstGeom prst="bentConnector2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5400000">
              <a:off x="7570707" y="2739163"/>
              <a:ext cx="417154" cy="1466790"/>
            </a:xfrm>
            <a:prstGeom prst="bentConnector3">
              <a:avLst>
                <a:gd name="adj1" fmla="val 32227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7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target for Computer Vision or other similar applications?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is to run CV application faster while using less power</a:t>
            </a:r>
          </a:p>
          <a:p>
            <a:r>
              <a:rPr lang="en-US" dirty="0" smtClean="0"/>
              <a:t>Which hardware target? When? How?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739271"/>
            <a:ext cx="8077200" cy="279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0" y="5712659"/>
            <a:ext cx="410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Altera (Intel</a:t>
            </a:r>
            <a:r>
              <a:rPr lang="en-US" dirty="0"/>
              <a:t>) </a:t>
            </a:r>
            <a:r>
              <a:rPr lang="en-US" dirty="0" smtClean="0"/>
              <a:t>slides by Tom </a:t>
            </a:r>
            <a:r>
              <a:rPr lang="en-US" dirty="0" err="1" smtClean="0"/>
              <a:t>Spyrou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12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JANUS Tool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30" y="1379110"/>
            <a:ext cx="5005501" cy="4977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Phases</a:t>
            </a:r>
          </a:p>
          <a:p>
            <a:pPr lvl="1"/>
            <a:r>
              <a:rPr lang="en-US" dirty="0" smtClean="0"/>
              <a:t>Pre-compute (library characterization)</a:t>
            </a:r>
          </a:p>
          <a:p>
            <a:pPr lvl="1"/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Pre-compute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Kernels written in Parameterized C++ for HLS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Different Implementation Generator (DIG)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Sweep parameterized space for each kernel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Throughput, Area, Tile-width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Intra-Node Optimizer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Replication vs. tile size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Throughput Analysis</a:t>
            </a:r>
          </a:p>
          <a:p>
            <a:pPr lvl="1"/>
            <a:r>
              <a:rPr lang="en-US" dirty="0" smtClean="0"/>
              <a:t>Automated space/time tradeoffs</a:t>
            </a:r>
          </a:p>
          <a:p>
            <a:pPr lvl="2"/>
            <a:r>
              <a:rPr lang="en-US" dirty="0" smtClean="0"/>
              <a:t>Integer Linear Programming</a:t>
            </a:r>
          </a:p>
          <a:p>
            <a:pPr lvl="2"/>
            <a:r>
              <a:rPr lang="en-US" dirty="0" smtClean="0"/>
              <a:t>JANUS heuristic with Inter-Node Optimizer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65555" y="145823"/>
            <a:ext cx="4193219" cy="6210528"/>
            <a:chOff x="5065555" y="145823"/>
            <a:chExt cx="4193219" cy="6210528"/>
          </a:xfrm>
        </p:grpSpPr>
        <p:sp>
          <p:nvSpPr>
            <p:cNvPr id="11" name="Rectangle 10"/>
            <p:cNvSpPr/>
            <p:nvPr/>
          </p:nvSpPr>
          <p:spPr>
            <a:xfrm>
              <a:off x="6421121" y="396812"/>
              <a:ext cx="1240283" cy="28066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47781" y="569890"/>
              <a:ext cx="981417" cy="27906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US" sz="1000" dirty="0"/>
                <a:t>Kernel Analyzer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53895" y="2702711"/>
              <a:ext cx="769187" cy="39217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Intra-Node Optimizer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065557" y="1004917"/>
              <a:ext cx="1295547" cy="1219821"/>
              <a:chOff x="1399036" y="2190530"/>
              <a:chExt cx="1295547" cy="1238469"/>
            </a:xfrm>
          </p:grpSpPr>
          <p:sp>
            <p:nvSpPr>
              <p:cNvPr id="222" name="Can 221"/>
              <p:cNvSpPr/>
              <p:nvPr/>
            </p:nvSpPr>
            <p:spPr>
              <a:xfrm>
                <a:off x="1614514" y="2548361"/>
                <a:ext cx="293520" cy="279832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223" name="Can 222"/>
              <p:cNvSpPr/>
              <p:nvPr/>
            </p:nvSpPr>
            <p:spPr>
              <a:xfrm>
                <a:off x="2137775" y="2544003"/>
                <a:ext cx="293520" cy="284773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24" name="Can 223"/>
              <p:cNvSpPr/>
              <p:nvPr/>
            </p:nvSpPr>
            <p:spPr>
              <a:xfrm>
                <a:off x="1614513" y="2995789"/>
                <a:ext cx="293520" cy="276693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25" name="Can 224"/>
              <p:cNvSpPr/>
              <p:nvPr/>
            </p:nvSpPr>
            <p:spPr>
              <a:xfrm>
                <a:off x="2150574" y="3001435"/>
                <a:ext cx="293520" cy="279055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441369" y="2227382"/>
                <a:ext cx="1176784" cy="12016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1399036" y="2190530"/>
                <a:ext cx="1295547" cy="374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DB of Implementations </a:t>
                </a:r>
              </a:p>
              <a:p>
                <a:r>
                  <a:rPr lang="en-US" sz="900" dirty="0"/>
                  <a:t>for each kernel (node)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7021840" y="2511975"/>
              <a:ext cx="767385" cy="6071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7858930" y="145823"/>
              <a:ext cx="1188577" cy="1092553"/>
              <a:chOff x="5837689" y="1948546"/>
              <a:chExt cx="1188577" cy="1092553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5837689" y="1948546"/>
                <a:ext cx="1188577" cy="1092553"/>
                <a:chOff x="1429576" y="750248"/>
                <a:chExt cx="1188577" cy="1291522"/>
              </a:xfrm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1441369" y="791309"/>
                  <a:ext cx="1176784" cy="125046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>
                  <a:off x="1429576" y="750248"/>
                  <a:ext cx="684803" cy="2728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CV Kernels</a:t>
                  </a:r>
                </a:p>
              </p:txBody>
            </p:sp>
          </p:grpSp>
          <p:sp>
            <p:nvSpPr>
              <p:cNvPr id="216" name="Folded Corner 215"/>
              <p:cNvSpPr/>
              <p:nvPr/>
            </p:nvSpPr>
            <p:spPr>
              <a:xfrm>
                <a:off x="5933692" y="2230460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1</a:t>
                </a:r>
              </a:p>
            </p:txBody>
          </p:sp>
          <p:sp>
            <p:nvSpPr>
              <p:cNvPr id="217" name="Folded Corner 216"/>
              <p:cNvSpPr/>
              <p:nvPr/>
            </p:nvSpPr>
            <p:spPr>
              <a:xfrm>
                <a:off x="5933692" y="2631410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2</a:t>
                </a:r>
              </a:p>
            </p:txBody>
          </p:sp>
          <p:sp>
            <p:nvSpPr>
              <p:cNvPr id="218" name="Folded Corner 217"/>
              <p:cNvSpPr/>
              <p:nvPr/>
            </p:nvSpPr>
            <p:spPr>
              <a:xfrm>
                <a:off x="6473087" y="2230460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3</a:t>
                </a:r>
              </a:p>
            </p:txBody>
          </p:sp>
          <p:sp>
            <p:nvSpPr>
              <p:cNvPr id="219" name="Folded Corner 218"/>
              <p:cNvSpPr/>
              <p:nvPr/>
            </p:nvSpPr>
            <p:spPr>
              <a:xfrm>
                <a:off x="6473087" y="2630073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4</a:t>
                </a: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 flipV="1">
              <a:off x="7529196" y="709424"/>
              <a:ext cx="352814" cy="42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038490" y="848958"/>
              <a:ext cx="1" cy="179630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547782" y="1028589"/>
              <a:ext cx="981417" cy="45973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sz="1000" dirty="0"/>
                <a:t>Different Implementations Generator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38490" y="1488321"/>
              <a:ext cx="1" cy="330156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547781" y="1818479"/>
              <a:ext cx="981417" cy="45973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en-US" sz="1000" dirty="0"/>
                <a:t>Design Evaluator + Throughput Calculator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038489" y="2278212"/>
              <a:ext cx="1" cy="424499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065555" y="2249253"/>
              <a:ext cx="1324402" cy="1259159"/>
              <a:chOff x="1889862" y="3348525"/>
              <a:chExt cx="1324402" cy="1259159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932195" y="3384822"/>
                <a:ext cx="1176784" cy="12228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1889862" y="3348525"/>
                <a:ext cx="1324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DB of Implementations </a:t>
                </a:r>
              </a:p>
              <a:p>
                <a:r>
                  <a:rPr lang="en-US" sz="900" dirty="0"/>
                  <a:t>for each node</a:t>
                </a:r>
              </a:p>
            </p:txBody>
          </p:sp>
          <p:grpSp>
            <p:nvGrpSpPr>
              <p:cNvPr id="203" name="Group 202"/>
              <p:cNvGrpSpPr/>
              <p:nvPr/>
            </p:nvGrpSpPr>
            <p:grpSpPr>
              <a:xfrm>
                <a:off x="2115342" y="3688358"/>
                <a:ext cx="293520" cy="397570"/>
                <a:chOff x="1175796" y="3658433"/>
                <a:chExt cx="293520" cy="397570"/>
              </a:xfrm>
            </p:grpSpPr>
            <p:sp>
              <p:nvSpPr>
                <p:cNvPr id="213" name="Can 212"/>
                <p:cNvSpPr/>
                <p:nvPr/>
              </p:nvSpPr>
              <p:spPr>
                <a:xfrm>
                  <a:off x="1175796" y="3780385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214" name="Can 213"/>
                <p:cNvSpPr/>
                <p:nvPr/>
              </p:nvSpPr>
              <p:spPr>
                <a:xfrm>
                  <a:off x="1178117" y="3658433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115342" y="4171584"/>
                <a:ext cx="293520" cy="397570"/>
                <a:chOff x="1175796" y="3658433"/>
                <a:chExt cx="293520" cy="397570"/>
              </a:xfrm>
            </p:grpSpPr>
            <p:sp>
              <p:nvSpPr>
                <p:cNvPr id="211" name="Can 210"/>
                <p:cNvSpPr/>
                <p:nvPr/>
              </p:nvSpPr>
              <p:spPr>
                <a:xfrm>
                  <a:off x="1175796" y="3780385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212" name="Can 211"/>
                <p:cNvSpPr/>
                <p:nvPr/>
              </p:nvSpPr>
              <p:spPr>
                <a:xfrm>
                  <a:off x="1178117" y="3658433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630264" y="3685473"/>
                <a:ext cx="293520" cy="397570"/>
                <a:chOff x="1314240" y="3463877"/>
                <a:chExt cx="293520" cy="397570"/>
              </a:xfrm>
            </p:grpSpPr>
            <p:sp>
              <p:nvSpPr>
                <p:cNvPr id="209" name="Can 208"/>
                <p:cNvSpPr/>
                <p:nvPr/>
              </p:nvSpPr>
              <p:spPr>
                <a:xfrm>
                  <a:off x="1314240" y="3585829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210" name="Can 209"/>
                <p:cNvSpPr/>
                <p:nvPr/>
              </p:nvSpPr>
              <p:spPr>
                <a:xfrm>
                  <a:off x="1316561" y="3463877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638071" y="4172742"/>
                <a:ext cx="293520" cy="397570"/>
                <a:chOff x="972942" y="3944358"/>
                <a:chExt cx="293520" cy="397570"/>
              </a:xfrm>
            </p:grpSpPr>
            <p:sp>
              <p:nvSpPr>
                <p:cNvPr id="207" name="Can 206"/>
                <p:cNvSpPr/>
                <p:nvPr/>
              </p:nvSpPr>
              <p:spPr>
                <a:xfrm>
                  <a:off x="972942" y="4066310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208" name="Can 207"/>
                <p:cNvSpPr/>
                <p:nvPr/>
              </p:nvSpPr>
              <p:spPr>
                <a:xfrm>
                  <a:off x="975263" y="3944358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</p:grpSp>
        </p:grpSp>
        <p:cxnSp>
          <p:nvCxnSpPr>
            <p:cNvPr id="24" name="Straight Arrow Connector 23"/>
            <p:cNvCxnSpPr/>
            <p:nvPr/>
          </p:nvCxnSpPr>
          <p:spPr>
            <a:xfrm flipH="1" flipV="1">
              <a:off x="6284674" y="1632976"/>
              <a:ext cx="737166" cy="2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284672" y="2896981"/>
              <a:ext cx="369224" cy="1816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7763634" y="1769561"/>
              <a:ext cx="1495140" cy="1494420"/>
              <a:chOff x="2817087" y="1871842"/>
              <a:chExt cx="1495140" cy="1483970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2817087" y="1871842"/>
                <a:ext cx="1495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Area/Throughput/Tile-width</a:t>
                </a:r>
              </a:p>
              <a:p>
                <a:r>
                  <a:rPr lang="en-US" sz="800" dirty="0"/>
                  <a:t>correlation for each node</a:t>
                </a:r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2842678" y="1874374"/>
                <a:ext cx="1288862" cy="1481438"/>
                <a:chOff x="2842678" y="1866942"/>
                <a:chExt cx="1288862" cy="1481438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2842678" y="1866942"/>
                  <a:ext cx="1288862" cy="14814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5" name="Group 144"/>
                <p:cNvGrpSpPr/>
                <p:nvPr/>
              </p:nvGrpSpPr>
              <p:grpSpPr>
                <a:xfrm>
                  <a:off x="2889931" y="2153301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88" name="Group 187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97" name="Cube 196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98" name="Straight Arrow Connector 197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Arrow Connector 198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Arrow Connector 199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9" name="Oval 188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472449" y="2148951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84" name="Cube 183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5" name="Straight Arrow Connector 184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Arrow Connector 185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Arrow Connector 186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6" name="Oval 175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>
                  <a:off x="2907194" y="2653080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62" name="Group 161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71" name="Cube 170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2" name="Straight Arrow Connector 171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Arrow Connector 172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Arrow Connector 173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3" name="Oval 162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3488113" y="2638527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58" name="Cube 157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9" name="Straight Arrow Connector 158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Arrow Connector 159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Arrow Connector 160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0" name="Oval 149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7" name="Rectangle 26"/>
            <p:cNvSpPr/>
            <p:nvPr/>
          </p:nvSpPr>
          <p:spPr>
            <a:xfrm>
              <a:off x="6421122" y="3496530"/>
              <a:ext cx="1240282" cy="13847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61295" y="3681135"/>
              <a:ext cx="769187" cy="39217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Trade-off Finder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7051398" y="4917201"/>
              <a:ext cx="2865" cy="284441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7880605" y="3471524"/>
              <a:ext cx="1151312" cy="786607"/>
              <a:chOff x="4123799" y="842076"/>
              <a:chExt cx="1151312" cy="786607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4614440" y="1208222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84515" y="1357423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284515" y="1049725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975900" y="1212510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cxnSp>
            <p:nvCxnSpPr>
              <p:cNvPr id="137" name="Straight Arrow Connector 136"/>
              <p:cNvCxnSpPr/>
              <p:nvPr/>
            </p:nvCxnSpPr>
            <p:spPr>
              <a:xfrm>
                <a:off x="4476539" y="1143529"/>
                <a:ext cx="166022" cy="9216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flipV="1">
                <a:off x="4476539" y="1368355"/>
                <a:ext cx="166022" cy="82872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4806464" y="1302026"/>
                <a:ext cx="169436" cy="428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tangle 139"/>
              <p:cNvSpPr/>
              <p:nvPr/>
            </p:nvSpPr>
            <p:spPr>
              <a:xfrm>
                <a:off x="4161419" y="871383"/>
                <a:ext cx="1113692" cy="757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123799" y="842076"/>
                <a:ext cx="108395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CV Compute Graph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081158" y="3940408"/>
              <a:ext cx="1170850" cy="796376"/>
              <a:chOff x="4167007" y="2831661"/>
              <a:chExt cx="1170850" cy="796376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>
                <a:off x="4539285" y="3142883"/>
                <a:ext cx="166022" cy="9216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V="1">
                <a:off x="4539285" y="3367709"/>
                <a:ext cx="166022" cy="82872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4908286" y="3301380"/>
                <a:ext cx="169436" cy="428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4224165" y="2870737"/>
                <a:ext cx="1113692" cy="757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167007" y="2831661"/>
                <a:ext cx="6206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Trade-off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347261" y="3038963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343900" y="3354044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705307" y="3190703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057508" y="3207624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>
              <a:off x="7045887" y="4073309"/>
              <a:ext cx="4372" cy="244400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6483541" y="5201642"/>
              <a:ext cx="1160426" cy="1154709"/>
              <a:chOff x="6425521" y="2332473"/>
              <a:chExt cx="1160426" cy="1154709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6425521" y="2332473"/>
                <a:ext cx="1160426" cy="111529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608980" y="2466648"/>
                <a:ext cx="746508" cy="746607"/>
                <a:chOff x="6704194" y="5467926"/>
                <a:chExt cx="746508" cy="746607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7313542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7313542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313542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313542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107887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7107887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7107887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107887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6906714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906714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6906714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906714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704194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704194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6704194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704194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0" name="Group 99"/>
                <p:cNvGrpSpPr/>
                <p:nvPr/>
              </p:nvGrpSpPr>
              <p:grpSpPr>
                <a:xfrm>
                  <a:off x="6709799" y="5621110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6716431" y="5825818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6725366" y="6032655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3" name="Group 102"/>
                <p:cNvGrpSpPr/>
                <p:nvPr/>
              </p:nvGrpSpPr>
              <p:grpSpPr>
                <a:xfrm rot="5400000">
                  <a:off x="6913506" y="5821893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12" name="Straight Connector 111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4" name="Group 103"/>
                <p:cNvGrpSpPr/>
                <p:nvPr/>
              </p:nvGrpSpPr>
              <p:grpSpPr>
                <a:xfrm rot="5400000">
                  <a:off x="6712951" y="5829940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09" name="Straight Connector 108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5" name="Group 104"/>
                <p:cNvGrpSpPr/>
                <p:nvPr/>
              </p:nvGrpSpPr>
              <p:grpSpPr>
                <a:xfrm rot="5400000">
                  <a:off x="6510953" y="5821893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83" name="TextBox 82"/>
              <p:cNvSpPr txBox="1"/>
              <p:nvPr/>
            </p:nvSpPr>
            <p:spPr>
              <a:xfrm>
                <a:off x="6547942" y="3210183"/>
                <a:ext cx="9324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FPGA Fabric</a:t>
                </a: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H="1">
              <a:off x="6252008" y="4163910"/>
              <a:ext cx="789422" cy="6160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 rot="10800000">
              <a:off x="7430480" y="3877225"/>
              <a:ext cx="487744" cy="2259"/>
            </a:xfrm>
            <a:prstGeom prst="bentConnector3">
              <a:avLst>
                <a:gd name="adj1" fmla="val 50000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141702" y="5202470"/>
              <a:ext cx="1323889" cy="1118382"/>
              <a:chOff x="4976308" y="2209318"/>
              <a:chExt cx="1323889" cy="1118382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024370" y="2209318"/>
                <a:ext cx="1175665" cy="11183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976308" y="3044454"/>
                <a:ext cx="13238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/>
                  <a:t>Many-core </a:t>
                </a:r>
                <a:r>
                  <a:rPr lang="en-US" sz="1200" dirty="0"/>
                  <a:t>system</a:t>
                </a: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5277855" y="2339379"/>
                <a:ext cx="685800" cy="687188"/>
                <a:chOff x="4572000" y="2286000"/>
                <a:chExt cx="685800" cy="687188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57200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475488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457200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75488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57200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475488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457200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4754880" y="2836028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93776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12064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93776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12064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93776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12064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93776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512064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7765161" y="5202470"/>
              <a:ext cx="1175665" cy="1121664"/>
              <a:chOff x="5024370" y="2209318"/>
              <a:chExt cx="1175665" cy="112166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024370" y="2209318"/>
                <a:ext cx="1175665" cy="11183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042421" y="3053983"/>
                <a:ext cx="11437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Heterogeneous</a:t>
                </a: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277855" y="2339379"/>
                <a:ext cx="694944" cy="694944"/>
                <a:chOff x="4572000" y="2286000"/>
                <a:chExt cx="694944" cy="694944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457200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754880" y="228600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572000" y="2461623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75488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457200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4754880" y="265176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572000" y="283464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754880" y="2836028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493776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120640" y="228600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4937760" y="246888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12064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93776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120640" y="265176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4937760" y="283464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12064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38" name="Elbow Connector 37"/>
            <p:cNvCxnSpPr/>
            <p:nvPr/>
          </p:nvCxnSpPr>
          <p:spPr>
            <a:xfrm rot="5400000">
              <a:off x="6118393" y="4268795"/>
              <a:ext cx="481669" cy="1385683"/>
            </a:xfrm>
            <a:prstGeom prst="bentConnector3">
              <a:avLst>
                <a:gd name="adj1" fmla="val 59040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rot="16200000" flipH="1">
              <a:off x="7511125" y="4261744"/>
              <a:ext cx="481669" cy="1399782"/>
            </a:xfrm>
            <a:prstGeom prst="bentConnector3">
              <a:avLst>
                <a:gd name="adj1" fmla="val 59040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667474" y="4328627"/>
              <a:ext cx="769187" cy="39217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Backend</a:t>
              </a:r>
            </a:p>
          </p:txBody>
        </p:sp>
        <p:cxnSp>
          <p:nvCxnSpPr>
            <p:cNvPr id="41" name="Elbow Connector 40"/>
            <p:cNvCxnSpPr/>
            <p:nvPr/>
          </p:nvCxnSpPr>
          <p:spPr>
            <a:xfrm rot="16200000" flipH="1">
              <a:off x="5944954" y="3160881"/>
              <a:ext cx="368811" cy="1063871"/>
            </a:xfrm>
            <a:prstGeom prst="bentConnector2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5400000">
              <a:off x="7570707" y="2739163"/>
              <a:ext cx="417154" cy="1466790"/>
            </a:xfrm>
            <a:prstGeom prst="bentConnector3">
              <a:avLst>
                <a:gd name="adj1" fmla="val 32227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46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JANUS Tool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30" y="1379110"/>
            <a:ext cx="5005501" cy="4977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Phases</a:t>
            </a:r>
          </a:p>
          <a:p>
            <a:pPr lvl="1"/>
            <a:r>
              <a:rPr lang="en-US" dirty="0" smtClean="0"/>
              <a:t>Pre-compute (library characterization)</a:t>
            </a:r>
          </a:p>
          <a:p>
            <a:pPr lvl="1"/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Pre-compute</a:t>
            </a:r>
            <a:endParaRPr lang="en-US" dirty="0"/>
          </a:p>
          <a:p>
            <a:pPr lvl="1"/>
            <a:r>
              <a:rPr lang="en-US" dirty="0" smtClean="0"/>
              <a:t>Kernels written in Parameterized C++ for HLS</a:t>
            </a:r>
          </a:p>
          <a:p>
            <a:pPr lvl="1"/>
            <a:r>
              <a:rPr lang="en-US" dirty="0" smtClean="0"/>
              <a:t>Different Implementation Generator (DIG)</a:t>
            </a:r>
          </a:p>
          <a:p>
            <a:pPr lvl="2"/>
            <a:r>
              <a:rPr lang="en-US" dirty="0" smtClean="0"/>
              <a:t>Sweep parameterized space for each kernel</a:t>
            </a:r>
          </a:p>
          <a:p>
            <a:pPr lvl="2"/>
            <a:r>
              <a:rPr lang="en-US" dirty="0" smtClean="0"/>
              <a:t>Throughput, Area, Tile-width</a:t>
            </a:r>
          </a:p>
          <a:p>
            <a:pPr lvl="1"/>
            <a:r>
              <a:rPr lang="en-US" dirty="0" smtClean="0"/>
              <a:t>Intra-Node Optimizer</a:t>
            </a:r>
          </a:p>
          <a:p>
            <a:pPr lvl="2"/>
            <a:r>
              <a:rPr lang="en-US" dirty="0" smtClean="0"/>
              <a:t>Replication vs. tile size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Throughput Analysis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Automated space/time tradeoffs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Integer Linear Programming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JANUS heuristic with Inter-Node Optimizer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65555" y="145823"/>
            <a:ext cx="4193219" cy="6210528"/>
            <a:chOff x="5065555" y="145823"/>
            <a:chExt cx="4193219" cy="6210528"/>
          </a:xfrm>
        </p:grpSpPr>
        <p:sp>
          <p:nvSpPr>
            <p:cNvPr id="11" name="Rectangle 10"/>
            <p:cNvSpPr/>
            <p:nvPr/>
          </p:nvSpPr>
          <p:spPr>
            <a:xfrm>
              <a:off x="6421121" y="396812"/>
              <a:ext cx="1240283" cy="28066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47781" y="569890"/>
              <a:ext cx="981417" cy="27906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US" sz="1000" dirty="0"/>
                <a:t>Kernel Analyzer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53895" y="2702711"/>
              <a:ext cx="769187" cy="39217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Intra-Node Optimizer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065557" y="1004917"/>
              <a:ext cx="1295547" cy="1219821"/>
              <a:chOff x="1399036" y="2190530"/>
              <a:chExt cx="1295547" cy="1238469"/>
            </a:xfrm>
          </p:grpSpPr>
          <p:sp>
            <p:nvSpPr>
              <p:cNvPr id="222" name="Can 221"/>
              <p:cNvSpPr/>
              <p:nvPr/>
            </p:nvSpPr>
            <p:spPr>
              <a:xfrm>
                <a:off x="1614514" y="2548361"/>
                <a:ext cx="293520" cy="279832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223" name="Can 222"/>
              <p:cNvSpPr/>
              <p:nvPr/>
            </p:nvSpPr>
            <p:spPr>
              <a:xfrm>
                <a:off x="2137775" y="2544003"/>
                <a:ext cx="293520" cy="284773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24" name="Can 223"/>
              <p:cNvSpPr/>
              <p:nvPr/>
            </p:nvSpPr>
            <p:spPr>
              <a:xfrm>
                <a:off x="1614513" y="2995789"/>
                <a:ext cx="293520" cy="276693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25" name="Can 224"/>
              <p:cNvSpPr/>
              <p:nvPr/>
            </p:nvSpPr>
            <p:spPr>
              <a:xfrm>
                <a:off x="2150574" y="3001435"/>
                <a:ext cx="293520" cy="279055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441369" y="2227382"/>
                <a:ext cx="1176784" cy="12016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1399036" y="2190530"/>
                <a:ext cx="1295547" cy="374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DB of Implementations </a:t>
                </a:r>
              </a:p>
              <a:p>
                <a:r>
                  <a:rPr lang="en-US" sz="900" dirty="0"/>
                  <a:t>for each kernel (node)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7021840" y="2511975"/>
              <a:ext cx="767385" cy="6071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7858930" y="145823"/>
              <a:ext cx="1188577" cy="1092553"/>
              <a:chOff x="5837689" y="1948546"/>
              <a:chExt cx="1188577" cy="1092553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5837689" y="1948546"/>
                <a:ext cx="1188577" cy="1092553"/>
                <a:chOff x="1429576" y="750248"/>
                <a:chExt cx="1188577" cy="1291522"/>
              </a:xfrm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1441369" y="791309"/>
                  <a:ext cx="1176784" cy="125046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>
                  <a:off x="1429576" y="750248"/>
                  <a:ext cx="684803" cy="2728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CV Kernels</a:t>
                  </a:r>
                </a:p>
              </p:txBody>
            </p:sp>
          </p:grpSp>
          <p:sp>
            <p:nvSpPr>
              <p:cNvPr id="216" name="Folded Corner 215"/>
              <p:cNvSpPr/>
              <p:nvPr/>
            </p:nvSpPr>
            <p:spPr>
              <a:xfrm>
                <a:off x="5933692" y="2230460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1</a:t>
                </a:r>
              </a:p>
            </p:txBody>
          </p:sp>
          <p:sp>
            <p:nvSpPr>
              <p:cNvPr id="217" name="Folded Corner 216"/>
              <p:cNvSpPr/>
              <p:nvPr/>
            </p:nvSpPr>
            <p:spPr>
              <a:xfrm>
                <a:off x="5933692" y="2631410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2</a:t>
                </a:r>
              </a:p>
            </p:txBody>
          </p:sp>
          <p:sp>
            <p:nvSpPr>
              <p:cNvPr id="218" name="Folded Corner 217"/>
              <p:cNvSpPr/>
              <p:nvPr/>
            </p:nvSpPr>
            <p:spPr>
              <a:xfrm>
                <a:off x="6473087" y="2230460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3</a:t>
                </a:r>
              </a:p>
            </p:txBody>
          </p:sp>
          <p:sp>
            <p:nvSpPr>
              <p:cNvPr id="219" name="Folded Corner 218"/>
              <p:cNvSpPr/>
              <p:nvPr/>
            </p:nvSpPr>
            <p:spPr>
              <a:xfrm>
                <a:off x="6473087" y="2630073"/>
                <a:ext cx="457527" cy="305857"/>
              </a:xfrm>
              <a:prstGeom prst="foldedCorne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Kernel 4</a:t>
                </a: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 flipV="1">
              <a:off x="7529196" y="709424"/>
              <a:ext cx="352814" cy="42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038490" y="848958"/>
              <a:ext cx="1" cy="179630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547782" y="1028589"/>
              <a:ext cx="981417" cy="45973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en-US" sz="1000" dirty="0"/>
                <a:t>Different Implementations Generator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38490" y="1488321"/>
              <a:ext cx="1" cy="330156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547781" y="1818479"/>
              <a:ext cx="981417" cy="45973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en-US" sz="1000" dirty="0"/>
                <a:t>Design Evaluator + Throughput Calculator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038489" y="2278212"/>
              <a:ext cx="1" cy="424499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065555" y="2249253"/>
              <a:ext cx="1324402" cy="1259159"/>
              <a:chOff x="1889862" y="3348525"/>
              <a:chExt cx="1324402" cy="1259159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932195" y="3384822"/>
                <a:ext cx="1176784" cy="12228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1889862" y="3348525"/>
                <a:ext cx="1324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DB of Implementations </a:t>
                </a:r>
              </a:p>
              <a:p>
                <a:r>
                  <a:rPr lang="en-US" sz="900" dirty="0"/>
                  <a:t>for each node</a:t>
                </a:r>
              </a:p>
            </p:txBody>
          </p:sp>
          <p:grpSp>
            <p:nvGrpSpPr>
              <p:cNvPr id="203" name="Group 202"/>
              <p:cNvGrpSpPr/>
              <p:nvPr/>
            </p:nvGrpSpPr>
            <p:grpSpPr>
              <a:xfrm>
                <a:off x="2115342" y="3688358"/>
                <a:ext cx="293520" cy="397570"/>
                <a:chOff x="1175796" y="3658433"/>
                <a:chExt cx="293520" cy="397570"/>
              </a:xfrm>
            </p:grpSpPr>
            <p:sp>
              <p:nvSpPr>
                <p:cNvPr id="213" name="Can 212"/>
                <p:cNvSpPr/>
                <p:nvPr/>
              </p:nvSpPr>
              <p:spPr>
                <a:xfrm>
                  <a:off x="1175796" y="3780385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214" name="Can 213"/>
                <p:cNvSpPr/>
                <p:nvPr/>
              </p:nvSpPr>
              <p:spPr>
                <a:xfrm>
                  <a:off x="1178117" y="3658433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115342" y="4171584"/>
                <a:ext cx="293520" cy="397570"/>
                <a:chOff x="1175796" y="3658433"/>
                <a:chExt cx="293520" cy="397570"/>
              </a:xfrm>
            </p:grpSpPr>
            <p:sp>
              <p:nvSpPr>
                <p:cNvPr id="211" name="Can 210"/>
                <p:cNvSpPr/>
                <p:nvPr/>
              </p:nvSpPr>
              <p:spPr>
                <a:xfrm>
                  <a:off x="1175796" y="3780385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212" name="Can 211"/>
                <p:cNvSpPr/>
                <p:nvPr/>
              </p:nvSpPr>
              <p:spPr>
                <a:xfrm>
                  <a:off x="1178117" y="3658433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630264" y="3685473"/>
                <a:ext cx="293520" cy="397570"/>
                <a:chOff x="1314240" y="3463877"/>
                <a:chExt cx="293520" cy="397570"/>
              </a:xfrm>
            </p:grpSpPr>
            <p:sp>
              <p:nvSpPr>
                <p:cNvPr id="209" name="Can 208"/>
                <p:cNvSpPr/>
                <p:nvPr/>
              </p:nvSpPr>
              <p:spPr>
                <a:xfrm>
                  <a:off x="1314240" y="3585829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210" name="Can 209"/>
                <p:cNvSpPr/>
                <p:nvPr/>
              </p:nvSpPr>
              <p:spPr>
                <a:xfrm>
                  <a:off x="1316561" y="3463877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638071" y="4172742"/>
                <a:ext cx="293520" cy="397570"/>
                <a:chOff x="972942" y="3944358"/>
                <a:chExt cx="293520" cy="397570"/>
              </a:xfrm>
            </p:grpSpPr>
            <p:sp>
              <p:nvSpPr>
                <p:cNvPr id="207" name="Can 206"/>
                <p:cNvSpPr/>
                <p:nvPr/>
              </p:nvSpPr>
              <p:spPr>
                <a:xfrm>
                  <a:off x="972942" y="4066310"/>
                  <a:ext cx="293520" cy="275618"/>
                </a:xfrm>
                <a:prstGeom prst="can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208" name="Can 207"/>
                <p:cNvSpPr/>
                <p:nvPr/>
              </p:nvSpPr>
              <p:spPr>
                <a:xfrm>
                  <a:off x="975263" y="3944358"/>
                  <a:ext cx="291199" cy="191671"/>
                </a:xfrm>
                <a:prstGeom prst="can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</p:grpSp>
        </p:grpSp>
        <p:cxnSp>
          <p:nvCxnSpPr>
            <p:cNvPr id="24" name="Straight Arrow Connector 23"/>
            <p:cNvCxnSpPr/>
            <p:nvPr/>
          </p:nvCxnSpPr>
          <p:spPr>
            <a:xfrm flipH="1" flipV="1">
              <a:off x="6284674" y="1632976"/>
              <a:ext cx="737166" cy="2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6284672" y="2896981"/>
              <a:ext cx="369224" cy="1816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7763634" y="1769561"/>
              <a:ext cx="1495140" cy="1494420"/>
              <a:chOff x="2817087" y="1871842"/>
              <a:chExt cx="1495140" cy="1483970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2817087" y="1871842"/>
                <a:ext cx="1495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Area/Throughput/Tile-width</a:t>
                </a:r>
              </a:p>
              <a:p>
                <a:r>
                  <a:rPr lang="en-US" sz="800" dirty="0"/>
                  <a:t>correlation for each node</a:t>
                </a:r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2842678" y="1874374"/>
                <a:ext cx="1288862" cy="1481438"/>
                <a:chOff x="2842678" y="1866942"/>
                <a:chExt cx="1288862" cy="1481438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2842678" y="1866942"/>
                  <a:ext cx="1288862" cy="14814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5" name="Group 144"/>
                <p:cNvGrpSpPr/>
                <p:nvPr/>
              </p:nvGrpSpPr>
              <p:grpSpPr>
                <a:xfrm>
                  <a:off x="2889931" y="2153301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88" name="Group 187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97" name="Cube 196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98" name="Straight Arrow Connector 197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Arrow Connector 198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Arrow Connector 199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9" name="Oval 188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3472449" y="2148951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84" name="Cube 183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85" name="Straight Arrow Connector 184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Arrow Connector 185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Arrow Connector 186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6" name="Oval 175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Group 146"/>
                <p:cNvGrpSpPr/>
                <p:nvPr/>
              </p:nvGrpSpPr>
              <p:grpSpPr>
                <a:xfrm>
                  <a:off x="2907194" y="2653080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62" name="Group 161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71" name="Cube 170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72" name="Straight Arrow Connector 171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Arrow Connector 172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Arrow Connector 173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3" name="Oval 162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3488113" y="2638527"/>
                  <a:ext cx="599478" cy="576789"/>
                  <a:chOff x="2911509" y="3051260"/>
                  <a:chExt cx="599478" cy="576789"/>
                </a:xfrm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2911509" y="3051260"/>
                    <a:ext cx="599478" cy="576789"/>
                    <a:chOff x="2911509" y="3051260"/>
                    <a:chExt cx="599478" cy="576789"/>
                  </a:xfrm>
                </p:grpSpPr>
                <p:sp>
                  <p:nvSpPr>
                    <p:cNvPr id="158" name="Cube 157"/>
                    <p:cNvSpPr/>
                    <p:nvPr/>
                  </p:nvSpPr>
                  <p:spPr>
                    <a:xfrm rot="10800000">
                      <a:off x="2985915" y="3180411"/>
                      <a:ext cx="396723" cy="357115"/>
                    </a:xfrm>
                    <a:prstGeom prst="cube">
                      <a:avLst>
                        <a:gd name="adj" fmla="val 37932"/>
                      </a:avLst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9" name="Straight Arrow Connector 158"/>
                    <p:cNvCxnSpPr/>
                    <p:nvPr/>
                  </p:nvCxnSpPr>
                  <p:spPr>
                    <a:xfrm flipH="1" flipV="1">
                      <a:off x="3114828" y="3051260"/>
                      <a:ext cx="6548" cy="23997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Arrow Connector 159"/>
                    <p:cNvCxnSpPr/>
                    <p:nvPr/>
                  </p:nvCxnSpPr>
                  <p:spPr>
                    <a:xfrm flipH="1">
                      <a:off x="2911509" y="3473320"/>
                      <a:ext cx="130632" cy="15472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Arrow Connector 160"/>
                    <p:cNvCxnSpPr/>
                    <p:nvPr/>
                  </p:nvCxnSpPr>
                  <p:spPr>
                    <a:xfrm flipV="1">
                      <a:off x="3252007" y="3400896"/>
                      <a:ext cx="258980" cy="116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0" name="Oval 149"/>
                  <p:cNvSpPr/>
                  <p:nvPr/>
                </p:nvSpPr>
                <p:spPr>
                  <a:xfrm>
                    <a:off x="3186594" y="33354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3163734" y="3449316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3057768" y="332353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3237204" y="326129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3241156" y="3292218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3218296" y="3406040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3112330" y="3280254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3291766" y="3319619"/>
                    <a:ext cx="45719" cy="4572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7" name="Rectangle 26"/>
            <p:cNvSpPr/>
            <p:nvPr/>
          </p:nvSpPr>
          <p:spPr>
            <a:xfrm>
              <a:off x="6421122" y="3496530"/>
              <a:ext cx="1240282" cy="13847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61295" y="3681135"/>
              <a:ext cx="769187" cy="39217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Trade-off Finder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7051398" y="4917201"/>
              <a:ext cx="2865" cy="284441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7880605" y="3471524"/>
              <a:ext cx="1151312" cy="786607"/>
              <a:chOff x="4123799" y="842076"/>
              <a:chExt cx="1151312" cy="786607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4614440" y="1208222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284515" y="1357423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284515" y="1049725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975900" y="1212510"/>
                <a:ext cx="192024" cy="187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cxnSp>
            <p:nvCxnSpPr>
              <p:cNvPr id="137" name="Straight Arrow Connector 136"/>
              <p:cNvCxnSpPr/>
              <p:nvPr/>
            </p:nvCxnSpPr>
            <p:spPr>
              <a:xfrm>
                <a:off x="4476539" y="1143529"/>
                <a:ext cx="166022" cy="9216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flipV="1">
                <a:off x="4476539" y="1368355"/>
                <a:ext cx="166022" cy="82872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4806464" y="1302026"/>
                <a:ext cx="169436" cy="428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ectangle 139"/>
              <p:cNvSpPr/>
              <p:nvPr/>
            </p:nvSpPr>
            <p:spPr>
              <a:xfrm>
                <a:off x="4161419" y="871383"/>
                <a:ext cx="1113692" cy="757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123799" y="842076"/>
                <a:ext cx="108395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CV Compute Graph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081158" y="3940408"/>
              <a:ext cx="1170850" cy="796376"/>
              <a:chOff x="4167007" y="2831661"/>
              <a:chExt cx="1170850" cy="796376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>
                <a:off x="4539285" y="3142883"/>
                <a:ext cx="166022" cy="9216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V="1">
                <a:off x="4539285" y="3367709"/>
                <a:ext cx="166022" cy="82872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4908286" y="3301380"/>
                <a:ext cx="169436" cy="4288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4224165" y="2870737"/>
                <a:ext cx="1113692" cy="757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167007" y="2831661"/>
                <a:ext cx="6206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Trade-off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347261" y="3038963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343900" y="3354044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705307" y="3190703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057508" y="3207624"/>
                <a:ext cx="195385" cy="196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>
              <a:off x="7045887" y="4073309"/>
              <a:ext cx="4372" cy="244400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6483541" y="5201642"/>
              <a:ext cx="1160426" cy="1154709"/>
              <a:chOff x="6425521" y="2332473"/>
              <a:chExt cx="1160426" cy="1154709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6425521" y="2332473"/>
                <a:ext cx="1160426" cy="111529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6608980" y="2466648"/>
                <a:ext cx="746508" cy="746607"/>
                <a:chOff x="6704194" y="5467926"/>
                <a:chExt cx="746508" cy="746607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7313542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7313542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313542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313542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107887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7107887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7107887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107887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6906714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906714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6906714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906714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704194" y="5467926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704194" y="5671075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6704194" y="5874224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704194" y="6077373"/>
                  <a:ext cx="137160" cy="13716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00" name="Group 99"/>
                <p:cNvGrpSpPr/>
                <p:nvPr/>
              </p:nvGrpSpPr>
              <p:grpSpPr>
                <a:xfrm>
                  <a:off x="6709799" y="5621110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6716431" y="5825818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6725366" y="6032655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3" name="Group 102"/>
                <p:cNvGrpSpPr/>
                <p:nvPr/>
              </p:nvGrpSpPr>
              <p:grpSpPr>
                <a:xfrm rot="5400000">
                  <a:off x="6913506" y="5821893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12" name="Straight Connector 111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4" name="Group 103"/>
                <p:cNvGrpSpPr/>
                <p:nvPr/>
              </p:nvGrpSpPr>
              <p:grpSpPr>
                <a:xfrm rot="5400000">
                  <a:off x="6712951" y="5829940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09" name="Straight Connector 108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05" name="Group 104"/>
                <p:cNvGrpSpPr/>
                <p:nvPr/>
              </p:nvGrpSpPr>
              <p:grpSpPr>
                <a:xfrm rot="5400000">
                  <a:off x="6510953" y="5821893"/>
                  <a:ext cx="725336" cy="26577"/>
                  <a:chOff x="7223759" y="5394960"/>
                  <a:chExt cx="725336" cy="26577"/>
                </a:xfrm>
              </p:grpSpPr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7223760" y="5394960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flipH="1">
                    <a:off x="7223760" y="5406901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7223759" y="5420979"/>
                    <a:ext cx="725335" cy="558"/>
                  </a:xfrm>
                  <a:prstGeom prst="lin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83" name="TextBox 82"/>
              <p:cNvSpPr txBox="1"/>
              <p:nvPr/>
            </p:nvSpPr>
            <p:spPr>
              <a:xfrm>
                <a:off x="6547942" y="3210183"/>
                <a:ext cx="9324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FPGA Fabric</a:t>
                </a: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H="1">
              <a:off x="6252008" y="4163910"/>
              <a:ext cx="789422" cy="6160"/>
            </a:xfrm>
            <a:prstGeom prst="straightConnector1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 rot="10800000">
              <a:off x="7430480" y="3877225"/>
              <a:ext cx="487744" cy="2259"/>
            </a:xfrm>
            <a:prstGeom prst="bentConnector3">
              <a:avLst>
                <a:gd name="adj1" fmla="val 50000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141702" y="5202470"/>
              <a:ext cx="1323889" cy="1118382"/>
              <a:chOff x="4976308" y="2209318"/>
              <a:chExt cx="1323889" cy="1118382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024370" y="2209318"/>
                <a:ext cx="1175665" cy="11183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976308" y="3044454"/>
                <a:ext cx="13238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/>
                  <a:t>Many-core </a:t>
                </a:r>
                <a:r>
                  <a:rPr lang="en-US" sz="1200" dirty="0"/>
                  <a:t>system</a:t>
                </a: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5277855" y="2339379"/>
                <a:ext cx="685800" cy="687188"/>
                <a:chOff x="4572000" y="2286000"/>
                <a:chExt cx="685800" cy="687188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57200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475488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457200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75488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57200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475488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457200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4754880" y="2836028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93776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12064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93776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12064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93776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12064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93776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512064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7765161" y="5202470"/>
              <a:ext cx="1175665" cy="1121664"/>
              <a:chOff x="5024370" y="2209318"/>
              <a:chExt cx="1175665" cy="112166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024370" y="2209318"/>
                <a:ext cx="1175665" cy="111838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042421" y="3053983"/>
                <a:ext cx="11437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Heterogeneous</a:t>
                </a: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277855" y="2339379"/>
                <a:ext cx="694944" cy="694944"/>
                <a:chOff x="4572000" y="2286000"/>
                <a:chExt cx="694944" cy="694944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457200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754880" y="228600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572000" y="2461623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75488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457200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4754880" y="265176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572000" y="283464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754880" y="2836028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4937760" y="228600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120640" y="228600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4937760" y="246888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120640" y="246888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937760" y="265176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120640" y="265176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4937760" y="2834640"/>
                  <a:ext cx="146304" cy="14630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120640" y="2834640"/>
                  <a:ext cx="137160" cy="137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38" name="Elbow Connector 37"/>
            <p:cNvCxnSpPr/>
            <p:nvPr/>
          </p:nvCxnSpPr>
          <p:spPr>
            <a:xfrm rot="5400000">
              <a:off x="6118393" y="4268795"/>
              <a:ext cx="481669" cy="1385683"/>
            </a:xfrm>
            <a:prstGeom prst="bentConnector3">
              <a:avLst>
                <a:gd name="adj1" fmla="val 59040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rot="16200000" flipH="1">
              <a:off x="7511125" y="4261744"/>
              <a:ext cx="481669" cy="1399782"/>
            </a:xfrm>
            <a:prstGeom prst="bentConnector3">
              <a:avLst>
                <a:gd name="adj1" fmla="val 59040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6667474" y="4328627"/>
              <a:ext cx="769187" cy="39217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Backend</a:t>
              </a:r>
            </a:p>
          </p:txBody>
        </p:sp>
        <p:cxnSp>
          <p:nvCxnSpPr>
            <p:cNvPr id="41" name="Elbow Connector 40"/>
            <p:cNvCxnSpPr/>
            <p:nvPr/>
          </p:nvCxnSpPr>
          <p:spPr>
            <a:xfrm rot="16200000" flipH="1">
              <a:off x="5944954" y="3160881"/>
              <a:ext cx="368811" cy="1063871"/>
            </a:xfrm>
            <a:prstGeom prst="bentConnector2">
              <a:avLst/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5400000">
              <a:off x="7570707" y="2739163"/>
              <a:ext cx="417154" cy="1466790"/>
            </a:xfrm>
            <a:prstGeom prst="bentConnector3">
              <a:avLst>
                <a:gd name="adj1" fmla="val 32227"/>
              </a:avLst>
            </a:prstGeom>
            <a:ln w="22225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85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(</a:t>
            </a:r>
            <a:r>
              <a:rPr lang="en-US" dirty="0" smtClean="0">
                <a:solidFill>
                  <a:srgbClr val="FF0000"/>
                </a:solidFill>
              </a:rPr>
              <a:t>area target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59194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SOBEL and Harris benchmarks</a:t>
            </a:r>
          </a:p>
          <a:p>
            <a:pPr lvl="1"/>
            <a:r>
              <a:rPr lang="en-US" dirty="0" smtClean="0"/>
              <a:t>Area Target: fill each Xilinx 7-series device</a:t>
            </a:r>
          </a:p>
          <a:p>
            <a:r>
              <a:rPr lang="en-US" dirty="0" smtClean="0"/>
              <a:t>Average utilization: 95% of the chip area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60" y="2917508"/>
            <a:ext cx="5981055" cy="34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throughput target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156" y="1690689"/>
            <a:ext cx="4013687" cy="1007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JANUS vs. Automated ILP</a:t>
            </a:r>
          </a:p>
          <a:p>
            <a:pPr marL="342900" lvl="1" indent="0" algn="ctr">
              <a:buNone/>
            </a:pPr>
            <a:r>
              <a:rPr lang="en-US" sz="2000" dirty="0" smtClean="0"/>
              <a:t>(average 19% area reduction</a:t>
            </a:r>
            <a:br>
              <a:rPr lang="en-US" sz="2000" dirty="0" smtClean="0"/>
            </a:br>
            <a:r>
              <a:rPr lang="en-US" sz="2000" dirty="0" smtClean="0"/>
              <a:t>@ 2% throughput penalty)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712317" y="2926080"/>
            <a:ext cx="4329430" cy="3430271"/>
            <a:chOff x="3587750" y="1825625"/>
            <a:chExt cx="4927600" cy="3467100"/>
          </a:xfrm>
        </p:grpSpPr>
        <p:pic>
          <p:nvPicPr>
            <p:cNvPr id="14" name="Picture 13" descr="Screen Shot 2017-12-08 at 1.42.4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825625"/>
              <a:ext cx="4927600" cy="346710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260486" y="2922075"/>
              <a:ext cx="4096621" cy="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1" y="3049877"/>
            <a:ext cx="4550416" cy="32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 </a:t>
            </a:r>
            <a:r>
              <a:rPr lang="en-US" dirty="0" err="1" smtClean="0"/>
              <a:t>vs</a:t>
            </a:r>
            <a:r>
              <a:rPr lang="en-US" dirty="0" smtClean="0"/>
              <a:t> ILP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3633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Heuristic is 3.6x faster on average</a:t>
            </a:r>
          </a:p>
          <a:p>
            <a:pPr lvl="1"/>
            <a:r>
              <a:rPr lang="en-US" sz="2400" dirty="0" smtClean="0"/>
              <a:t>Note: also saves 19% area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26" y="2926079"/>
            <a:ext cx="5258027" cy="35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Efficiency on </a:t>
            </a:r>
            <a:r>
              <a:rPr lang="en-US" dirty="0" err="1" smtClean="0"/>
              <a:t>Zedboard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448380"/>
            <a:ext cx="7886700" cy="13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55844" y="1690688"/>
            <a:ext cx="7859505" cy="1137795"/>
          </a:xfrm>
        </p:spPr>
        <p:txBody>
          <a:bodyPr>
            <a:noAutofit/>
          </a:bodyPr>
          <a:lstStyle/>
          <a:p>
            <a:r>
              <a:rPr lang="en-US" sz="2400" dirty="0" smtClean="0"/>
              <a:t>Achieved 5.5 </a:t>
            </a:r>
            <a:r>
              <a:rPr lang="en-US" sz="2400" dirty="0" err="1" smtClean="0"/>
              <a:t>GigaPixel</a:t>
            </a:r>
            <a:r>
              <a:rPr lang="en-US" sz="2400" dirty="0" smtClean="0"/>
              <a:t>/Sec for Sobel on a $125 SOC chip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51" y="2310816"/>
            <a:ext cx="6507012" cy="422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/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studied the problem of automatically finding area/throughput trade-off of CV applications</a:t>
            </a:r>
          </a:p>
          <a:p>
            <a:r>
              <a:rPr lang="en-US" dirty="0"/>
              <a:t>We proposed </a:t>
            </a:r>
            <a:r>
              <a:rPr lang="en-US" dirty="0" smtClean="0"/>
              <a:t>JANUS (</a:t>
            </a:r>
            <a:r>
              <a:rPr lang="en-US" dirty="0" err="1" smtClean="0"/>
              <a:t>OpenVX</a:t>
            </a:r>
            <a:r>
              <a:rPr lang="en-US" dirty="0" smtClean="0"/>
              <a:t> based)</a:t>
            </a:r>
          </a:p>
          <a:p>
            <a:pPr lvl="1"/>
            <a:r>
              <a:rPr lang="en-US" dirty="0" smtClean="0"/>
              <a:t>Targeting FPGAs and programmable Many-core systems</a:t>
            </a:r>
            <a:endParaRPr lang="en-US" dirty="0"/>
          </a:p>
          <a:p>
            <a:r>
              <a:rPr lang="en-US" dirty="0" smtClean="0"/>
              <a:t>Satisfy different area budgets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utilization: 95% of the chip </a:t>
            </a:r>
            <a:r>
              <a:rPr lang="en-US" dirty="0" smtClean="0"/>
              <a:t>area</a:t>
            </a:r>
          </a:p>
          <a:p>
            <a:r>
              <a:rPr lang="en-US" dirty="0" smtClean="0"/>
              <a:t>Satisfy different throughput target</a:t>
            </a:r>
          </a:p>
          <a:p>
            <a:pPr lvl="1"/>
            <a:r>
              <a:rPr lang="en-US" dirty="0"/>
              <a:t>JANUS vs. Automated ILP</a:t>
            </a:r>
          </a:p>
          <a:p>
            <a:pPr lvl="2"/>
            <a:r>
              <a:rPr lang="en-US" sz="1800" dirty="0"/>
              <a:t>19% area </a:t>
            </a:r>
            <a:r>
              <a:rPr lang="en-US" sz="1800" dirty="0" smtClean="0"/>
              <a:t>reduction @ </a:t>
            </a:r>
            <a:r>
              <a:rPr lang="en-US" sz="1800" dirty="0"/>
              <a:t>2% throughput </a:t>
            </a:r>
            <a:r>
              <a:rPr lang="en-US" sz="1800" dirty="0" smtClean="0"/>
              <a:t>penalty</a:t>
            </a:r>
          </a:p>
          <a:p>
            <a:pPr lvl="2"/>
            <a:r>
              <a:rPr lang="en-US" sz="1800" dirty="0"/>
              <a:t>3.6x </a:t>
            </a:r>
            <a:r>
              <a:rPr lang="en-US" sz="1800" dirty="0" smtClean="0"/>
              <a:t>faster</a:t>
            </a:r>
          </a:p>
          <a:p>
            <a:pPr lvl="1"/>
            <a:r>
              <a:rPr lang="en-US" sz="2100" dirty="0" smtClean="0"/>
              <a:t>Achieved 5.5 </a:t>
            </a:r>
            <a:r>
              <a:rPr lang="en-US" sz="2100" dirty="0" err="1" smtClean="0"/>
              <a:t>GigaPixel</a:t>
            </a:r>
            <a:r>
              <a:rPr lang="en-US" sz="2100" dirty="0" smtClean="0"/>
              <a:t>/sec on a small FPGA (Zynq7020 costs $125)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Computer Vision on FPGAs and Many-core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err="1" smtClean="0"/>
              <a:t>OpenCV</a:t>
            </a:r>
            <a:r>
              <a:rPr lang="en-US" sz="3100" dirty="0" smtClean="0"/>
              <a:t>: </a:t>
            </a:r>
            <a:r>
              <a:rPr lang="en-US" sz="3100" i="1" dirty="0" smtClean="0"/>
              <a:t>de facto </a:t>
            </a:r>
            <a:r>
              <a:rPr lang="en-US" sz="3100" dirty="0" smtClean="0"/>
              <a:t>API/toolkit</a:t>
            </a: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while(</a:t>
            </a: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operations remaining</a:t>
            </a:r>
            <a:r>
              <a:rPr lang="en-US" sz="2200" dirty="0">
                <a:latin typeface="Courier"/>
                <a:cs typeface="Courier"/>
              </a:rPr>
              <a:t>) {</a:t>
            </a: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read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frame;</a:t>
            </a: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latin typeface="Courier"/>
                <a:cs typeface="Courier"/>
              </a:rPr>
              <a:t>frame = </a:t>
            </a:r>
            <a:r>
              <a:rPr lang="en-US" sz="2200" dirty="0" smtClean="0">
                <a:solidFill>
                  <a:srgbClr val="0000FF"/>
                </a:solidFill>
                <a:latin typeface="Courier"/>
                <a:cs typeface="Courier"/>
              </a:rPr>
              <a:t>Operate</a:t>
            </a:r>
            <a:r>
              <a:rPr lang="en-US" sz="2200" dirty="0" smtClean="0">
                <a:latin typeface="Courier"/>
                <a:cs typeface="Courier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frame</a:t>
            </a:r>
            <a:r>
              <a:rPr lang="en-US" sz="2200" dirty="0" smtClean="0">
                <a:latin typeface="Courier"/>
                <a:cs typeface="Courier"/>
              </a:rPr>
              <a:t>);</a:t>
            </a:r>
            <a:endParaRPr lang="en-US" sz="2200" dirty="0">
              <a:latin typeface="Courier"/>
              <a:cs typeface="Courier"/>
            </a:endParaRP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write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frame;</a:t>
            </a:r>
          </a:p>
          <a:p>
            <a:pPr marL="685800" lvl="2" indent="0">
              <a:buNone/>
            </a:pPr>
            <a:r>
              <a:rPr lang="en-US" sz="2200" dirty="0" smtClean="0">
                <a:latin typeface="Courier"/>
                <a:cs typeface="Courier"/>
              </a:rPr>
              <a:t>}</a:t>
            </a:r>
            <a:endParaRPr lang="en-US" sz="2500" dirty="0" smtClean="0"/>
          </a:p>
          <a:p>
            <a:pPr lvl="1"/>
            <a:r>
              <a:rPr lang="en-US" sz="2600" dirty="0" smtClean="0"/>
              <a:t>Frame size &gt; on-chip memory   </a:t>
            </a:r>
            <a:r>
              <a:rPr lang="en-US" sz="2600" dirty="0" smtClean="0">
                <a:sym typeface="Wingdings"/>
              </a:rPr>
              <a:t>  </a:t>
            </a:r>
            <a:r>
              <a:rPr lang="en-US" sz="2600" dirty="0" smtClean="0"/>
              <a:t>Low performance, high power</a:t>
            </a:r>
          </a:p>
          <a:p>
            <a:pPr lvl="1"/>
            <a:endParaRPr lang="en-US" sz="3200" dirty="0" smtClean="0"/>
          </a:p>
          <a:p>
            <a:r>
              <a:rPr lang="en-US" sz="3100" dirty="0" err="1" smtClean="0"/>
              <a:t>OpenVX</a:t>
            </a:r>
            <a:r>
              <a:rPr lang="en-US" sz="3100" dirty="0" smtClean="0"/>
              <a:t>: </a:t>
            </a:r>
            <a:r>
              <a:rPr lang="en-US" sz="3100" i="1" dirty="0" smtClean="0"/>
              <a:t>standards-based</a:t>
            </a:r>
            <a:r>
              <a:rPr lang="en-US" sz="3100" dirty="0" smtClean="0"/>
              <a:t> API/toolkit by </a:t>
            </a:r>
            <a:r>
              <a:rPr lang="en-US" sz="3100" dirty="0" err="1" smtClean="0"/>
              <a:t>Khronos</a:t>
            </a:r>
            <a:r>
              <a:rPr lang="en-US" sz="3100" dirty="0" smtClean="0"/>
              <a:t> (</a:t>
            </a:r>
            <a:r>
              <a:rPr lang="en-US" sz="3100" dirty="0" err="1" smtClean="0"/>
              <a:t>OpenCL</a:t>
            </a:r>
            <a:r>
              <a:rPr lang="en-US" sz="3100" dirty="0" smtClean="0"/>
              <a:t>) </a:t>
            </a:r>
          </a:p>
          <a:p>
            <a:pPr marL="685800" lvl="2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"/>
                <a:cs typeface="Courier"/>
              </a:rPr>
              <a:t>while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tiles 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remaining</a:t>
            </a:r>
            <a:r>
              <a:rPr lang="en-US" sz="2200" dirty="0">
                <a:solidFill>
                  <a:srgbClr val="000000"/>
                </a:solidFill>
                <a:latin typeface="Courier"/>
                <a:cs typeface="Courier"/>
              </a:rPr>
              <a:t>) {</a:t>
            </a: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read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tile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;</a:t>
            </a:r>
            <a:endParaRPr lang="en-US" sz="22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latin typeface="Courier"/>
                <a:cs typeface="Courier"/>
              </a:rPr>
              <a:t>while(</a:t>
            </a:r>
            <a:r>
              <a:rPr lang="en-US" sz="2200" dirty="0" smtClean="0">
                <a:solidFill>
                  <a:srgbClr val="0000FF"/>
                </a:solidFill>
                <a:latin typeface="Courier"/>
                <a:cs typeface="Courier"/>
              </a:rPr>
              <a:t>operations remaining</a:t>
            </a:r>
            <a:r>
              <a:rPr lang="en-US" sz="2200" dirty="0" smtClean="0">
                <a:latin typeface="Courier"/>
                <a:cs typeface="Courier"/>
              </a:rPr>
              <a:t>)</a:t>
            </a: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tile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latin typeface="Courier"/>
                <a:cs typeface="Courier"/>
              </a:rPr>
              <a:t>= </a:t>
            </a:r>
            <a:r>
              <a:rPr lang="en-US" sz="2200" dirty="0" smtClean="0">
                <a:solidFill>
                  <a:srgbClr val="0000FF"/>
                </a:solidFill>
                <a:latin typeface="Courier"/>
                <a:cs typeface="Courier"/>
              </a:rPr>
              <a:t>Operate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tile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  <a:endParaRPr lang="en-US" sz="22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write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tile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;</a:t>
            </a:r>
            <a:endParaRPr lang="en-US" sz="22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685800" lvl="2" indent="0">
              <a:buNone/>
            </a:pPr>
            <a:r>
              <a:rPr lang="en-US" sz="2200" dirty="0" smtClean="0">
                <a:latin typeface="Courier"/>
                <a:cs typeface="Courier"/>
              </a:rPr>
              <a:t>}</a:t>
            </a:r>
            <a:endParaRPr lang="en-US" sz="2900" dirty="0" smtClean="0"/>
          </a:p>
          <a:p>
            <a:pPr lvl="1"/>
            <a:r>
              <a:rPr lang="en-US" sz="2900" dirty="0" smtClean="0"/>
              <a:t>Small tile size  </a:t>
            </a:r>
            <a:r>
              <a:rPr lang="en-US" sz="2900" dirty="0" smtClean="0">
                <a:sym typeface="Wingdings"/>
              </a:rPr>
              <a:t>  </a:t>
            </a:r>
            <a:r>
              <a:rPr lang="en-US" sz="2900" dirty="0" smtClean="0"/>
              <a:t>Pipelining, cache-friendly, low power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0178"/>
            <a:ext cx="7886700" cy="1325563"/>
          </a:xfrm>
        </p:spPr>
        <p:txBody>
          <a:bodyPr/>
          <a:lstStyle/>
          <a:p>
            <a:r>
              <a:rPr lang="en-US" dirty="0" err="1" smtClean="0"/>
              <a:t>OpenVX</a:t>
            </a:r>
            <a:r>
              <a:rPr lang="en-US" dirty="0" smtClean="0"/>
              <a:t>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5741"/>
            <a:ext cx="7886700" cy="46406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 library</a:t>
            </a:r>
          </a:p>
          <a:p>
            <a:endParaRPr lang="en-US" sz="2800" dirty="0" smtClean="0"/>
          </a:p>
          <a:p>
            <a:r>
              <a:rPr lang="en-US" sz="2800" dirty="0" smtClean="0"/>
              <a:t>Streaming compute graph</a:t>
            </a:r>
          </a:p>
          <a:p>
            <a:pPr lvl="1"/>
            <a:r>
              <a:rPr lang="en-US" sz="2400" dirty="0" smtClean="0"/>
              <a:t>Operations + local data buffering</a:t>
            </a:r>
          </a:p>
          <a:p>
            <a:pPr lvl="1"/>
            <a:r>
              <a:rPr lang="en-US" sz="2400" dirty="0" smtClean="0"/>
              <a:t>Two-phase execution</a:t>
            </a:r>
          </a:p>
          <a:p>
            <a:pPr lvl="2"/>
            <a:r>
              <a:rPr lang="en-US" sz="2100" dirty="0" smtClean="0"/>
              <a:t>Build + optimize graph</a:t>
            </a:r>
          </a:p>
          <a:p>
            <a:pPr lvl="2"/>
            <a:r>
              <a:rPr lang="en-US" sz="2100" dirty="0" smtClean="0"/>
              <a:t>Execute graph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Example: </a:t>
            </a:r>
            <a:r>
              <a:rPr lang="en-US" sz="2800" dirty="0" err="1" smtClean="0"/>
              <a:t>Sobel</a:t>
            </a:r>
            <a:endParaRPr lang="en-US" sz="2800" dirty="0" smtClean="0"/>
          </a:p>
          <a:p>
            <a:pPr lvl="1"/>
            <a:r>
              <a:rPr lang="en-US" sz="2500" dirty="0" smtClean="0"/>
              <a:t>5 nodes, 1 input, 2 outputs</a:t>
            </a:r>
          </a:p>
          <a:p>
            <a:pPr lvl="1"/>
            <a:r>
              <a:rPr lang="en-US" sz="2500" dirty="0" smtClean="0"/>
              <a:t>Send image tiles through pipeline</a:t>
            </a:r>
          </a:p>
          <a:p>
            <a:pPr lvl="1"/>
            <a:endParaRPr lang="en-US" sz="28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72" y="373396"/>
            <a:ext cx="2084532" cy="61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0178"/>
            <a:ext cx="7886700" cy="1325563"/>
          </a:xfrm>
        </p:spPr>
        <p:txBody>
          <a:bodyPr/>
          <a:lstStyle/>
          <a:p>
            <a:r>
              <a:rPr lang="en-US" dirty="0" err="1" smtClean="0"/>
              <a:t>OpenVX</a:t>
            </a:r>
            <a:r>
              <a:rPr lang="en-US" dirty="0" smtClean="0"/>
              <a:t> on different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1"/>
            <a:ext cx="5536622" cy="4641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PROBLEMS</a:t>
            </a:r>
            <a:endParaRPr lang="en-US" sz="2000" b="1" u="sng" dirty="0"/>
          </a:p>
          <a:p>
            <a:endParaRPr lang="en-US" sz="2400" dirty="0" smtClean="0"/>
          </a:p>
          <a:p>
            <a:r>
              <a:rPr lang="en-US" sz="2600" dirty="0" smtClean="0"/>
              <a:t>How </a:t>
            </a:r>
            <a:r>
              <a:rPr lang="en-US" sz="2600" dirty="0"/>
              <a:t>to “scale” </a:t>
            </a:r>
            <a:r>
              <a:rPr lang="en-US" sz="2600" dirty="0" smtClean="0"/>
              <a:t>to different target size?</a:t>
            </a:r>
          </a:p>
          <a:p>
            <a:pPr lvl="1"/>
            <a:r>
              <a:rPr lang="en-US" sz="2600" dirty="0" smtClean="0"/>
              <a:t>Only write one C program</a:t>
            </a:r>
            <a:endParaRPr lang="en-US" sz="2600" dirty="0"/>
          </a:p>
          <a:p>
            <a:pPr marL="800100" lvl="1" indent="-457200">
              <a:buFont typeface="+mj-lt"/>
              <a:buAutoNum type="arabicPeriod"/>
            </a:pPr>
            <a:r>
              <a:rPr lang="en-US" sz="2500" dirty="0" smtClean="0"/>
              <a:t>Area target</a:t>
            </a:r>
            <a:endParaRPr lang="en-US" sz="2500" dirty="0"/>
          </a:p>
          <a:p>
            <a:pPr marL="800100" lvl="1" indent="-457200">
              <a:buFont typeface="+mj-lt"/>
              <a:buAutoNum type="arabicPeriod"/>
            </a:pPr>
            <a:r>
              <a:rPr lang="en-US" sz="2500" dirty="0" smtClean="0"/>
              <a:t>Throughput target</a:t>
            </a:r>
            <a:endParaRPr lang="en-US" sz="3300" dirty="0"/>
          </a:p>
          <a:p>
            <a:endParaRPr lang="en-US" sz="2400" dirty="0" smtClean="0"/>
          </a:p>
          <a:p>
            <a:r>
              <a:rPr lang="en-US" sz="2600" dirty="0" smtClean="0"/>
              <a:t>How to break into tiles?</a:t>
            </a:r>
            <a:endParaRPr lang="en-US" sz="2600" dirty="0"/>
          </a:p>
          <a:p>
            <a:endParaRPr lang="en-US" sz="2400" dirty="0"/>
          </a:p>
          <a:p>
            <a:r>
              <a:rPr lang="en-US" sz="2600" dirty="0" smtClean="0"/>
              <a:t>How to balance throughput of entire graph?</a:t>
            </a:r>
            <a:endParaRPr lang="en-US" sz="2600" dirty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300" b="1" u="sng" dirty="0"/>
              <a:t>OUR SOLUTION</a:t>
            </a:r>
          </a:p>
          <a:p>
            <a:endParaRPr lang="en-US" sz="2300" dirty="0" smtClean="0"/>
          </a:p>
          <a:p>
            <a:r>
              <a:rPr lang="en-US" sz="2600" dirty="0" smtClean="0"/>
              <a:t>JANUS</a:t>
            </a:r>
            <a:r>
              <a:rPr lang="en-US" sz="2600" dirty="0"/>
              <a:t>: Tool to </a:t>
            </a:r>
            <a:r>
              <a:rPr lang="en-US" sz="2600" dirty="0" smtClean="0"/>
              <a:t>automatically balance </a:t>
            </a:r>
            <a:r>
              <a:rPr lang="en-US" sz="2600" dirty="0"/>
              <a:t>area/throughput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72" y="373396"/>
            <a:ext cx="2084532" cy="61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Streaming Compute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2512" y="1410664"/>
            <a:ext cx="5008011" cy="508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srgbClr val="BB2CA2"/>
                </a:solidFill>
                <a:latin typeface="Menlo" charset="0"/>
              </a:rPr>
              <a:t>void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 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compute_kernel()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{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</a:t>
            </a:r>
            <a:r>
              <a:rPr lang="is-IS" sz="1400" dirty="0">
                <a:solidFill>
                  <a:srgbClr val="BB2CA2"/>
                </a:solidFill>
                <a:latin typeface="Menlo" charset="0"/>
              </a:rPr>
              <a:t>for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( </a:t>
            </a:r>
            <a:r>
              <a:rPr lang="is-IS" sz="1400" dirty="0">
                <a:solidFill>
                  <a:srgbClr val="BB2CA2"/>
                </a:solidFill>
                <a:latin typeface="Menlo" charset="0"/>
              </a:rPr>
              <a:t>int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 i = </a:t>
            </a:r>
            <a:r>
              <a:rPr lang="is-IS" sz="1400" dirty="0">
                <a:solidFill>
                  <a:srgbClr val="272AD8"/>
                </a:solidFill>
                <a:latin typeface="Menlo" charset="0"/>
              </a:rPr>
              <a:t>0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 ; i &lt; 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N; 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i++ ) 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{</a:t>
            </a:r>
            <a:br>
              <a:rPr lang="is-IS" sz="1400" dirty="0" smtClean="0">
                <a:solidFill>
                  <a:prstClr val="black"/>
                </a:solidFill>
                <a:latin typeface="Menlo" charset="0"/>
              </a:rPr>
            </a:b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    </a:t>
            </a:r>
            <a:r>
              <a:rPr lang="is-IS" sz="1400" dirty="0" smtClean="0">
                <a:solidFill>
                  <a:srgbClr val="0000FF"/>
                </a:solidFill>
                <a:latin typeface="Menlo" charset="0"/>
              </a:rPr>
              <a:t>// STREAM INPUTS m[i] px[i] py[i]</a:t>
            </a:r>
            <a:endParaRPr lang="is-IS" sz="1400" dirty="0">
              <a:solidFill>
                <a:srgbClr val="0000FF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gmm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(ref_gmm,m[i]);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dx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S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(ref_px, px[i]);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dy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S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(ref_py, py[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i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]);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dx2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(dx, dx);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dy2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(dy, dy);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r2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A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(dx2, dy2);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r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SQRT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(r2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);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rr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D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</a:t>
            </a:r>
            <a:r>
              <a:rPr lang="is-IS" sz="1400" dirty="0" smtClean="0">
                <a:solidFill>
                  <a:srgbClr val="272AD8"/>
                </a:solidFill>
                <a:latin typeface="Menlo" charset="0"/>
              </a:rPr>
              <a:t>1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, r);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gmm_rr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(rr, gmm);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gmm_rr2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(rr, gmm_rr);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gmm_rr3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(rr, gmm_rr2);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dfx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(dx, gmm_rr3);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dfy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(dy, gmm_rr3);</a:t>
            </a:r>
            <a:endParaRPr lang="is-IS" sz="1400" strike="sngStrike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}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65165"/>
              </p:ext>
            </p:extLst>
          </p:nvPr>
        </p:nvGraphicFramePr>
        <p:xfrm>
          <a:off x="725633" y="3309463"/>
          <a:ext cx="250247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988"/>
                <a:gridCol w="1191490"/>
              </a:tblGrid>
              <a:tr h="369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Kernel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Initiation Interval</a:t>
                      </a:r>
                      <a:endParaRPr lang="en-US" sz="2000" dirty="0"/>
                    </a:p>
                  </a:txBody>
                  <a:tcPr/>
                </a:tc>
              </a:tr>
              <a:tr h="369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and 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69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369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SQRT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69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193243" y="2350562"/>
            <a:ext cx="480096" cy="3725716"/>
            <a:chOff x="7696042" y="2239334"/>
            <a:chExt cx="187963" cy="2970768"/>
          </a:xfrm>
        </p:grpSpPr>
        <p:sp>
          <p:nvSpPr>
            <p:cNvPr id="8" name="TextBox 7"/>
            <p:cNvSpPr txBox="1"/>
            <p:nvPr/>
          </p:nvSpPr>
          <p:spPr>
            <a:xfrm>
              <a:off x="7696056" y="2239334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696042" y="2431940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96049" y="2653234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96049" y="2875850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96049" y="3068456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96049" y="3289750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696049" y="3519938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4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696049" y="3712544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8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696049" y="3933838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96049" y="4178069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96042" y="4370675"/>
              <a:ext cx="187948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96042" y="4591969"/>
              <a:ext cx="187948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696043" y="4820120"/>
              <a:ext cx="187948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5633" y="1639319"/>
            <a:ext cx="3176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Usin</a:t>
            </a:r>
            <a:r>
              <a:rPr lang="en-CA" sz="2000" dirty="0"/>
              <a:t>g</a:t>
            </a:r>
            <a:r>
              <a:rPr lang="en-CA" sz="2000" dirty="0" smtClean="0"/>
              <a:t> HLS</a:t>
            </a:r>
          </a:p>
          <a:p>
            <a:endParaRPr lang="en-CA" sz="2000" dirty="0"/>
          </a:p>
          <a:p>
            <a:r>
              <a:rPr lang="en-CA" sz="2000" dirty="0" smtClean="0"/>
              <a:t>Each compute kernel has unique </a:t>
            </a:r>
            <a:r>
              <a:rPr lang="en-CA" sz="2000" dirty="0" smtClean="0">
                <a:solidFill>
                  <a:srgbClr val="008000"/>
                </a:solidFill>
              </a:rPr>
              <a:t>Initiation Interval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58265" y="6172624"/>
            <a:ext cx="243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Takes us 31 Clock cycles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 smtClean="0"/>
              <a:t>OpenVX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661" y="1607649"/>
            <a:ext cx="7886700" cy="4351338"/>
          </a:xfrm>
        </p:spPr>
        <p:txBody>
          <a:bodyPr/>
          <a:lstStyle/>
          <a:p>
            <a:r>
              <a:rPr lang="en-US" dirty="0" smtClean="0"/>
              <a:t>Critical path with parallelism: 24</a:t>
            </a:r>
          </a:p>
          <a:p>
            <a:endParaRPr lang="en-US" dirty="0" smtClean="0"/>
          </a:p>
          <a:p>
            <a:r>
              <a:rPr lang="en-US" dirty="0" smtClean="0"/>
              <a:t>Static Time Analysis</a:t>
            </a:r>
          </a:p>
          <a:p>
            <a:r>
              <a:rPr lang="en-US" dirty="0" smtClean="0"/>
              <a:t>Throughput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66712" y="3558981"/>
            <a:ext cx="5531711" cy="1914374"/>
            <a:chOff x="1710337" y="3184191"/>
            <a:chExt cx="5531711" cy="1914374"/>
          </a:xfrm>
        </p:grpSpPr>
        <p:sp>
          <p:nvSpPr>
            <p:cNvPr id="22" name="Oval 21"/>
            <p:cNvSpPr/>
            <p:nvPr/>
          </p:nvSpPr>
          <p:spPr>
            <a:xfrm>
              <a:off x="2785110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785110" y="399288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224022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rPr>
                <a:t>A</a:t>
              </a:r>
              <a:endParaRPr lang="en-US" sz="16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669030" y="3667284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672328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25162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181600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163056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727698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727698" y="401955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48078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148078" y="399288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29" idx="6"/>
            </p:cNvCxnSpPr>
            <p:nvPr/>
          </p:nvCxnSpPr>
          <p:spPr>
            <a:xfrm>
              <a:off x="2376678" y="3394710"/>
              <a:ext cx="2689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634234" y="3201273"/>
              <a:ext cx="0" cy="3868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17" idx="1"/>
            </p:cNvCxnSpPr>
            <p:nvPr/>
          </p:nvCxnSpPr>
          <p:spPr>
            <a:xfrm>
              <a:off x="2634234" y="3201273"/>
              <a:ext cx="184354" cy="112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17" idx="3"/>
            </p:cNvCxnSpPr>
            <p:nvPr/>
          </p:nvCxnSpPr>
          <p:spPr>
            <a:xfrm flipV="1">
              <a:off x="2645664" y="3475532"/>
              <a:ext cx="172924" cy="112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627376" y="3907314"/>
              <a:ext cx="0" cy="3868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8" idx="1"/>
            </p:cNvCxnSpPr>
            <p:nvPr/>
          </p:nvCxnSpPr>
          <p:spPr>
            <a:xfrm>
              <a:off x="2615947" y="3910626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8" idx="3"/>
            </p:cNvCxnSpPr>
            <p:nvPr/>
          </p:nvCxnSpPr>
          <p:spPr>
            <a:xfrm flipV="1">
              <a:off x="2638806" y="4188002"/>
              <a:ext cx="179782" cy="947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370964" y="4100751"/>
              <a:ext cx="274700" cy="26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9" idx="6"/>
              <a:endCxn id="20" idx="2"/>
            </p:cNvCxnSpPr>
            <p:nvPr/>
          </p:nvCxnSpPr>
          <p:spPr>
            <a:xfrm>
              <a:off x="3452622" y="3781584"/>
              <a:ext cx="2164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0" idx="6"/>
              <a:endCxn id="22" idx="2"/>
            </p:cNvCxnSpPr>
            <p:nvPr/>
          </p:nvCxnSpPr>
          <p:spPr>
            <a:xfrm>
              <a:off x="4457700" y="3781584"/>
              <a:ext cx="2674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2" idx="6"/>
              <a:endCxn id="23" idx="2"/>
            </p:cNvCxnSpPr>
            <p:nvPr/>
          </p:nvCxnSpPr>
          <p:spPr>
            <a:xfrm>
              <a:off x="4953762" y="3781584"/>
              <a:ext cx="2278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3" idx="6"/>
              <a:endCxn id="21" idx="2"/>
            </p:cNvCxnSpPr>
            <p:nvPr/>
          </p:nvCxnSpPr>
          <p:spPr>
            <a:xfrm>
              <a:off x="5410200" y="3781584"/>
              <a:ext cx="262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1" idx="6"/>
              <a:endCxn id="24" idx="2"/>
            </p:cNvCxnSpPr>
            <p:nvPr/>
          </p:nvCxnSpPr>
          <p:spPr>
            <a:xfrm>
              <a:off x="5900928" y="3781584"/>
              <a:ext cx="262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24" idx="6"/>
              <a:endCxn id="26" idx="2"/>
            </p:cNvCxnSpPr>
            <p:nvPr/>
          </p:nvCxnSpPr>
          <p:spPr>
            <a:xfrm>
              <a:off x="6391656" y="3781584"/>
              <a:ext cx="336042" cy="35226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24" idx="6"/>
              <a:endCxn id="25" idx="2"/>
            </p:cNvCxnSpPr>
            <p:nvPr/>
          </p:nvCxnSpPr>
          <p:spPr>
            <a:xfrm flipV="1">
              <a:off x="6391656" y="3394710"/>
              <a:ext cx="336042" cy="38687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5" idx="6"/>
              <a:endCxn id="27" idx="2"/>
            </p:cNvCxnSpPr>
            <p:nvPr/>
          </p:nvCxnSpPr>
          <p:spPr>
            <a:xfrm>
              <a:off x="6956298" y="3394710"/>
              <a:ext cx="2857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endCxn id="26" idx="4"/>
            </p:cNvCxnSpPr>
            <p:nvPr/>
          </p:nvCxnSpPr>
          <p:spPr>
            <a:xfrm>
              <a:off x="2508314" y="4100751"/>
              <a:ext cx="4333684" cy="147399"/>
            </a:xfrm>
            <a:prstGeom prst="bentConnector4">
              <a:avLst>
                <a:gd name="adj1" fmla="val -1015"/>
                <a:gd name="adj2" fmla="val 277882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6"/>
              <a:endCxn id="25" idx="0"/>
            </p:cNvCxnSpPr>
            <p:nvPr/>
          </p:nvCxnSpPr>
          <p:spPr>
            <a:xfrm flipV="1">
              <a:off x="2376678" y="3280410"/>
              <a:ext cx="4465320" cy="114300"/>
            </a:xfrm>
            <a:prstGeom prst="bentConnector4">
              <a:avLst>
                <a:gd name="adj1" fmla="val 2180"/>
                <a:gd name="adj2" fmla="val 360606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endCxn id="21" idx="0"/>
            </p:cNvCxnSpPr>
            <p:nvPr/>
          </p:nvCxnSpPr>
          <p:spPr>
            <a:xfrm flipV="1">
              <a:off x="5067681" y="3667284"/>
              <a:ext cx="718947" cy="114300"/>
            </a:xfrm>
            <a:prstGeom prst="bentConnector4">
              <a:avLst>
                <a:gd name="adj1" fmla="val -4199"/>
                <a:gd name="adj2" fmla="val 30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endCxn id="24" idx="0"/>
            </p:cNvCxnSpPr>
            <p:nvPr/>
          </p:nvCxnSpPr>
          <p:spPr>
            <a:xfrm flipV="1">
              <a:off x="5067681" y="3667284"/>
              <a:ext cx="1209675" cy="114300"/>
            </a:xfrm>
            <a:prstGeom prst="bentConnector4">
              <a:avLst>
                <a:gd name="adj1" fmla="val -2827"/>
                <a:gd name="adj2" fmla="val 30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147390" y="4785089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Elbow Connector 61"/>
            <p:cNvCxnSpPr>
              <a:endCxn id="23" idx="4"/>
            </p:cNvCxnSpPr>
            <p:nvPr/>
          </p:nvCxnSpPr>
          <p:spPr>
            <a:xfrm flipV="1">
              <a:off x="2375990" y="3895884"/>
              <a:ext cx="2919910" cy="100350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17" idx="6"/>
              <a:endCxn id="19" idx="0"/>
            </p:cNvCxnSpPr>
            <p:nvPr/>
          </p:nvCxnSpPr>
          <p:spPr>
            <a:xfrm>
              <a:off x="3013710" y="3394710"/>
              <a:ext cx="324612" cy="27257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18" idx="6"/>
              <a:endCxn id="19" idx="4"/>
            </p:cNvCxnSpPr>
            <p:nvPr/>
          </p:nvCxnSpPr>
          <p:spPr>
            <a:xfrm flipV="1">
              <a:off x="3013710" y="3895884"/>
              <a:ext cx="324612" cy="21129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969220" y="3917055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979095" y="4194432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713244" y="3917055"/>
              <a:ext cx="2559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713244" y="4318476"/>
              <a:ext cx="2780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1981392" y="4697144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991267" y="4974521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713244" y="4697144"/>
              <a:ext cx="2681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1713244" y="5098297"/>
              <a:ext cx="282581" cy="26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978485" y="3184191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1988360" y="3461568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710337" y="3184191"/>
              <a:ext cx="2681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710337" y="3585344"/>
              <a:ext cx="282581" cy="26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blipFill rotWithShape="0">
                <a:blip r:embed="rId2"/>
                <a:stretch>
                  <a:fillRect l="-5063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1905" r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blipFill rotWithShape="0">
                <a:blip r:embed="rId4"/>
                <a:stretch>
                  <a:fillRect l="-8861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930" r="-465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95110" y="4876810"/>
                <a:ext cx="728597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110" y="4876810"/>
                <a:ext cx="728597" cy="391582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66166" y="5267255"/>
                <a:ext cx="5070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66" y="5267255"/>
                <a:ext cx="50706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2903461" y="33610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50856" y="33202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50932" y="4067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64316" y="48849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17421" y="40809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56723" y="377388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77850" y="3769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59281" y="37833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13911" y="37983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86995" y="42347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97653" y="42323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50145" y="38577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52957" y="41278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122002" y="4519404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 smtClean="0"/>
              <a:t>OpenVX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661" y="1607649"/>
            <a:ext cx="7886700" cy="4351338"/>
          </a:xfrm>
        </p:spPr>
        <p:txBody>
          <a:bodyPr/>
          <a:lstStyle/>
          <a:p>
            <a:r>
              <a:rPr lang="en-US" dirty="0" smtClean="0"/>
              <a:t>Critical path with parallelism: 24</a:t>
            </a:r>
          </a:p>
          <a:p>
            <a:endParaRPr lang="en-US" dirty="0" smtClean="0"/>
          </a:p>
          <a:p>
            <a:r>
              <a:rPr lang="en-US" dirty="0" smtClean="0"/>
              <a:t>Static Time Analysis</a:t>
            </a:r>
          </a:p>
          <a:p>
            <a:r>
              <a:rPr lang="en-US" dirty="0" smtClean="0"/>
              <a:t>Throughput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66712" y="3558981"/>
            <a:ext cx="5531711" cy="1914374"/>
            <a:chOff x="1710337" y="3184191"/>
            <a:chExt cx="5531711" cy="1914374"/>
          </a:xfrm>
        </p:grpSpPr>
        <p:sp>
          <p:nvSpPr>
            <p:cNvPr id="22" name="Oval 21"/>
            <p:cNvSpPr/>
            <p:nvPr/>
          </p:nvSpPr>
          <p:spPr>
            <a:xfrm>
              <a:off x="2785110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785110" y="399288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224022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rPr>
                <a:t>A</a:t>
              </a:r>
              <a:endParaRPr lang="en-US" sz="16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669030" y="3667284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672328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25162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181600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163056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727698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727698" y="401955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48078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148078" y="399288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29" idx="6"/>
            </p:cNvCxnSpPr>
            <p:nvPr/>
          </p:nvCxnSpPr>
          <p:spPr>
            <a:xfrm>
              <a:off x="2376678" y="3394710"/>
              <a:ext cx="2689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634234" y="3201273"/>
              <a:ext cx="0" cy="3868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17" idx="1"/>
            </p:cNvCxnSpPr>
            <p:nvPr/>
          </p:nvCxnSpPr>
          <p:spPr>
            <a:xfrm>
              <a:off x="2634234" y="3201273"/>
              <a:ext cx="184354" cy="112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17" idx="3"/>
            </p:cNvCxnSpPr>
            <p:nvPr/>
          </p:nvCxnSpPr>
          <p:spPr>
            <a:xfrm flipV="1">
              <a:off x="2645664" y="3475532"/>
              <a:ext cx="172924" cy="112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627376" y="3907314"/>
              <a:ext cx="0" cy="3868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8" idx="1"/>
            </p:cNvCxnSpPr>
            <p:nvPr/>
          </p:nvCxnSpPr>
          <p:spPr>
            <a:xfrm>
              <a:off x="2615947" y="3910626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8" idx="3"/>
            </p:cNvCxnSpPr>
            <p:nvPr/>
          </p:nvCxnSpPr>
          <p:spPr>
            <a:xfrm flipV="1">
              <a:off x="2638806" y="4188002"/>
              <a:ext cx="179782" cy="947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370964" y="4100751"/>
              <a:ext cx="274700" cy="26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9" idx="6"/>
              <a:endCxn id="20" idx="2"/>
            </p:cNvCxnSpPr>
            <p:nvPr/>
          </p:nvCxnSpPr>
          <p:spPr>
            <a:xfrm>
              <a:off x="3452622" y="3781584"/>
              <a:ext cx="2164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0" idx="6"/>
              <a:endCxn id="22" idx="2"/>
            </p:cNvCxnSpPr>
            <p:nvPr/>
          </p:nvCxnSpPr>
          <p:spPr>
            <a:xfrm>
              <a:off x="4457700" y="3781584"/>
              <a:ext cx="2674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2" idx="6"/>
              <a:endCxn id="23" idx="2"/>
            </p:cNvCxnSpPr>
            <p:nvPr/>
          </p:nvCxnSpPr>
          <p:spPr>
            <a:xfrm>
              <a:off x="4953762" y="3781584"/>
              <a:ext cx="2278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3" idx="6"/>
              <a:endCxn id="21" idx="2"/>
            </p:cNvCxnSpPr>
            <p:nvPr/>
          </p:nvCxnSpPr>
          <p:spPr>
            <a:xfrm>
              <a:off x="5410200" y="3781584"/>
              <a:ext cx="262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1" idx="6"/>
              <a:endCxn id="24" idx="2"/>
            </p:cNvCxnSpPr>
            <p:nvPr/>
          </p:nvCxnSpPr>
          <p:spPr>
            <a:xfrm>
              <a:off x="5900928" y="3781584"/>
              <a:ext cx="262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24" idx="6"/>
              <a:endCxn id="26" idx="2"/>
            </p:cNvCxnSpPr>
            <p:nvPr/>
          </p:nvCxnSpPr>
          <p:spPr>
            <a:xfrm>
              <a:off x="6391656" y="3781584"/>
              <a:ext cx="336042" cy="35226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24" idx="6"/>
              <a:endCxn id="25" idx="2"/>
            </p:cNvCxnSpPr>
            <p:nvPr/>
          </p:nvCxnSpPr>
          <p:spPr>
            <a:xfrm flipV="1">
              <a:off x="6391656" y="3394710"/>
              <a:ext cx="336042" cy="38687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5" idx="6"/>
              <a:endCxn id="27" idx="2"/>
            </p:cNvCxnSpPr>
            <p:nvPr/>
          </p:nvCxnSpPr>
          <p:spPr>
            <a:xfrm>
              <a:off x="6956298" y="3394710"/>
              <a:ext cx="2857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endCxn id="26" idx="4"/>
            </p:cNvCxnSpPr>
            <p:nvPr/>
          </p:nvCxnSpPr>
          <p:spPr>
            <a:xfrm>
              <a:off x="2508314" y="4100751"/>
              <a:ext cx="4333684" cy="147399"/>
            </a:xfrm>
            <a:prstGeom prst="bentConnector4">
              <a:avLst>
                <a:gd name="adj1" fmla="val -1015"/>
                <a:gd name="adj2" fmla="val 277882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6"/>
              <a:endCxn id="25" idx="0"/>
            </p:cNvCxnSpPr>
            <p:nvPr/>
          </p:nvCxnSpPr>
          <p:spPr>
            <a:xfrm flipV="1">
              <a:off x="2376678" y="3280410"/>
              <a:ext cx="4465320" cy="114300"/>
            </a:xfrm>
            <a:prstGeom prst="bentConnector4">
              <a:avLst>
                <a:gd name="adj1" fmla="val 2180"/>
                <a:gd name="adj2" fmla="val 360606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endCxn id="21" idx="0"/>
            </p:cNvCxnSpPr>
            <p:nvPr/>
          </p:nvCxnSpPr>
          <p:spPr>
            <a:xfrm flipV="1">
              <a:off x="5067681" y="3667284"/>
              <a:ext cx="718947" cy="114300"/>
            </a:xfrm>
            <a:prstGeom prst="bentConnector4">
              <a:avLst>
                <a:gd name="adj1" fmla="val -4199"/>
                <a:gd name="adj2" fmla="val 30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endCxn id="24" idx="0"/>
            </p:cNvCxnSpPr>
            <p:nvPr/>
          </p:nvCxnSpPr>
          <p:spPr>
            <a:xfrm flipV="1">
              <a:off x="5067681" y="3667284"/>
              <a:ext cx="1209675" cy="114300"/>
            </a:xfrm>
            <a:prstGeom prst="bentConnector4">
              <a:avLst>
                <a:gd name="adj1" fmla="val -2827"/>
                <a:gd name="adj2" fmla="val 30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147390" y="4785089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Elbow Connector 61"/>
            <p:cNvCxnSpPr>
              <a:endCxn id="23" idx="4"/>
            </p:cNvCxnSpPr>
            <p:nvPr/>
          </p:nvCxnSpPr>
          <p:spPr>
            <a:xfrm flipV="1">
              <a:off x="2375990" y="3895884"/>
              <a:ext cx="2919910" cy="100350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17" idx="6"/>
              <a:endCxn id="19" idx="0"/>
            </p:cNvCxnSpPr>
            <p:nvPr/>
          </p:nvCxnSpPr>
          <p:spPr>
            <a:xfrm>
              <a:off x="3013710" y="3394710"/>
              <a:ext cx="324612" cy="27257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18" idx="6"/>
              <a:endCxn id="19" idx="4"/>
            </p:cNvCxnSpPr>
            <p:nvPr/>
          </p:nvCxnSpPr>
          <p:spPr>
            <a:xfrm flipV="1">
              <a:off x="3013710" y="3895884"/>
              <a:ext cx="324612" cy="21129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969220" y="3917055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979095" y="4194432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713244" y="3917055"/>
              <a:ext cx="2559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713244" y="4318476"/>
              <a:ext cx="2780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1981392" y="4697144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991267" y="4974521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713244" y="4697144"/>
              <a:ext cx="2681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1713244" y="5098297"/>
              <a:ext cx="282581" cy="26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978485" y="3184191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1988360" y="3461568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710337" y="3184191"/>
              <a:ext cx="2681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710337" y="3585344"/>
              <a:ext cx="282581" cy="26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blipFill rotWithShape="0">
                <a:blip r:embed="rId2"/>
                <a:stretch>
                  <a:fillRect l="-5063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1905" r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blipFill rotWithShape="0">
                <a:blip r:embed="rId4"/>
                <a:stretch>
                  <a:fillRect l="-8861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930" r="-465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95110" y="4876810"/>
                <a:ext cx="728597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110" y="4876810"/>
                <a:ext cx="728597" cy="391582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66166" y="5267255"/>
                <a:ext cx="5070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66" y="5267255"/>
                <a:ext cx="50706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2903461" y="33610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50856" y="33202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50932" y="4067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64316" y="48849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17421" y="40809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56723" y="377388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77850" y="3769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59281" y="37833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13911" y="37983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86995" y="42347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97653" y="42323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50145" y="38577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52957" y="41278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>
            <a:off x="1710358" y="3550149"/>
            <a:ext cx="6294229" cy="819962"/>
          </a:xfrm>
          <a:prstGeom prst="curvedConnector3">
            <a:avLst>
              <a:gd name="adj1" fmla="val 28869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053548" y="41802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122002" y="4519404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95953" y="5848714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31 </a:t>
            </a:r>
            <a:r>
              <a:rPr lang="en-US" b="1" smtClean="0">
                <a:solidFill>
                  <a:srgbClr val="FF0000"/>
                </a:solidFill>
                <a:sym typeface="Wingdings"/>
              </a:rPr>
              <a:t>24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</a:p>
          <a:p>
            <a:r>
              <a:rPr lang="en-US" dirty="0" smtClean="0"/>
              <a:t>Balancing</a:t>
            </a:r>
          </a:p>
          <a:p>
            <a:r>
              <a:rPr lang="en-US" dirty="0" smtClean="0"/>
              <a:t>Sending/gathering data to/from system</a:t>
            </a:r>
          </a:p>
          <a:p>
            <a:pPr lvl="1"/>
            <a:r>
              <a:rPr lang="en-US" dirty="0" smtClean="0"/>
              <a:t>Scheduling or back pressure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228503" y="3326316"/>
            <a:ext cx="6179249" cy="2321035"/>
            <a:chOff x="1195110" y="3315552"/>
            <a:chExt cx="6179249" cy="2321035"/>
          </a:xfrm>
        </p:grpSpPr>
        <p:grpSp>
          <p:nvGrpSpPr>
            <p:cNvPr id="14" name="Group 13"/>
            <p:cNvGrpSpPr/>
            <p:nvPr/>
          </p:nvGrpSpPr>
          <p:grpSpPr>
            <a:xfrm>
              <a:off x="1195110" y="3315552"/>
              <a:ext cx="6179249" cy="2321035"/>
              <a:chOff x="1337119" y="2940762"/>
              <a:chExt cx="6179249" cy="23210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84657" y="3184191"/>
                <a:ext cx="5531711" cy="1914374"/>
                <a:chOff x="1710337" y="3184191"/>
                <a:chExt cx="5531711" cy="191437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785110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785110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22402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endParaRPr lang="en-US" sz="16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69030" y="3667284"/>
                  <a:ext cx="78867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>
                      <a:latin typeface="Times" charset="0"/>
                      <a:ea typeface="Times" charset="0"/>
                      <a:cs typeface="Times" charset="0"/>
                    </a:rPr>
                    <a:t>Sqrt</a:t>
                  </a:r>
                  <a:endParaRPr lang="en-US" sz="12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672328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2516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181600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3056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72769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727698" y="401955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14807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148078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>
                  <a:stCxn id="29" idx="6"/>
                </p:cNvCxnSpPr>
                <p:nvPr/>
              </p:nvCxnSpPr>
              <p:spPr>
                <a:xfrm>
                  <a:off x="2376678" y="3394710"/>
                  <a:ext cx="26898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634234" y="3201273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endCxn id="17" idx="1"/>
                </p:cNvCxnSpPr>
                <p:nvPr/>
              </p:nvCxnSpPr>
              <p:spPr>
                <a:xfrm>
                  <a:off x="2634234" y="3201273"/>
                  <a:ext cx="18435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endCxn id="17" idx="3"/>
                </p:cNvCxnSpPr>
                <p:nvPr/>
              </p:nvCxnSpPr>
              <p:spPr>
                <a:xfrm flipV="1">
                  <a:off x="2645664" y="3475532"/>
                  <a:ext cx="17292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27376" y="3907314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endCxn id="18" idx="1"/>
                </p:cNvCxnSpPr>
                <p:nvPr/>
              </p:nvCxnSpPr>
              <p:spPr>
                <a:xfrm>
                  <a:off x="2615947" y="3910626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endCxn id="18" idx="3"/>
                </p:cNvCxnSpPr>
                <p:nvPr/>
              </p:nvCxnSpPr>
              <p:spPr>
                <a:xfrm flipV="1">
                  <a:off x="2638806" y="4188002"/>
                  <a:ext cx="179782" cy="947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370964" y="4100751"/>
                  <a:ext cx="274700" cy="261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19" idx="6"/>
                  <a:endCxn id="20" idx="2"/>
                </p:cNvCxnSpPr>
                <p:nvPr/>
              </p:nvCxnSpPr>
              <p:spPr>
                <a:xfrm>
                  <a:off x="3452622" y="3781584"/>
                  <a:ext cx="2164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20" idx="6"/>
                  <a:endCxn id="22" idx="2"/>
                </p:cNvCxnSpPr>
                <p:nvPr/>
              </p:nvCxnSpPr>
              <p:spPr>
                <a:xfrm>
                  <a:off x="4457700" y="3781584"/>
                  <a:ext cx="26746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>
                  <a:stCxn id="22" idx="6"/>
                  <a:endCxn id="23" idx="2"/>
                </p:cNvCxnSpPr>
                <p:nvPr/>
              </p:nvCxnSpPr>
              <p:spPr>
                <a:xfrm>
                  <a:off x="4953762" y="3781584"/>
                  <a:ext cx="22783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23" idx="6"/>
                  <a:endCxn id="21" idx="2"/>
                </p:cNvCxnSpPr>
                <p:nvPr/>
              </p:nvCxnSpPr>
              <p:spPr>
                <a:xfrm>
                  <a:off x="5410200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21" idx="6"/>
                  <a:endCxn id="24" idx="2"/>
                </p:cNvCxnSpPr>
                <p:nvPr/>
              </p:nvCxnSpPr>
              <p:spPr>
                <a:xfrm>
                  <a:off x="5900928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48"/>
                <p:cNvCxnSpPr>
                  <a:stCxn id="24" idx="6"/>
                  <a:endCxn id="26" idx="2"/>
                </p:cNvCxnSpPr>
                <p:nvPr/>
              </p:nvCxnSpPr>
              <p:spPr>
                <a:xfrm>
                  <a:off x="6391656" y="3781584"/>
                  <a:ext cx="336042" cy="35226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49"/>
                <p:cNvCxnSpPr>
                  <a:stCxn id="24" idx="6"/>
                  <a:endCxn id="25" idx="2"/>
                </p:cNvCxnSpPr>
                <p:nvPr/>
              </p:nvCxnSpPr>
              <p:spPr>
                <a:xfrm flipV="1">
                  <a:off x="6391656" y="3394710"/>
                  <a:ext cx="336042" cy="386874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25" idx="6"/>
                  <a:endCxn id="27" idx="2"/>
                </p:cNvCxnSpPr>
                <p:nvPr/>
              </p:nvCxnSpPr>
              <p:spPr>
                <a:xfrm>
                  <a:off x="6956298" y="339471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26" idx="6"/>
                  <a:endCxn id="28" idx="2"/>
                </p:cNvCxnSpPr>
                <p:nvPr/>
              </p:nvCxnSpPr>
              <p:spPr>
                <a:xfrm>
                  <a:off x="6956298" y="413385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>
                  <a:endCxn id="26" idx="4"/>
                </p:cNvCxnSpPr>
                <p:nvPr/>
              </p:nvCxnSpPr>
              <p:spPr>
                <a:xfrm>
                  <a:off x="2508314" y="4100751"/>
                  <a:ext cx="4333684" cy="147399"/>
                </a:xfrm>
                <a:prstGeom prst="bentConnector4">
                  <a:avLst>
                    <a:gd name="adj1" fmla="val -1015"/>
                    <a:gd name="adj2" fmla="val 277882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lbow Connector 57"/>
                <p:cNvCxnSpPr>
                  <a:stCxn id="29" idx="6"/>
                  <a:endCxn id="25" idx="0"/>
                </p:cNvCxnSpPr>
                <p:nvPr/>
              </p:nvCxnSpPr>
              <p:spPr>
                <a:xfrm flipV="1">
                  <a:off x="2376678" y="3280410"/>
                  <a:ext cx="4465320" cy="114300"/>
                </a:xfrm>
                <a:prstGeom prst="bentConnector4">
                  <a:avLst>
                    <a:gd name="adj1" fmla="val 2180"/>
                    <a:gd name="adj2" fmla="val 360606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lbow Connector 58"/>
                <p:cNvCxnSpPr>
                  <a:endCxn id="21" idx="0"/>
                </p:cNvCxnSpPr>
                <p:nvPr/>
              </p:nvCxnSpPr>
              <p:spPr>
                <a:xfrm flipV="1">
                  <a:off x="5067681" y="3667284"/>
                  <a:ext cx="718947" cy="114300"/>
                </a:xfrm>
                <a:prstGeom prst="bentConnector4">
                  <a:avLst>
                    <a:gd name="adj1" fmla="val -4199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lbow Connector 59"/>
                <p:cNvCxnSpPr>
                  <a:endCxn id="24" idx="0"/>
                </p:cNvCxnSpPr>
                <p:nvPr/>
              </p:nvCxnSpPr>
              <p:spPr>
                <a:xfrm flipV="1">
                  <a:off x="5067681" y="3667284"/>
                  <a:ext cx="1209675" cy="114300"/>
                </a:xfrm>
                <a:prstGeom prst="bentConnector4">
                  <a:avLst>
                    <a:gd name="adj1" fmla="val -2827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60"/>
                <p:cNvSpPr/>
                <p:nvPr/>
              </p:nvSpPr>
              <p:spPr>
                <a:xfrm>
                  <a:off x="2147390" y="4785089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" name="Elbow Connector 61"/>
                <p:cNvCxnSpPr>
                  <a:endCxn id="23" idx="4"/>
                </p:cNvCxnSpPr>
                <p:nvPr/>
              </p:nvCxnSpPr>
              <p:spPr>
                <a:xfrm flipV="1">
                  <a:off x="2375990" y="3895884"/>
                  <a:ext cx="2919910" cy="1003505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>
                  <a:stCxn id="17" idx="6"/>
                  <a:endCxn id="19" idx="0"/>
                </p:cNvCxnSpPr>
                <p:nvPr/>
              </p:nvCxnSpPr>
              <p:spPr>
                <a:xfrm>
                  <a:off x="3013710" y="3394710"/>
                  <a:ext cx="324612" cy="27257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lbow Connector 63"/>
                <p:cNvCxnSpPr>
                  <a:stCxn id="18" idx="6"/>
                  <a:endCxn id="19" idx="4"/>
                </p:cNvCxnSpPr>
                <p:nvPr/>
              </p:nvCxnSpPr>
              <p:spPr>
                <a:xfrm flipV="1">
                  <a:off x="3013710" y="3895884"/>
                  <a:ext cx="324612" cy="21129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969220" y="3917055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979095" y="4194432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1713244" y="3917055"/>
                  <a:ext cx="2559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1713244" y="4318476"/>
                  <a:ext cx="2780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981392" y="4697144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1991267" y="4974521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1713244" y="4697144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1713244" y="5098297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1978485" y="3184191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1988360" y="3461568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1710337" y="3184191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1710337" y="3585344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5063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1905" r="-714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8861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930" r="-4651" b="-2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9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TextBox 76"/>
            <p:cNvSpPr txBox="1"/>
            <p:nvPr/>
          </p:nvSpPr>
          <p:spPr>
            <a:xfrm>
              <a:off x="2903461" y="336100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50856" y="33202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50932" y="40670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4316" y="48849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17421" y="40809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56723" y="37738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77850" y="376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59281" y="378331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13911" y="379839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86995" y="42347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297653" y="42323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50145" y="38577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52957" y="41278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3395953" y="5848714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31 </a:t>
            </a:r>
            <a:r>
              <a:rPr lang="en-US" b="1" smtClean="0">
                <a:solidFill>
                  <a:srgbClr val="FF0000"/>
                </a:solidFill>
                <a:sym typeface="Wingdings"/>
              </a:rPr>
              <a:t>24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31532</TotalTime>
  <Words>1572</Words>
  <Application>Microsoft Macintosh PowerPoint</Application>
  <PresentationFormat>On-screen Show (4:3)</PresentationFormat>
  <Paragraphs>797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</vt:lpstr>
      <vt:lpstr>Menlo</vt:lpstr>
      <vt:lpstr>Times</vt:lpstr>
      <vt:lpstr>Wingdings</vt:lpstr>
      <vt:lpstr>Office Theme</vt:lpstr>
      <vt:lpstr>JANUS: A Compilation System for Balancing Parallelism and Performance in OpenVX</vt:lpstr>
      <vt:lpstr>Which target for Computer Vision or other similar applications?</vt:lpstr>
      <vt:lpstr>Motivation: Computer Vision on FPGAs and Many-core systems</vt:lpstr>
      <vt:lpstr>OpenVX Programming Model</vt:lpstr>
      <vt:lpstr>OpenVX on different targets</vt:lpstr>
      <vt:lpstr>Example: Streaming Compute Kernel</vt:lpstr>
      <vt:lpstr>Example: OpenVX Graph</vt:lpstr>
      <vt:lpstr>Example: OpenVX Graph</vt:lpstr>
      <vt:lpstr>Example: OpenVX Graph</vt:lpstr>
      <vt:lpstr>Example: OpenVX Graph</vt:lpstr>
      <vt:lpstr>Example: OpenVX Graph</vt:lpstr>
      <vt:lpstr>Example: OpenVX Graph</vt:lpstr>
      <vt:lpstr>Example: OpenVX Graph</vt:lpstr>
      <vt:lpstr>Example: OpenVX Graph</vt:lpstr>
      <vt:lpstr>Example: OpenVX Graph</vt:lpstr>
      <vt:lpstr>Example: OpenVX Graph</vt:lpstr>
      <vt:lpstr>Example: OpenVX Graph</vt:lpstr>
      <vt:lpstr>Example: OpenVX Graph</vt:lpstr>
      <vt:lpstr>JANUS Tool flow</vt:lpstr>
      <vt:lpstr>JANUS Tool flow</vt:lpstr>
      <vt:lpstr>JANUS Tool flow</vt:lpstr>
      <vt:lpstr>Experimental Results (area target)</vt:lpstr>
      <vt:lpstr>Experimental Results (throughput target)</vt:lpstr>
      <vt:lpstr>Run-time vs ILP</vt:lpstr>
      <vt:lpstr>Area Efficiency on Zedboard</vt:lpstr>
      <vt:lpstr>Conclusions / Summary</vt:lpstr>
    </vt:vector>
  </TitlesOfParts>
  <Company>hos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 o</dc:creator>
  <cp:lastModifiedBy>Hossein Omidian</cp:lastModifiedBy>
  <cp:revision>349</cp:revision>
  <cp:lastPrinted>2018-02-23T09:29:06Z</cp:lastPrinted>
  <dcterms:created xsi:type="dcterms:W3CDTF">2015-12-17T23:16:34Z</dcterms:created>
  <dcterms:modified xsi:type="dcterms:W3CDTF">2018-03-31T18:02:25Z</dcterms:modified>
</cp:coreProperties>
</file>