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02" r:id="rId2"/>
    <p:sldId id="603" r:id="rId3"/>
    <p:sldId id="602" r:id="rId4"/>
    <p:sldId id="604" r:id="rId5"/>
    <p:sldId id="558" r:id="rId6"/>
    <p:sldId id="606" r:id="rId7"/>
    <p:sldId id="601" r:id="rId8"/>
    <p:sldId id="605" r:id="rId9"/>
    <p:sldId id="607" r:id="rId10"/>
    <p:sldId id="568" r:id="rId11"/>
    <p:sldId id="567" r:id="rId12"/>
    <p:sldId id="503" r:id="rId13"/>
    <p:sldId id="592" r:id="rId14"/>
    <p:sldId id="593" r:id="rId15"/>
    <p:sldId id="596" r:id="rId16"/>
    <p:sldId id="597" r:id="rId17"/>
    <p:sldId id="599" r:id="rId18"/>
    <p:sldId id="566" r:id="rId19"/>
    <p:sldId id="570" r:id="rId20"/>
    <p:sldId id="569" r:id="rId21"/>
    <p:sldId id="577" r:id="rId22"/>
    <p:sldId id="576" r:id="rId23"/>
    <p:sldId id="579" r:id="rId24"/>
    <p:sldId id="580" r:id="rId25"/>
    <p:sldId id="581" r:id="rId26"/>
    <p:sldId id="578" r:id="rId27"/>
    <p:sldId id="582" r:id="rId28"/>
    <p:sldId id="583" r:id="rId29"/>
    <p:sldId id="586" r:id="rId30"/>
    <p:sldId id="600" r:id="rId31"/>
    <p:sldId id="565" r:id="rId32"/>
  </p:sldIdLst>
  <p:sldSz cx="9144000" cy="6858000" type="screen4x3"/>
  <p:notesSz cx="6858000" cy="9144000"/>
  <p:custShowLst>
    <p:custShow name="Fujitsu" id="0">
      <p:sldLst>
        <p:sld r:id="rId2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99CC66"/>
    <a:srgbClr val="EFA2A4"/>
    <a:srgbClr val="0000C4"/>
    <a:srgbClr val="3FD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60"/>
  </p:normalViewPr>
  <p:slideViewPr>
    <p:cSldViewPr snapToGrid="0" snapToObjects="1">
      <p:cViewPr varScale="1">
        <p:scale>
          <a:sx n="208" d="100"/>
          <a:sy n="208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EF895-B55E-5046-B67C-DF72D59F85F6}" type="datetimeFigureOut">
              <a:rPr lang="en-US" smtClean="0"/>
              <a:pPr/>
              <a:t>17-06-27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11BA9-FF9E-3E4F-BD38-D18350699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566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08FED-5644-A846-8AEA-252F767B8EC6}" type="datetimeFigureOut">
              <a:rPr lang="en-US" smtClean="0"/>
              <a:pPr/>
              <a:t>17-06-27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2A827-E11F-5D45-96FA-F362D1F033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951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0A18FE-90F4-3049-97F5-E937325A33B3}" type="slidenum">
              <a:rPr lang="en-US" sz="1100" b="0">
                <a:solidFill>
                  <a:prstClr val="black"/>
                </a:solidFill>
              </a:rPr>
              <a:pPr eaLnBrk="1" hangingPunct="1"/>
              <a:t>1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EE20-07F7-4449-8278-1925F7B16F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2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874F-10CF-4A46-9B60-CA3A0EED6C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1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©2015 </a:t>
            </a:r>
            <a:r>
              <a:rPr lang="en-US" dirty="0" err="1" smtClean="0">
                <a:solidFill>
                  <a:srgbClr val="000000"/>
                </a:solidFill>
              </a:rPr>
              <a:t>VectorBlox</a:t>
            </a:r>
            <a:r>
              <a:rPr lang="en-US" dirty="0" smtClean="0">
                <a:solidFill>
                  <a:srgbClr val="000000"/>
                </a:solidFill>
              </a:rPr>
              <a:t> Computing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C61E4-1F3F-CF4A-925F-C933D7D583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4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366F4-5B35-074D-93F1-8F16FC75F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3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91F9A-21F5-B945-9505-ADB838467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16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1F4CD-26D9-0746-8D69-ACD4258141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5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7A2AF-9088-8449-8CF0-DFCE48CCC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6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9B08E-ADBD-5B4B-A350-31116F9725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8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7898-9109-DC44-85B4-14FE23A494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F2941-6D76-D846-922D-E8BAEEC8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9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66DCF-0407-9849-ABD2-0485AB36D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2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6E48F-2325-DC48-A2FA-23B0E50A3E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B22BB-F307-024D-8362-0DF8617519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8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1C335F7-86EC-7D49-B15B-BC0A8595FE7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5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3636" y="846567"/>
            <a:ext cx="7418426" cy="1969894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TinBiNN</a:t>
            </a:r>
            <a:r>
              <a:rPr lang="en-US" sz="4800" b="1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: Tiny </a:t>
            </a:r>
            <a:r>
              <a:rPr lang="en-US" sz="4800" b="1" dirty="0" err="1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Binarized</a:t>
            </a:r>
            <a:r>
              <a:rPr lang="en-US" sz="4800" b="1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 Neural Network Overlay</a:t>
            </a:r>
            <a:r>
              <a:rPr lang="en-US" sz="36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/>
            </a:r>
            <a:br>
              <a:rPr lang="en-US" sz="36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</a:br>
            <a:r>
              <a:rPr lang="en-US" sz="36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                       </a:t>
            </a:r>
            <a:r>
              <a:rPr lang="en-US" sz="3600" dirty="0" smtClean="0">
                <a:solidFill>
                  <a:srgbClr val="FF0000"/>
                </a:solidFill>
                <a:latin typeface="Calibri" pitchFamily="34" charset="0"/>
                <a:cs typeface="Helvetica"/>
              </a:rPr>
              <a:t>…. in about 5,000 LUTs</a:t>
            </a:r>
          </a:p>
        </p:txBody>
      </p:sp>
      <p:sp>
        <p:nvSpPr>
          <p:cNvPr id="16387" name="Subtitle 1"/>
          <p:cNvSpPr>
            <a:spLocks noGrp="1"/>
          </p:cNvSpPr>
          <p:nvPr>
            <p:ph type="subTitle" idx="1"/>
          </p:nvPr>
        </p:nvSpPr>
        <p:spPr>
          <a:xfrm>
            <a:off x="760142" y="3795151"/>
            <a:ext cx="3763433" cy="1929289"/>
          </a:xfrm>
        </p:spPr>
        <p:txBody>
          <a:bodyPr/>
          <a:lstStyle/>
          <a:p>
            <a:r>
              <a:rPr lang="en-US" sz="2000" b="1" u="sng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Guy Lemieux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Joe Edwards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Joel </a:t>
            </a:r>
            <a:r>
              <a:rPr lang="en-US" sz="2000" dirty="0" err="1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Vandergriendt</a:t>
            </a:r>
            <a:endParaRPr lang="en-US" sz="2000" dirty="0" smtClean="0">
              <a:solidFill>
                <a:srgbClr val="000090"/>
              </a:solidFill>
              <a:latin typeface="Calibri" pitchFamily="34" charset="0"/>
              <a:cs typeface="Helvetica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Aaron Severance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Ryan De </a:t>
            </a:r>
            <a:r>
              <a:rPr lang="en-US" sz="2000" dirty="0" err="1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Iaco</a:t>
            </a:r>
            <a:endParaRPr lang="en-US" sz="2000" dirty="0">
              <a:solidFill>
                <a:srgbClr val="000090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461" y="-2977"/>
            <a:ext cx="2664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alibri" pitchFamily="34" charset="0"/>
                <a:cs typeface="Engravers MT"/>
              </a:rPr>
              <a:t>The University of British Columbia</a:t>
            </a:r>
            <a:endParaRPr lang="en-US" sz="1400" dirty="0">
              <a:solidFill>
                <a:srgbClr val="FFFFFF"/>
              </a:solidFill>
              <a:latin typeface="Calibri" pitchFamily="34" charset="0"/>
              <a:cs typeface="Engravers MT"/>
            </a:endParaRPr>
          </a:p>
        </p:txBody>
      </p:sp>
      <p:pic>
        <p:nvPicPr>
          <p:cNvPr id="3" name="Picture 2" descr="VectorBlox_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82" y="3076941"/>
            <a:ext cx="2439207" cy="701930"/>
          </a:xfrm>
          <a:prstGeom prst="rect">
            <a:avLst/>
          </a:prstGeom>
        </p:spPr>
      </p:pic>
      <p:sp>
        <p:nvSpPr>
          <p:cNvPr id="9" name="Subtitle 1"/>
          <p:cNvSpPr txBox="1">
            <a:spLocks/>
          </p:cNvSpPr>
          <p:nvPr/>
        </p:nvSpPr>
        <p:spPr bwMode="auto">
          <a:xfrm>
            <a:off x="4868629" y="3795151"/>
            <a:ext cx="3763433" cy="192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Abdullah </a:t>
            </a:r>
            <a:r>
              <a:rPr lang="en-US" sz="2000" dirty="0" err="1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Raouf</a:t>
            </a:r>
            <a:endParaRPr lang="en-US" sz="2000" dirty="0" smtClean="0">
              <a:solidFill>
                <a:srgbClr val="000090"/>
              </a:solidFill>
              <a:latin typeface="Calibri" pitchFamily="34" charset="0"/>
              <a:cs typeface="Helvetica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Tom </a:t>
            </a:r>
            <a:r>
              <a:rPr lang="en-US" sz="2000" dirty="0" err="1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Watzka</a:t>
            </a:r>
            <a:endParaRPr lang="en-US" sz="2000" dirty="0" smtClean="0">
              <a:solidFill>
                <a:srgbClr val="000090"/>
              </a:solidFill>
              <a:latin typeface="Calibri" pitchFamily="34" charset="0"/>
              <a:cs typeface="Helvetica"/>
            </a:endParaRPr>
          </a:p>
          <a:p>
            <a:r>
              <a:rPr lang="en-US" sz="2000" dirty="0" err="1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Satwant</a:t>
            </a:r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 Singh</a:t>
            </a:r>
            <a:endParaRPr lang="en-US" sz="2000" dirty="0">
              <a:solidFill>
                <a:srgbClr val="000090"/>
              </a:solidFill>
              <a:latin typeface="Calibri" pitchFamily="34" charset="0"/>
              <a:cs typeface="Helvetica"/>
            </a:endParaRPr>
          </a:p>
        </p:txBody>
      </p:sp>
      <p:pic>
        <p:nvPicPr>
          <p:cNvPr id="2" name="Picture 1" descr="Lattice_Semiconductor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01" y="3319104"/>
            <a:ext cx="2395728" cy="387096"/>
          </a:xfrm>
          <a:prstGeom prst="rect">
            <a:avLst/>
          </a:prstGeom>
        </p:spPr>
      </p:pic>
      <p:sp>
        <p:nvSpPr>
          <p:cNvPr id="10" name="Subtitle 1"/>
          <p:cNvSpPr txBox="1">
            <a:spLocks/>
          </p:cNvSpPr>
          <p:nvPr/>
        </p:nvSpPr>
        <p:spPr bwMode="auto">
          <a:xfrm>
            <a:off x="2794258" y="5883984"/>
            <a:ext cx="3763433" cy="74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2017 OLAF Workshop</a:t>
            </a:r>
          </a:p>
          <a:p>
            <a:r>
              <a:rPr lang="en-US" sz="1400" dirty="0" smtClean="0">
                <a:solidFill>
                  <a:srgbClr val="000090"/>
                </a:solidFill>
                <a:latin typeface="Calibri" pitchFamily="34" charset="0"/>
                <a:cs typeface="Helvetica"/>
              </a:rPr>
              <a:t>February 22</a:t>
            </a:r>
            <a:endParaRPr lang="en-US" sz="1400" dirty="0">
              <a:solidFill>
                <a:srgbClr val="000090"/>
              </a:solidFill>
              <a:latin typeface="Calibri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44670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CIFAR-10 Image Dataset</a:t>
            </a:r>
            <a:endParaRPr lang="en-US" dirty="0"/>
          </a:p>
        </p:txBody>
      </p:sp>
      <p:pic>
        <p:nvPicPr>
          <p:cNvPr id="7" name="Content Placeholder 6" descr="CIFAR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01" r="-19301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909805" y="3415130"/>
            <a:ext cx="4586641" cy="44384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4508" y="3440057"/>
            <a:ext cx="586892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People from CIFAR-100 (man, woman, boy, girl, baby)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8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Trained Network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3743"/>
            <a:ext cx="8229600" cy="143539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7275" y="2921970"/>
            <a:ext cx="8852711" cy="320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 smtClean="0"/>
              <a:t>BinaryConnect</a:t>
            </a:r>
            <a:endParaRPr lang="en-US" dirty="0" smtClean="0"/>
          </a:p>
          <a:p>
            <a:pPr marL="457200" lvl="1" indent="0">
              <a:buNone/>
            </a:pPr>
            <a:r>
              <a:rPr lang="en-US" sz="1900" dirty="0" smtClean="0"/>
              <a:t>128 – 128 – </a:t>
            </a:r>
            <a:r>
              <a:rPr lang="en-US" sz="1900" dirty="0" err="1" smtClean="0"/>
              <a:t>mp</a:t>
            </a:r>
            <a:r>
              <a:rPr lang="en-US" sz="1900" dirty="0" smtClean="0"/>
              <a:t> </a:t>
            </a:r>
            <a:r>
              <a:rPr lang="en-US" sz="1900" dirty="0" smtClean="0">
                <a:sym typeface="Wingdings"/>
              </a:rPr>
              <a:t>– 256 – 256 – </a:t>
            </a:r>
            <a:r>
              <a:rPr lang="en-US" sz="1900" dirty="0" err="1" smtClean="0">
                <a:sym typeface="Wingdings"/>
              </a:rPr>
              <a:t>mp</a:t>
            </a:r>
            <a:r>
              <a:rPr lang="en-US" sz="1900" dirty="0" smtClean="0">
                <a:sym typeface="Wingdings"/>
              </a:rPr>
              <a:t> – 512 – 512 – </a:t>
            </a:r>
            <a:r>
              <a:rPr lang="en-US" sz="1900" dirty="0" err="1" smtClean="0">
                <a:sym typeface="Wingdings"/>
              </a:rPr>
              <a:t>mp</a:t>
            </a:r>
            <a:r>
              <a:rPr lang="en-US" sz="1900" dirty="0" smtClean="0">
                <a:sym typeface="Wingdings"/>
              </a:rPr>
              <a:t> – 1024d – 1024</a:t>
            </a:r>
            <a:r>
              <a:rPr lang="en-US" sz="1900" dirty="0">
                <a:sym typeface="Wingdings"/>
              </a:rPr>
              <a:t>d</a:t>
            </a:r>
            <a:r>
              <a:rPr lang="en-US" sz="1900" dirty="0" smtClean="0">
                <a:sym typeface="Wingdings"/>
              </a:rPr>
              <a:t> – 10d</a:t>
            </a:r>
            <a:br>
              <a:rPr lang="en-US" sz="1900" dirty="0" smtClean="0">
                <a:sym typeface="Wingdings"/>
              </a:rPr>
            </a:br>
            <a:r>
              <a:rPr lang="en-US" sz="1900" dirty="0" smtClean="0">
                <a:sym typeface="Wingdings"/>
              </a:rPr>
              <a:t>          91.7% accurate</a:t>
            </a:r>
            <a:endParaRPr lang="en-US" sz="1900" dirty="0" smtClean="0"/>
          </a:p>
          <a:p>
            <a:r>
              <a:rPr lang="en-US" dirty="0" smtClean="0"/>
              <a:t>Ours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1900" dirty="0" smtClean="0"/>
              <a:t>	  48 –   </a:t>
            </a:r>
            <a:r>
              <a:rPr lang="en-US" sz="1900" dirty="0"/>
              <a:t>48 – </a:t>
            </a:r>
            <a:r>
              <a:rPr lang="en-US" sz="1900" dirty="0" err="1"/>
              <a:t>mp</a:t>
            </a:r>
            <a:r>
              <a:rPr lang="en-US" sz="1900" dirty="0"/>
              <a:t> </a:t>
            </a:r>
            <a:r>
              <a:rPr lang="en-US" sz="1900" dirty="0">
                <a:sym typeface="Wingdings"/>
              </a:rPr>
              <a:t>– </a:t>
            </a:r>
            <a:r>
              <a:rPr lang="en-US" sz="1900" dirty="0" smtClean="0">
                <a:sym typeface="Wingdings"/>
              </a:rPr>
              <a:t>  96 </a:t>
            </a:r>
            <a:r>
              <a:rPr lang="en-US" sz="1900" dirty="0">
                <a:sym typeface="Wingdings"/>
              </a:rPr>
              <a:t>– </a:t>
            </a:r>
            <a:r>
              <a:rPr lang="en-US" sz="1900" dirty="0" smtClean="0">
                <a:sym typeface="Wingdings"/>
              </a:rPr>
              <a:t>  96 </a:t>
            </a:r>
            <a:r>
              <a:rPr lang="en-US" sz="1900" dirty="0">
                <a:sym typeface="Wingdings"/>
              </a:rPr>
              <a:t>– </a:t>
            </a:r>
            <a:r>
              <a:rPr lang="en-US" sz="1900" dirty="0" err="1">
                <a:sym typeface="Wingdings"/>
              </a:rPr>
              <a:t>mp</a:t>
            </a:r>
            <a:r>
              <a:rPr lang="en-US" sz="1900" dirty="0">
                <a:sym typeface="Wingdings"/>
              </a:rPr>
              <a:t> – 128 – 128 – </a:t>
            </a:r>
            <a:r>
              <a:rPr lang="en-US" sz="1900" dirty="0" err="1">
                <a:sym typeface="Wingdings"/>
              </a:rPr>
              <a:t>mp</a:t>
            </a:r>
            <a:r>
              <a:rPr lang="en-US" sz="1900" dirty="0">
                <a:sym typeface="Wingdings"/>
              </a:rPr>
              <a:t> </a:t>
            </a:r>
            <a:r>
              <a:rPr lang="en-US" sz="1900" dirty="0" smtClean="0">
                <a:sym typeface="Wingdings"/>
              </a:rPr>
              <a:t>–   256d –   256d – 10d	          87.7 % accurate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1100" dirty="0" smtClean="0"/>
          </a:p>
          <a:p>
            <a:pPr marL="457200" lvl="1" indent="0">
              <a:buNone/>
            </a:pPr>
            <a:r>
              <a:rPr lang="en-US" sz="2000" dirty="0" smtClean="0"/>
              <a:t>         </a:t>
            </a:r>
            <a:r>
              <a:rPr lang="en-US" dirty="0" smtClean="0"/>
              <a:t>9x fewer operations</a:t>
            </a:r>
          </a:p>
        </p:txBody>
      </p:sp>
    </p:spTree>
    <p:extLst>
      <p:ext uri="{BB962C8B-B14F-4D97-AF65-F5344CB8AC3E}">
        <p14:creationId xmlns:p14="http://schemas.microsoft.com/office/powerpoint/2010/main" val="402905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003990" y="2686722"/>
            <a:ext cx="4780217" cy="3484441"/>
          </a:xfrm>
          <a:prstGeom prst="rect">
            <a:avLst/>
          </a:prstGeom>
          <a:solidFill>
            <a:srgbClr val="99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55169" y="1558334"/>
            <a:ext cx="1498031" cy="2268730"/>
          </a:xfrm>
          <a:prstGeom prst="rect">
            <a:avLst/>
          </a:prstGeom>
          <a:solidFill>
            <a:srgbClr val="EFA2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44001" y="1590244"/>
            <a:ext cx="1417913" cy="314408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822144" y="3858974"/>
            <a:ext cx="1463232" cy="209590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Diagram</a:t>
            </a:r>
            <a:br>
              <a:rPr lang="en-US" dirty="0" smtClean="0"/>
            </a:br>
            <a:r>
              <a:rPr lang="en-US" sz="2800" dirty="0" smtClean="0"/>
              <a:t>Overlay: RISC-V + Accelerators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 descr="system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7" r="-2416"/>
          <a:stretch/>
        </p:blipFill>
        <p:spPr>
          <a:xfrm>
            <a:off x="1874112" y="1688876"/>
            <a:ext cx="5042839" cy="4525963"/>
          </a:xfrm>
        </p:spPr>
      </p:pic>
      <p:sp>
        <p:nvSpPr>
          <p:cNvPr id="9" name="Rectangle 8"/>
          <p:cNvSpPr/>
          <p:nvPr/>
        </p:nvSpPr>
        <p:spPr bwMode="auto">
          <a:xfrm>
            <a:off x="3930650" y="3988236"/>
            <a:ext cx="1241425" cy="5742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charset="0"/>
                <a:ea typeface="ＭＳ Ｐゴシック" charset="0"/>
              </a:rPr>
              <a:t>ORCA RISC-V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charset="0"/>
                <a:ea typeface="ＭＳ Ｐゴシック" charset="0"/>
              </a:rPr>
              <a:t>w/ </a:t>
            </a:r>
            <a:r>
              <a:rPr lang="en-US" sz="1400" dirty="0" err="1" smtClean="0">
                <a:latin typeface="Arial" charset="0"/>
                <a:ea typeface="ＭＳ Ｐゴシック" charset="0"/>
              </a:rPr>
              <a:t>TinBiNN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365873" y="3056819"/>
            <a:ext cx="1202827" cy="540455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16 x 16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charset="0"/>
                <a:ea typeface="ＭＳ Ｐゴシック" charset="0"/>
              </a:rPr>
              <a:t>Downscale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3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0570"/>
            <a:ext cx="8229600" cy="4905594"/>
          </a:xfrm>
        </p:spPr>
        <p:txBody>
          <a:bodyPr/>
          <a:lstStyle/>
          <a:p>
            <a:r>
              <a:rPr lang="en-US" dirty="0" smtClean="0"/>
              <a:t>Open source RISC ISA spec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Family of RISC-V implementations</a:t>
            </a:r>
          </a:p>
          <a:p>
            <a:pPr lvl="1"/>
            <a:r>
              <a:rPr lang="en-US" dirty="0" smtClean="0"/>
              <a:t>Highly parameterized (&lt;2000 LUT4)</a:t>
            </a:r>
          </a:p>
          <a:p>
            <a:pPr lvl="1"/>
            <a:r>
              <a:rPr lang="en-US" dirty="0" smtClean="0"/>
              <a:t>Portable</a:t>
            </a:r>
          </a:p>
          <a:p>
            <a:pPr lvl="2"/>
            <a:r>
              <a:rPr lang="en-US" dirty="0" smtClean="0"/>
              <a:t>Lattice, Altera, Xilinx, </a:t>
            </a:r>
            <a:r>
              <a:rPr lang="en-US" dirty="0" err="1" smtClean="0"/>
              <a:t>Microsemi</a:t>
            </a:r>
            <a:endParaRPr lang="en-US" dirty="0" smtClean="0"/>
          </a:p>
          <a:p>
            <a:pPr lvl="1"/>
            <a:r>
              <a:rPr lang="en-US" dirty="0" smtClean="0"/>
              <a:t>BSD license open source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pixelated-orca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3581400"/>
            <a:ext cx="1930400" cy="3276600"/>
          </a:xfrm>
          <a:prstGeom prst="rect">
            <a:avLst/>
          </a:prstGeom>
        </p:spPr>
      </p:pic>
      <p:pic>
        <p:nvPicPr>
          <p:cNvPr id="7" name="Picture 6" descr="risc-v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6" y="481276"/>
            <a:ext cx="3691864" cy="613291"/>
          </a:xfrm>
          <a:prstGeom prst="rect">
            <a:avLst/>
          </a:prstGeom>
        </p:spPr>
      </p:pic>
      <p:sp>
        <p:nvSpPr>
          <p:cNvPr id="8" name="Subtitle 1"/>
          <p:cNvSpPr txBox="1">
            <a:spLocks/>
          </p:cNvSpPr>
          <p:nvPr/>
        </p:nvSpPr>
        <p:spPr>
          <a:xfrm>
            <a:off x="3698903" y="2687720"/>
            <a:ext cx="1923431" cy="7182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dirty="0" smtClean="0">
                <a:latin typeface="Charcoal CY"/>
                <a:ea typeface="ＭＳ Ｐゴシック" charset="0"/>
                <a:cs typeface="Charcoal CY"/>
              </a:rPr>
              <a:t>ORCA</a:t>
            </a:r>
            <a:endParaRPr lang="en-US" sz="3600" dirty="0">
              <a:latin typeface="Charcoal CY"/>
              <a:ea typeface="ＭＳ Ｐゴシック" charset="0"/>
              <a:cs typeface="Charcoal CY"/>
            </a:endParaRPr>
          </a:p>
        </p:txBody>
      </p:sp>
      <p:pic>
        <p:nvPicPr>
          <p:cNvPr id="9" name="Picture 8" descr="VectorBlox_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4049"/>
            <a:ext cx="3162300" cy="91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3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N-263148_iCE-40-ultra-20-Ball-front-and-back-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7476"/>
            <a:ext cx="2235200" cy="161679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54992" y="4320252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risc-v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33" y="385924"/>
            <a:ext cx="3691864" cy="613291"/>
          </a:xfrm>
          <a:prstGeom prst="rect">
            <a:avLst/>
          </a:prstGeom>
        </p:spPr>
      </p:pic>
      <p:pic>
        <p:nvPicPr>
          <p:cNvPr id="11" name="Picture 10" descr="iCE5LPBreakoutBoardSideView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3519" r="15918" b="5185"/>
          <a:stretch/>
        </p:blipFill>
        <p:spPr>
          <a:xfrm>
            <a:off x="3225800" y="1824759"/>
            <a:ext cx="5918200" cy="4278112"/>
          </a:xfrm>
          <a:prstGeom prst="rect">
            <a:avLst/>
          </a:prstGeom>
        </p:spPr>
      </p:pic>
      <p:sp>
        <p:nvSpPr>
          <p:cNvPr id="14" name="Bent Arrow 13"/>
          <p:cNvSpPr/>
          <p:nvPr/>
        </p:nvSpPr>
        <p:spPr bwMode="auto">
          <a:xfrm flipV="1">
            <a:off x="1168400" y="3486671"/>
            <a:ext cx="4406900" cy="1143000"/>
          </a:xfrm>
          <a:prstGeom prst="bentArrow">
            <a:avLst>
              <a:gd name="adj1" fmla="val 17523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8590" y="1486581"/>
            <a:ext cx="2882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Tiny, Low-Power FPGAs</a:t>
            </a:r>
          </a:p>
          <a:p>
            <a:r>
              <a:rPr lang="en-US" dirty="0" smtClean="0"/>
              <a:t>3,500 LUT4s</a:t>
            </a:r>
          </a:p>
          <a:p>
            <a:r>
              <a:rPr lang="en-US" dirty="0" smtClean="0"/>
              <a:t>4 MUL16s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B11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LOW COST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B11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125" y="4984637"/>
            <a:ext cx="428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FPGA-optimized:</a:t>
            </a:r>
            <a:br>
              <a:rPr lang="en-US" dirty="0" smtClean="0"/>
            </a:br>
            <a:r>
              <a:rPr lang="en-US" dirty="0" smtClean="0"/>
              <a:t>RV32IM can be &lt; 2,000 LUTs, 20MHz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 bwMode="auto">
          <a:xfrm>
            <a:off x="5588000" y="4108971"/>
            <a:ext cx="342900" cy="342900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" name="Subtitle 1"/>
          <p:cNvSpPr txBox="1">
            <a:spLocks/>
          </p:cNvSpPr>
          <p:nvPr/>
        </p:nvSpPr>
        <p:spPr>
          <a:xfrm>
            <a:off x="419288" y="4335014"/>
            <a:ext cx="4330419" cy="64962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latin typeface="Charcoal CY"/>
                <a:ea typeface="ＭＳ Ｐゴシック" charset="0"/>
                <a:cs typeface="Charcoal CY"/>
              </a:rPr>
              <a:t>Vector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harcoal CY"/>
                <a:ea typeface="ＭＳ Ｐゴシック" charset="0"/>
                <a:cs typeface="Charcoal CY"/>
              </a:rPr>
              <a:t>Blox</a:t>
            </a:r>
            <a:r>
              <a:rPr lang="en-US" dirty="0" smtClean="0">
                <a:latin typeface="Charcoal CY"/>
                <a:ea typeface="ＭＳ Ｐゴシック" charset="0"/>
                <a:cs typeface="Charcoal CY"/>
              </a:rPr>
              <a:t> ORCA</a:t>
            </a:r>
            <a:endParaRPr lang="en-US" dirty="0">
              <a:latin typeface="Charcoal CY"/>
              <a:ea typeface="ＭＳ Ｐゴシック" charset="0"/>
              <a:cs typeface="Charcoal CY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dirty="0" smtClean="0">
              <a:effectLst/>
              <a:latin typeface="Candara"/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9869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Lightweight Vector Extensions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r>
              <a:rPr lang="en-US" sz="1600" b="1" dirty="0" err="1" smtClean="0">
                <a:solidFill>
                  <a:srgbClr val="008000"/>
                </a:solidFill>
                <a:latin typeface="Courier"/>
                <a:cs typeface="Courier"/>
              </a:rPr>
              <a:t>Vadd</a:t>
            </a:r>
            <a:r>
              <a:rPr lang="en-US" sz="1600" b="1" dirty="0" smtClean="0">
                <a:solidFill>
                  <a:srgbClr val="008000"/>
                </a:solidFill>
                <a:latin typeface="Courier"/>
                <a:cs typeface="Courier"/>
              </a:rPr>
              <a:t>	</a:t>
            </a:r>
            <a:r>
              <a:rPr lang="en-US" sz="1600" b="1" dirty="0" err="1" smtClean="0">
                <a:solidFill>
                  <a:srgbClr val="008000"/>
                </a:solidFill>
                <a:latin typeface="Courier"/>
                <a:cs typeface="Courier"/>
              </a:rPr>
              <a:t>Vsub</a:t>
            </a:r>
            <a:r>
              <a:rPr lang="en-US" sz="1600" dirty="0" smtClean="0">
                <a:solidFill>
                  <a:srgbClr val="008000"/>
                </a:solidFill>
                <a:latin typeface="Courier"/>
                <a:cs typeface="Courier"/>
              </a:rPr>
              <a:t>		// I base instructions</a:t>
            </a:r>
          </a:p>
          <a:p>
            <a:pPr marL="457200" lvl="1" indent="0">
              <a:buNone/>
            </a:pPr>
            <a:r>
              <a:rPr lang="en-US" sz="1600" b="1" dirty="0" err="1" smtClean="0">
                <a:solidFill>
                  <a:srgbClr val="008000"/>
                </a:solidFill>
                <a:latin typeface="Courier"/>
                <a:cs typeface="Courier"/>
              </a:rPr>
              <a:t>Vsll</a:t>
            </a:r>
            <a:r>
              <a:rPr lang="en-US" sz="1600" b="1" dirty="0" smtClean="0">
                <a:solidFill>
                  <a:srgbClr val="008000"/>
                </a:solidFill>
                <a:latin typeface="Courier"/>
                <a:cs typeface="Courier"/>
              </a:rPr>
              <a:t>	</a:t>
            </a:r>
            <a:r>
              <a:rPr lang="en-US" sz="1600" b="1" dirty="0" err="1" smtClean="0">
                <a:solidFill>
                  <a:srgbClr val="008000"/>
                </a:solidFill>
                <a:latin typeface="Courier"/>
                <a:cs typeface="Courier"/>
              </a:rPr>
              <a:t>Vsrl</a:t>
            </a:r>
            <a:r>
              <a:rPr lang="en-US" sz="1600" b="1" dirty="0" smtClean="0">
                <a:solidFill>
                  <a:srgbClr val="008000"/>
                </a:solidFill>
                <a:latin typeface="Courier"/>
                <a:cs typeface="Courier"/>
              </a:rPr>
              <a:t>	</a:t>
            </a:r>
            <a:r>
              <a:rPr lang="en-US" sz="1600" b="1" dirty="0" err="1" smtClean="0">
                <a:solidFill>
                  <a:srgbClr val="008000"/>
                </a:solidFill>
                <a:latin typeface="Courier"/>
                <a:cs typeface="Courier"/>
              </a:rPr>
              <a:t>Vsra</a:t>
            </a:r>
            <a:endParaRPr lang="en-US" sz="1600" b="1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1600" b="1" dirty="0" err="1">
                <a:solidFill>
                  <a:srgbClr val="008000"/>
                </a:solidFill>
                <a:latin typeface="Courier"/>
                <a:cs typeface="Courier"/>
              </a:rPr>
              <a:t>Vxor</a:t>
            </a:r>
            <a:r>
              <a:rPr lang="en-US" sz="1600" b="1" dirty="0">
                <a:solidFill>
                  <a:srgbClr val="008000"/>
                </a:solidFill>
                <a:latin typeface="Courier"/>
                <a:cs typeface="Courier"/>
              </a:rPr>
              <a:t>	</a:t>
            </a:r>
            <a:r>
              <a:rPr lang="en-US" sz="1600" b="1" dirty="0" err="1" smtClean="0">
                <a:solidFill>
                  <a:srgbClr val="008000"/>
                </a:solidFill>
                <a:latin typeface="Courier"/>
                <a:cs typeface="Courier"/>
              </a:rPr>
              <a:t>Vor</a:t>
            </a:r>
            <a:r>
              <a:rPr lang="en-US" sz="1600" b="1" dirty="0">
                <a:solidFill>
                  <a:srgbClr val="008000"/>
                </a:solidFill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rgbClr val="008000"/>
                </a:solidFill>
                <a:latin typeface="Courier"/>
                <a:cs typeface="Courier"/>
              </a:rPr>
              <a:t>Vand</a:t>
            </a:r>
            <a:endParaRPr lang="en-US" sz="1600" b="1" dirty="0">
              <a:solidFill>
                <a:srgbClr val="008000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1600" b="1" dirty="0" err="1" smtClean="0">
                <a:latin typeface="Courier"/>
                <a:cs typeface="Courier"/>
              </a:rPr>
              <a:t>Vslt</a:t>
            </a:r>
            <a:r>
              <a:rPr lang="en-US" sz="1600" b="1" dirty="0" smtClean="0">
                <a:latin typeface="Courier"/>
                <a:cs typeface="Courier"/>
              </a:rPr>
              <a:t>	</a:t>
            </a:r>
            <a:r>
              <a:rPr lang="en-US" sz="1600" b="1" dirty="0" err="1" smtClean="0">
                <a:latin typeface="Courier"/>
                <a:cs typeface="Courier"/>
              </a:rPr>
              <a:t>Vsltu</a:t>
            </a:r>
            <a:r>
              <a:rPr lang="en-US" sz="1600" b="1" dirty="0" smtClean="0">
                <a:latin typeface="Courier"/>
                <a:cs typeface="Courier"/>
              </a:rPr>
              <a:t>		// data-conditional instructions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1600" b="1" dirty="0" err="1" smtClean="0">
                <a:solidFill>
                  <a:srgbClr val="FFB119"/>
                </a:solidFill>
                <a:latin typeface="Courier"/>
                <a:cs typeface="Courier"/>
              </a:rPr>
              <a:t>Vmul</a:t>
            </a:r>
            <a:r>
              <a:rPr lang="en-US" sz="1600" b="1" dirty="0" smtClean="0">
                <a:solidFill>
                  <a:srgbClr val="FFB119"/>
                </a:solidFill>
                <a:latin typeface="Courier"/>
                <a:cs typeface="Courier"/>
              </a:rPr>
              <a:t>	</a:t>
            </a:r>
            <a:r>
              <a:rPr lang="en-US" sz="1600" b="1" dirty="0" err="1" smtClean="0">
                <a:solidFill>
                  <a:srgbClr val="FFB119"/>
                </a:solidFill>
                <a:latin typeface="Courier"/>
                <a:cs typeface="Courier"/>
              </a:rPr>
              <a:t>Vmulh</a:t>
            </a:r>
            <a:r>
              <a:rPr lang="en-US" sz="1600" dirty="0" smtClean="0">
                <a:solidFill>
                  <a:srgbClr val="FFB119"/>
                </a:solidFill>
                <a:latin typeface="Courier"/>
                <a:cs typeface="Courier"/>
              </a:rPr>
              <a:t>		// M instruction extension</a:t>
            </a:r>
          </a:p>
          <a:p>
            <a:pPr marL="457200" lvl="1" indent="0">
              <a:buNone/>
            </a:pPr>
            <a:r>
              <a:rPr lang="en-US" sz="1600" b="1" dirty="0" err="1" smtClean="0">
                <a:solidFill>
                  <a:srgbClr val="FFB119"/>
                </a:solidFill>
                <a:latin typeface="Courier"/>
                <a:cs typeface="Courier"/>
              </a:rPr>
              <a:t>Vdiv</a:t>
            </a:r>
            <a:r>
              <a:rPr lang="en-US" sz="1600" b="1" dirty="0" smtClean="0">
                <a:solidFill>
                  <a:srgbClr val="FFB119"/>
                </a:solidFill>
                <a:latin typeface="Courier"/>
                <a:cs typeface="Courier"/>
              </a:rPr>
              <a:t>	</a:t>
            </a:r>
            <a:r>
              <a:rPr lang="en-US" sz="1600" b="1" dirty="0" err="1" smtClean="0">
                <a:solidFill>
                  <a:srgbClr val="FFB119"/>
                </a:solidFill>
                <a:latin typeface="Courier"/>
                <a:cs typeface="Courier"/>
              </a:rPr>
              <a:t>Vrem</a:t>
            </a:r>
            <a:endParaRPr lang="en-US" sz="1600" b="1" dirty="0" smtClean="0">
              <a:solidFill>
                <a:srgbClr val="FFB119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B119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Vcmv_z</a:t>
            </a:r>
            <a:r>
              <a:rPr lang="en-US" sz="1600" dirty="0" smtClean="0">
                <a:solidFill>
                  <a:srgbClr val="0000FF"/>
                </a:solidFill>
                <a:latin typeface="Courier"/>
                <a:cs typeface="Courier"/>
              </a:rPr>
              <a:t>	</a:t>
            </a:r>
            <a:r>
              <a:rPr lang="en-US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Vcmv_nz</a:t>
            </a:r>
            <a:r>
              <a:rPr lang="en-US" sz="1600" dirty="0" smtClean="0">
                <a:solidFill>
                  <a:srgbClr val="0000FF"/>
                </a:solidFill>
                <a:latin typeface="Courier"/>
                <a:cs typeface="Courier"/>
              </a:rPr>
              <a:t>		// conditional move if zero/nonzero</a:t>
            </a:r>
          </a:p>
          <a:p>
            <a:pPr marL="457200" lvl="1" indent="0">
              <a:buNone/>
            </a:pPr>
            <a:r>
              <a:rPr lang="en-US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Vtype</a:t>
            </a:r>
            <a:r>
              <a:rPr lang="en-US" sz="1600" dirty="0" smtClean="0">
                <a:solidFill>
                  <a:srgbClr val="0000FF"/>
                </a:solidFill>
                <a:latin typeface="Courier"/>
                <a:cs typeface="Courier"/>
              </a:rPr>
              <a:t>			// sets data type, vector length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0000FF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Vset2Dsrc</a:t>
            </a:r>
            <a:r>
              <a:rPr lang="en-US" sz="1600" dirty="0" smtClean="0">
                <a:solidFill>
                  <a:srgbClr val="FF0000"/>
                </a:solidFill>
                <a:latin typeface="Courier"/>
                <a:cs typeface="Courier"/>
              </a:rPr>
              <a:t> 	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Vset2Ddst</a:t>
            </a:r>
            <a:r>
              <a:rPr lang="en-US" sz="1600" dirty="0" smtClean="0">
                <a:solidFill>
                  <a:srgbClr val="FF0000"/>
                </a:solidFill>
                <a:latin typeface="Courier"/>
                <a:cs typeface="Courier"/>
              </a:rPr>
              <a:t>	// optional extensions for 2D</a:t>
            </a:r>
          </a:p>
          <a:p>
            <a:pPr marL="457200" lvl="1" indent="0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Vset3Dsrc</a:t>
            </a:r>
            <a:r>
              <a:rPr lang="en-US" sz="1600" dirty="0" smtClean="0">
                <a:solidFill>
                  <a:srgbClr val="FF0000"/>
                </a:solidFill>
                <a:latin typeface="Courier"/>
                <a:cs typeface="Courier"/>
              </a:rPr>
              <a:t> 	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Vset3Ddst</a:t>
            </a:r>
            <a:r>
              <a:rPr lang="en-US" sz="1600" dirty="0" smtClean="0">
                <a:solidFill>
                  <a:srgbClr val="FF0000"/>
                </a:solidFill>
                <a:latin typeface="Courier"/>
                <a:cs typeface="Courier"/>
              </a:rPr>
              <a:t>	//            and 3D matrices</a:t>
            </a:r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7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86366"/>
            <a:ext cx="8458200" cy="21699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Vector instructions </a:t>
            </a:r>
            <a:r>
              <a:rPr lang="en-US" sz="2400" dirty="0" smtClean="0">
                <a:solidFill>
                  <a:srgbClr val="0000FF"/>
                </a:solidFill>
              </a:rPr>
              <a:t>operate only on scratchpad</a:t>
            </a:r>
          </a:p>
          <a:p>
            <a:pPr lvl="1"/>
            <a:r>
              <a:rPr lang="en-US" sz="2000" dirty="0" smtClean="0"/>
              <a:t>Address generator hardware</a:t>
            </a:r>
          </a:p>
          <a:p>
            <a:pPr lvl="1"/>
            <a:r>
              <a:rPr lang="en-US" sz="2000" dirty="0" smtClean="0"/>
              <a:t>Streams data through RISC V ALU</a:t>
            </a:r>
          </a:p>
          <a:p>
            <a:r>
              <a:rPr lang="en-US" sz="2400" dirty="0" smtClean="0"/>
              <a:t>Allocate a vector of 8 words</a:t>
            </a:r>
          </a:p>
          <a:p>
            <a:pPr marL="457200" lvl="1" indent="0">
              <a:buNone/>
            </a:pPr>
            <a:r>
              <a:rPr lang="en-US" sz="1800" b="1" dirty="0" err="1" smtClean="0">
                <a:solidFill>
                  <a:srgbClr val="FFB119"/>
                </a:solidFill>
                <a:latin typeface="Courier"/>
                <a:cs typeface="Courier"/>
              </a:rPr>
              <a:t>vbx_word_t</a:t>
            </a:r>
            <a:r>
              <a:rPr lang="en-US" sz="1800" dirty="0" smtClean="0">
                <a:solidFill>
                  <a:srgbClr val="FFB119"/>
                </a:solidFill>
                <a:latin typeface="Courier"/>
                <a:cs typeface="Courier"/>
              </a:rPr>
              <a:t> </a:t>
            </a:r>
            <a:r>
              <a:rPr lang="en-US" sz="1800" dirty="0" smtClean="0">
                <a:latin typeface="Courier"/>
                <a:cs typeface="Courier"/>
              </a:rPr>
              <a:t>*</a:t>
            </a:r>
            <a:r>
              <a:rPr lang="en-US" sz="1800" dirty="0">
                <a:solidFill>
                  <a:srgbClr val="FF0000"/>
                </a:solidFill>
                <a:latin typeface="Courier"/>
                <a:cs typeface="Courier"/>
              </a:rPr>
              <a:t>vsrc1</a:t>
            </a:r>
            <a:r>
              <a:rPr lang="en-US" sz="1800" dirty="0">
                <a:latin typeface="Courier"/>
                <a:cs typeface="Courier"/>
              </a:rPr>
              <a:t> = </a:t>
            </a:r>
            <a:r>
              <a:rPr lang="en-US" sz="1800" b="1" dirty="0" err="1">
                <a:solidFill>
                  <a:srgbClr val="FFB119"/>
                </a:solidFill>
                <a:latin typeface="Courier"/>
                <a:cs typeface="Courier"/>
              </a:rPr>
              <a:t>vbx_sp_malloc</a:t>
            </a:r>
            <a:r>
              <a:rPr lang="en-US" sz="1800" dirty="0">
                <a:latin typeface="Courier"/>
                <a:cs typeface="Courier"/>
              </a:rPr>
              <a:t>( </a:t>
            </a:r>
            <a:r>
              <a:rPr lang="en-US" sz="1800" dirty="0" smtClean="0">
                <a:latin typeface="Courier"/>
                <a:cs typeface="Courier"/>
              </a:rPr>
              <a:t>32 </a:t>
            </a:r>
            <a:r>
              <a:rPr lang="en-US" sz="1800" dirty="0">
                <a:latin typeface="Courier"/>
                <a:cs typeface="Courier"/>
              </a:rPr>
              <a:t>);</a:t>
            </a:r>
            <a:r>
              <a:rPr lang="en-US" sz="1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LVE System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33400" y="2492893"/>
            <a:ext cx="8153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 bwMode="auto">
          <a:xfrm>
            <a:off x="914400" y="1349893"/>
            <a:ext cx="1524000" cy="685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Data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Memory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617969" y="2950093"/>
            <a:ext cx="1732747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latin typeface="Arial" charset="0"/>
                <a:ea typeface="ＭＳ Ｐゴシック" charset="0"/>
              </a:rPr>
              <a:t/>
            </a:r>
            <a:br>
              <a:rPr lang="en-US" sz="700" b="1" dirty="0">
                <a:latin typeface="Arial" charset="0"/>
                <a:ea typeface="ＭＳ Ｐゴシック" charset="0"/>
              </a:rPr>
            </a:b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ORCA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Arial" charset="0"/>
                <a:ea typeface="ＭＳ Ｐゴシック" charset="0"/>
              </a:rPr>
              <a:t>Processor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Arial" charset="0"/>
                <a:ea typeface="ＭＳ Ｐゴシック" charset="0"/>
              </a:rPr>
              <a:t>(RV32IM)</a:t>
            </a:r>
            <a:endParaRPr lang="en-US" sz="1400" b="1" dirty="0">
              <a:latin typeface="Arial" charset="0"/>
              <a:ea typeface="ＭＳ Ｐゴシック" charset="0"/>
            </a:endParaRP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 bwMode="auto">
          <a:xfrm flipV="1">
            <a:off x="6484343" y="2492893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1676400" y="2035693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7" name="Group 56"/>
          <p:cNvGrpSpPr/>
          <p:nvPr/>
        </p:nvGrpSpPr>
        <p:grpSpPr>
          <a:xfrm>
            <a:off x="3067283" y="2950093"/>
            <a:ext cx="2550687" cy="914400"/>
            <a:chOff x="3067283" y="2950093"/>
            <a:chExt cx="2550687" cy="91440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3067283" y="2950093"/>
              <a:ext cx="2550687" cy="9144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b="1" dirty="0">
                <a:latin typeface="Arial" charset="0"/>
                <a:ea typeface="ＭＳ Ｐゴシック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  <a:ea typeface="ＭＳ Ｐゴシック" charset="0"/>
                </a:rPr>
                <a:t>LVE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792744" y="3102493"/>
              <a:ext cx="1447800" cy="685800"/>
            </a:xfrm>
            <a:prstGeom prst="rect">
              <a:avLst/>
            </a:prstGeom>
            <a:solidFill>
              <a:srgbClr val="3FDF1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ＭＳ Ｐゴシック" charset="0"/>
                </a:rPr>
                <a:t>Scratchpad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FF"/>
                  </a:solidFill>
                </a:rPr>
                <a:t>Memory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 bwMode="auto">
          <a:xfrm flipV="1">
            <a:off x="4478544" y="2492893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7206632" y="2123561"/>
            <a:ext cx="148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Memory Bus</a:t>
            </a:r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CA" dirty="0" smtClean="0"/>
              <a:t> </a:t>
            </a:r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5814403" y="3142138"/>
            <a:ext cx="234063" cy="409277"/>
          </a:xfrm>
          <a:custGeom>
            <a:avLst/>
            <a:gdLst>
              <a:gd name="connsiteX0" fmla="*/ 0 w 422275"/>
              <a:gd name="connsiteY0" fmla="*/ 0 h 863600"/>
              <a:gd name="connsiteX1" fmla="*/ 419100 w 422275"/>
              <a:gd name="connsiteY1" fmla="*/ 107950 h 863600"/>
              <a:gd name="connsiteX2" fmla="*/ 422275 w 422275"/>
              <a:gd name="connsiteY2" fmla="*/ 758825 h 863600"/>
              <a:gd name="connsiteX3" fmla="*/ 0 w 422275"/>
              <a:gd name="connsiteY3" fmla="*/ 863600 h 863600"/>
              <a:gd name="connsiteX4" fmla="*/ 3175 w 422275"/>
              <a:gd name="connsiteY4" fmla="*/ 536575 h 863600"/>
              <a:gd name="connsiteX5" fmla="*/ 203200 w 422275"/>
              <a:gd name="connsiteY5" fmla="*/ 428625 h 863600"/>
              <a:gd name="connsiteX6" fmla="*/ 0 w 422275"/>
              <a:gd name="connsiteY6" fmla="*/ 320675 h 863600"/>
              <a:gd name="connsiteX7" fmla="*/ 0 w 422275"/>
              <a:gd name="connsiteY7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275" h="863600">
                <a:moveTo>
                  <a:pt x="0" y="0"/>
                </a:moveTo>
                <a:lnTo>
                  <a:pt x="419100" y="107950"/>
                </a:lnTo>
                <a:cubicBezTo>
                  <a:pt x="420158" y="324908"/>
                  <a:pt x="421217" y="541867"/>
                  <a:pt x="422275" y="758825"/>
                </a:cubicBezTo>
                <a:lnTo>
                  <a:pt x="0" y="863600"/>
                </a:lnTo>
                <a:cubicBezTo>
                  <a:pt x="1058" y="754592"/>
                  <a:pt x="2117" y="645583"/>
                  <a:pt x="3175" y="536575"/>
                </a:cubicBezTo>
                <a:lnTo>
                  <a:pt x="203200" y="428625"/>
                </a:lnTo>
                <a:lnTo>
                  <a:pt x="0" y="320675"/>
                </a:lnTo>
                <a:lnTo>
                  <a:pt x="0" y="0"/>
                </a:lnTo>
                <a:close/>
              </a:path>
            </a:pathLst>
          </a:custGeom>
          <a:solidFill>
            <a:srgbClr val="3FDF1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5240544" y="3239323"/>
            <a:ext cx="1012408" cy="442971"/>
            <a:chOff x="5240544" y="3239323"/>
            <a:chExt cx="1012408" cy="442971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5240544" y="3239323"/>
              <a:ext cx="57114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B119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5243254" y="3477819"/>
              <a:ext cx="57114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B119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53" name="Group 52"/>
            <p:cNvGrpSpPr/>
            <p:nvPr/>
          </p:nvGrpSpPr>
          <p:grpSpPr>
            <a:xfrm>
              <a:off x="5254017" y="3357703"/>
              <a:ext cx="998935" cy="324591"/>
              <a:chOff x="5254017" y="3357703"/>
              <a:chExt cx="998935" cy="324591"/>
            </a:xfrm>
          </p:grpSpPr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5254017" y="3682294"/>
                <a:ext cx="998935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B119"/>
                </a:solidFill>
                <a:prstDash val="solid"/>
                <a:round/>
                <a:headEnd type="arrow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6048466" y="3357703"/>
                <a:ext cx="20448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B11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flipV="1">
                <a:off x="6252952" y="3357703"/>
                <a:ext cx="0" cy="32459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B11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6" name="Group 45"/>
          <p:cNvGrpSpPr/>
          <p:nvPr/>
        </p:nvGrpSpPr>
        <p:grpSpPr>
          <a:xfrm>
            <a:off x="2438400" y="1417638"/>
            <a:ext cx="4055899" cy="1684855"/>
            <a:chOff x="2438400" y="1417638"/>
            <a:chExt cx="4055899" cy="1684855"/>
          </a:xfrm>
        </p:grpSpPr>
        <p:sp>
          <p:nvSpPr>
            <p:cNvPr id="41" name="TextBox 40"/>
            <p:cNvSpPr txBox="1"/>
            <p:nvPr/>
          </p:nvSpPr>
          <p:spPr>
            <a:xfrm>
              <a:off x="3435950" y="1417638"/>
              <a:ext cx="30583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B119"/>
                  </a:solidFill>
                </a:rPr>
                <a:t>Different addresses</a:t>
              </a:r>
              <a:endPara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B119"/>
                </a:solidFill>
              </a:endParaRPr>
            </a:p>
          </p:txBody>
        </p:sp>
        <p:cxnSp>
          <p:nvCxnSpPr>
            <p:cNvPr id="43" name="Straight Arrow Connector 42"/>
            <p:cNvCxnSpPr>
              <a:stCxn id="41" idx="1"/>
            </p:cNvCxnSpPr>
            <p:nvPr/>
          </p:nvCxnSpPr>
          <p:spPr bwMode="auto">
            <a:xfrm flipH="1">
              <a:off x="2438400" y="1648471"/>
              <a:ext cx="997550" cy="13849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B119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Straight Arrow Connector 44"/>
            <p:cNvCxnSpPr>
              <a:stCxn id="41" idx="2"/>
            </p:cNvCxnSpPr>
            <p:nvPr/>
          </p:nvCxnSpPr>
          <p:spPr bwMode="auto">
            <a:xfrm flipH="1">
              <a:off x="4886127" y="1879303"/>
              <a:ext cx="78998" cy="122319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B119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968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 filter (12x speedup)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203616"/>
            <a:ext cx="4038600" cy="5392574"/>
          </a:xfrm>
        </p:spPr>
        <p:txBody>
          <a:bodyPr/>
          <a:lstStyle/>
          <a:p>
            <a:r>
              <a:rPr lang="en-US" sz="1600" dirty="0" smtClean="0">
                <a:solidFill>
                  <a:srgbClr val="FF0000"/>
                </a:solidFill>
              </a:rPr>
              <a:t>RV32IM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00000030 &lt;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scalar_fir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(long*, long*, long*,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int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,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int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)&gt;: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30:   40e686b3            sub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a3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,a3,a4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34:   06d05263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blez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  a3,98 &lt;.L6&gt;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38:   00269693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slli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  a3,a3,0x2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3c:   00271e13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slli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  t3,a4,0x2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40:   00d50eb3            add 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t4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,a0,a3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44:   01c60e33           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add     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t3,a2,t3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48:   00100f13            li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 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t5,1</a:t>
            </a:r>
          </a:p>
          <a:p>
            <a:pPr marL="0" indent="0">
              <a:buNone/>
            </a:pPr>
            <a:endParaRPr lang="en-US" sz="800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0000004c &lt;.L10&gt;: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4c:   0005a683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lw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 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a3,0(a1)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50:   00062803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lw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 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a6,0(a2)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54:   00460793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addi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  a5,a2,4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58:   00058893            mv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 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a7,a1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5c:   03068833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mul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a6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,a3,a6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60:   01052023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sw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a6,0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(a0)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64:   02ef5263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ble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a4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,t5,88 &lt;.L11&gt;</a:t>
            </a:r>
          </a:p>
          <a:p>
            <a:pPr marL="0" indent="0">
              <a:buNone/>
            </a:pPr>
            <a:endParaRPr lang="en-US" sz="800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00000068 &lt;.L13&gt;: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68:   0048a683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lw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 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a3,4(a7)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6c:   0007a303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lw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t1,0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(a5)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70:   00478793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addi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  a5,a5,4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74:   00488893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addi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  a7,a7,4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78:   026686b3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mul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a3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,a3,t1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7c:   00d80833           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add     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a6,a6,a3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80:   01052023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sw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a6,0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(a0)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84:   fefe12e3            </a:t>
            </a:r>
            <a:r>
              <a:rPr lang="en-US" sz="800" dirty="0" err="1" smtClean="0">
                <a:solidFill>
                  <a:srgbClr val="FF0000"/>
                </a:solidFill>
                <a:latin typeface="Courier"/>
                <a:cs typeface="Courier"/>
              </a:rPr>
              <a:t>bne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 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t3,a5,68 &lt;.L13&gt;</a:t>
            </a:r>
          </a:p>
          <a:p>
            <a:pPr marL="0" indent="0">
              <a:buNone/>
            </a:pPr>
            <a:endParaRPr lang="en-US" sz="800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00000088 &lt;.L11&gt;: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88:   00450513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addi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  a0,a0,4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8c:   00458593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addi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  a1,a1,4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90:   faae9ee3            </a:t>
            </a:r>
            <a:r>
              <a:rPr lang="en-US" sz="800" dirty="0" err="1">
                <a:solidFill>
                  <a:srgbClr val="FF0000"/>
                </a:solidFill>
                <a:latin typeface="Courier"/>
                <a:cs typeface="Courier"/>
              </a:rPr>
              <a:t>bne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sz="800" dirty="0" smtClean="0">
                <a:solidFill>
                  <a:srgbClr val="FF0000"/>
                </a:solidFill>
                <a:latin typeface="Courier"/>
                <a:cs typeface="Courier"/>
              </a:rPr>
              <a:t>    t4</a:t>
            </a: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,a0,4c &lt;.L10&gt;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FF0000"/>
                </a:solidFill>
                <a:latin typeface="Courier"/>
                <a:cs typeface="Courier"/>
              </a:rPr>
              <a:t>  94:   00008067            ret</a:t>
            </a:r>
          </a:p>
          <a:p>
            <a:pPr marL="0" indent="0">
              <a:buNone/>
            </a:pPr>
            <a:endParaRPr lang="en-US" sz="1050" dirty="0">
              <a:latin typeface="Courier"/>
              <a:cs typeface="Courier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203616"/>
            <a:ext cx="4038600" cy="4922547"/>
          </a:xfrm>
        </p:spPr>
        <p:txBody>
          <a:bodyPr/>
          <a:lstStyle/>
          <a:p>
            <a:r>
              <a:rPr lang="en-US" sz="1600" dirty="0" smtClean="0">
                <a:solidFill>
                  <a:srgbClr val="0000FF"/>
                </a:solidFill>
              </a:rPr>
              <a:t>RV32IM + LVE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00000000 &lt;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vector_fir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(long*, long*, long*,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int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,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int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)&gt;: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 0:   000007b7            lui </a:t>
            </a:r>
            <a:r>
              <a:rPr lang="fr-FR" sz="900" dirty="0" smtClean="0">
                <a:solidFill>
                  <a:srgbClr val="0000FF"/>
                </a:solidFill>
                <a:latin typeface="Courier"/>
                <a:cs typeface="Courier"/>
              </a:rPr>
              <a:t>    a5,0x0</a:t>
            </a:r>
            <a:endParaRPr lang="fr-FR" sz="900" dirty="0">
              <a:solidFill>
                <a:srgbClr val="0000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 4:   00e7a023           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sw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</a:t>
            </a:r>
            <a:r>
              <a:rPr lang="fr-FR" sz="900" dirty="0" smtClean="0">
                <a:solidFill>
                  <a:srgbClr val="0000FF"/>
                </a:solidFill>
                <a:latin typeface="Courier"/>
                <a:cs typeface="Courier"/>
              </a:rPr>
              <a:t>    a4,0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(a5</a:t>
            </a:r>
            <a:r>
              <a:rPr lang="fr-FR" sz="900" dirty="0" smtClean="0">
                <a:solidFill>
                  <a:srgbClr val="0000FF"/>
                </a:solidFill>
                <a:latin typeface="Courier"/>
                <a:cs typeface="Courier"/>
              </a:rPr>
              <a:t>)</a:t>
            </a:r>
          </a:p>
          <a:p>
            <a:pPr marL="0" indent="0">
              <a:buNone/>
            </a:pPr>
            <a:r>
              <a:rPr lang="fr-FR" sz="900" dirty="0" smtClean="0">
                <a:solidFill>
                  <a:srgbClr val="0000FF"/>
                </a:solidFill>
                <a:latin typeface="Courier"/>
                <a:cs typeface="Courier"/>
              </a:rPr>
              <a:t>   8:   40e686b3            </a:t>
            </a:r>
            <a:r>
              <a:rPr lang="fr-FR" sz="900" dirty="0" err="1" smtClean="0">
                <a:solidFill>
                  <a:srgbClr val="0000FF"/>
                </a:solidFill>
                <a:latin typeface="Courier"/>
                <a:cs typeface="Courier"/>
              </a:rPr>
              <a:t>sub</a:t>
            </a:r>
            <a:r>
              <a:rPr lang="fr-FR" sz="900" dirty="0" smtClean="0">
                <a:solidFill>
                  <a:srgbClr val="0000FF"/>
                </a:solidFill>
                <a:latin typeface="Courier"/>
                <a:cs typeface="Courier"/>
              </a:rPr>
              <a:t>     a3,a3,a4</a:t>
            </a:r>
          </a:p>
          <a:p>
            <a:pPr marL="0" indent="0">
              <a:buNone/>
            </a:pPr>
            <a:r>
              <a:rPr lang="fr-FR" sz="900" dirty="0" smtClean="0">
                <a:solidFill>
                  <a:srgbClr val="0000FF"/>
                </a:solidFill>
                <a:latin typeface="Courier"/>
                <a:cs typeface="Courier"/>
              </a:rPr>
              <a:t>   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c:   02d05063           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blez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  a3,2c &lt;.L1&gt;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10:   00269693           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slli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  a3,a3,0x2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14:   00d586b3           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add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fr-FR" sz="900" dirty="0" smtClean="0">
                <a:solidFill>
                  <a:srgbClr val="0000FF"/>
                </a:solidFill>
                <a:latin typeface="Courier"/>
                <a:cs typeface="Courier"/>
              </a:rPr>
              <a:t>    a3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,a1,a3</a:t>
            </a:r>
          </a:p>
          <a:p>
            <a:pPr marL="0" indent="0">
              <a:buNone/>
            </a:pPr>
            <a:endParaRPr lang="fr-FR" sz="900" dirty="0">
              <a:solidFill>
                <a:srgbClr val="0000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00000018 &lt;.L3&gt;: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18:   08c5fe2b           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vtype.www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 a1,a2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1c:   a6e50cab            vmul.vv.1d.sss.acc  a0,a4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20:   00458593           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addi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  a1,a1,4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24:   00450513           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addi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  a0,a0,4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28:   fed598e3           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bne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fr-FR" sz="900" dirty="0" smtClean="0">
                <a:solidFill>
                  <a:srgbClr val="0000FF"/>
                </a:solidFill>
                <a:latin typeface="Courier"/>
                <a:cs typeface="Courier"/>
              </a:rPr>
              <a:t>    a1</a:t>
            </a: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,a3,18 &lt;.L3&gt;</a:t>
            </a:r>
          </a:p>
          <a:p>
            <a:pPr marL="0" indent="0">
              <a:buNone/>
            </a:pPr>
            <a:endParaRPr lang="fr-FR" sz="900" dirty="0">
              <a:solidFill>
                <a:srgbClr val="0000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0000002c &lt;.L1&gt;:</a:t>
            </a:r>
          </a:p>
          <a:p>
            <a:pPr marL="0" indent="0">
              <a:buNone/>
            </a:pPr>
            <a:r>
              <a:rPr lang="fr-FR" sz="900" dirty="0">
                <a:solidFill>
                  <a:srgbClr val="0000FF"/>
                </a:solidFill>
                <a:latin typeface="Courier"/>
                <a:cs typeface="Courier"/>
              </a:rPr>
              <a:t>  2c:   00008067            </a:t>
            </a:r>
            <a:r>
              <a:rPr lang="fr-FR" sz="900" dirty="0" err="1">
                <a:solidFill>
                  <a:srgbClr val="0000FF"/>
                </a:solidFill>
                <a:latin typeface="Courier"/>
                <a:cs typeface="Courier"/>
              </a:rPr>
              <a:t>ret</a:t>
            </a:r>
            <a:endParaRPr lang="en-US" sz="9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8530" y="2994823"/>
            <a:ext cx="3938270" cy="32222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4151051"/>
            <a:ext cx="3286651" cy="133629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8398" y="4871324"/>
            <a:ext cx="1071025" cy="45491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2207" y="5151016"/>
            <a:ext cx="292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No vectors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8 instructions + stalls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72 bytes code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 bwMode="auto">
          <a:xfrm flipH="1" flipV="1">
            <a:off x="3743851" y="5284638"/>
            <a:ext cx="468356" cy="374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6151289" y="4317326"/>
            <a:ext cx="2861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Vectors: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1 instruction + no stalls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20 bytes code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6302941" y="3317050"/>
            <a:ext cx="0" cy="10898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379124" y="2805276"/>
            <a:ext cx="3498171" cy="34115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solidFill>
                  <a:srgbClr val="FF0000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8200" y="2805277"/>
            <a:ext cx="4191000" cy="1033024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85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755258" y="4652481"/>
            <a:ext cx="2379629" cy="38219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092158" y="4006921"/>
            <a:ext cx="2379629" cy="38219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 Accelerator</a:t>
            </a:r>
            <a:endParaRPr lang="en-US" dirty="0"/>
          </a:p>
        </p:txBody>
      </p:sp>
      <p:pic>
        <p:nvPicPr>
          <p:cNvPr id="8" name="Content Placeholder 7" descr="cnn-cvi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" b="564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3499" y="5479832"/>
            <a:ext cx="2737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Implementation uses two</a:t>
            </a:r>
            <a:br>
              <a:rPr lang="en-US" dirty="0" smtClean="0"/>
            </a:br>
            <a:r>
              <a:rPr lang="en-US" dirty="0" smtClean="0"/>
              <a:t>of these in parallel.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</a:t>
            </a:r>
            <a:endParaRPr lang="en-US" dirty="0"/>
          </a:p>
        </p:txBody>
      </p:sp>
      <p:pic>
        <p:nvPicPr>
          <p:cNvPr id="7" name="Content Placeholder 6" descr="thumb_baby_bar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1" b="-270"/>
          <a:stretch/>
        </p:blipFill>
        <p:spPr>
          <a:xfrm>
            <a:off x="457200" y="2474577"/>
            <a:ext cx="8229600" cy="276762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6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Smarter Sleep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4" y="2003118"/>
            <a:ext cx="4150178" cy="2324100"/>
          </a:xfrm>
          <a:prstGeom prst="rect">
            <a:avLst/>
          </a:prstGeom>
        </p:spPr>
      </p:pic>
      <p:pic>
        <p:nvPicPr>
          <p:cNvPr id="9" name="Picture 8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2003118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5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</a:t>
            </a:r>
            <a:endParaRPr lang="en-US" dirty="0"/>
          </a:p>
        </p:txBody>
      </p:sp>
      <p:pic>
        <p:nvPicPr>
          <p:cNvPr id="7" name="Content Placeholder 6" descr="thumb_aaron_bar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" b="-270"/>
          <a:stretch/>
        </p:blipFill>
        <p:spPr>
          <a:xfrm>
            <a:off x="489757" y="1221006"/>
            <a:ext cx="8229600" cy="275134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Content Placeholder 6" descr="thumb_joel_b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1" b="-270"/>
          <a:stretch/>
        </p:blipFill>
        <p:spPr bwMode="auto">
          <a:xfrm>
            <a:off x="489757" y="3972347"/>
            <a:ext cx="8229600" cy="276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470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Airplane</a:t>
            </a:r>
            <a:endParaRPr lang="en-US" dirty="0"/>
          </a:p>
        </p:txBody>
      </p:sp>
      <p:pic>
        <p:nvPicPr>
          <p:cNvPr id="7" name="Content Placeholder 6" descr="viz_20_3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5030" r="-118" b="60016"/>
          <a:stretch/>
        </p:blipFill>
        <p:spPr>
          <a:xfrm>
            <a:off x="645523" y="1281113"/>
            <a:ext cx="8316011" cy="27341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©2015 VectorBlox Computing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Content Placeholder 6" descr="viz_20_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t="5026" r="-46" b="90016"/>
          <a:stretch/>
        </p:blipFill>
        <p:spPr bwMode="auto">
          <a:xfrm>
            <a:off x="645522" y="4015242"/>
            <a:ext cx="8193325" cy="270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87935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Content Placeholder 9" descr="viz_10_3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t="70029" r="127" b="20003"/>
          <a:stretch/>
        </p:blipFill>
        <p:spPr>
          <a:xfrm>
            <a:off x="457200" y="2343825"/>
            <a:ext cx="8257419" cy="2747086"/>
          </a:xfrm>
        </p:spPr>
      </p:pic>
      <p:sp>
        <p:nvSpPr>
          <p:cNvPr id="11" name="Rectangle 10"/>
          <p:cNvSpPr/>
          <p:nvPr/>
        </p:nvSpPr>
        <p:spPr bwMode="auto">
          <a:xfrm>
            <a:off x="4165118" y="2729211"/>
            <a:ext cx="427638" cy="1451291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614737" y="2729211"/>
            <a:ext cx="427638" cy="14512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3292" y="2095839"/>
            <a:ext cx="173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Automobile</a:t>
            </a:r>
          </a:p>
          <a:p>
            <a:pPr algn="ctr"/>
            <a:r>
              <a:rPr lang="en-US" dirty="0" smtClean="0"/>
              <a:t>(proper choice)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61816" y="2063969"/>
            <a:ext cx="1223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Truck</a:t>
            </a:r>
          </a:p>
          <a:p>
            <a:pPr algn="ctr"/>
            <a:r>
              <a:rPr lang="en-US" dirty="0" smtClean="0"/>
              <a:t>(incorrect)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33942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4000" dirty="0" smtClean="0"/>
              <a:t>Automobile</a:t>
            </a:r>
            <a:br>
              <a:rPr lang="en-US" sz="4000" dirty="0" smtClean="0"/>
            </a:br>
            <a:r>
              <a:rPr lang="en-US" sz="2800" dirty="0" smtClean="0"/>
              <a:t>Red: max score (incorrect),  Blue: correct choice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294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9428"/>
            <a:ext cx="8229600" cy="1143000"/>
          </a:xfrm>
        </p:spPr>
        <p:txBody>
          <a:bodyPr/>
          <a:lstStyle/>
          <a:p>
            <a:pPr algn="l"/>
            <a:r>
              <a:rPr lang="en-US" sz="4000" dirty="0" smtClean="0"/>
              <a:t>Bird</a:t>
            </a:r>
            <a:br>
              <a:rPr lang="en-US" sz="4000" dirty="0" smtClean="0"/>
            </a:br>
            <a:r>
              <a:rPr lang="en-US" sz="2800" dirty="0" smtClean="0"/>
              <a:t>Red</a:t>
            </a:r>
            <a:r>
              <a:rPr lang="en-US" sz="2800" dirty="0"/>
              <a:t>: max score </a:t>
            </a:r>
            <a:r>
              <a:rPr lang="en-US" sz="2800" dirty="0" smtClean="0"/>
              <a:t>(incorrect),  Blue</a:t>
            </a:r>
            <a:r>
              <a:rPr lang="en-US" sz="2800" dirty="0"/>
              <a:t>: correct choice</a:t>
            </a:r>
          </a:p>
        </p:txBody>
      </p:sp>
      <p:pic>
        <p:nvPicPr>
          <p:cNvPr id="7" name="Content Placeholder 6" descr="viz_05_3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t="16451" r="290" b="66813"/>
          <a:stretch/>
        </p:blipFill>
        <p:spPr>
          <a:xfrm>
            <a:off x="457200" y="1758859"/>
            <a:ext cx="7175489" cy="240693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6" descr="viz_10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t="49839" r="-1808" b="40021"/>
          <a:stretch/>
        </p:blipFill>
        <p:spPr bwMode="auto">
          <a:xfrm>
            <a:off x="457200" y="4165797"/>
            <a:ext cx="7318034" cy="24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418924" y="4522328"/>
            <a:ext cx="427638" cy="14512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87545" y="4522328"/>
            <a:ext cx="427638" cy="14512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6079" y="4143292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fix8: cat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0542" y="4111026"/>
            <a:ext cx="142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float32: 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9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Dog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©2015 VectorBlox Computing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 descr="viz_20_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20036" b="75006"/>
          <a:stretch/>
        </p:blipFill>
        <p:spPr bwMode="auto">
          <a:xfrm>
            <a:off x="2340670" y="446513"/>
            <a:ext cx="6346130" cy="209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Content Placeholder 6" descr="viz_20_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54996" b="40046"/>
          <a:stretch/>
        </p:blipFill>
        <p:spPr bwMode="auto">
          <a:xfrm>
            <a:off x="2340670" y="2542623"/>
            <a:ext cx="6346130" cy="209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1" name="Content Placeholder 6" descr="viz_20_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95042" r="-1"/>
          <a:stretch/>
        </p:blipFill>
        <p:spPr bwMode="auto">
          <a:xfrm>
            <a:off x="2340670" y="4625365"/>
            <a:ext cx="6346130" cy="209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7949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Dog (Person?)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RED: incorrect maximum (fix8)</a:t>
            </a:r>
          </a:p>
          <a:p>
            <a:r>
              <a:rPr lang="en-US" dirty="0" smtClean="0"/>
              <a:t>GREEN: </a:t>
            </a:r>
            <a:r>
              <a:rPr lang="en-CA" dirty="0" smtClean="0"/>
              <a:t>correct maximum (float32)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2276" y="6245225"/>
            <a:ext cx="924524" cy="476250"/>
          </a:xfrm>
        </p:spPr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 descr="viz_20_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13" r="-74" b="30029"/>
          <a:stretch/>
        </p:blipFill>
        <p:spPr bwMode="auto">
          <a:xfrm>
            <a:off x="169349" y="2876667"/>
            <a:ext cx="8945233" cy="2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5546334" y="3537516"/>
            <a:ext cx="453555" cy="13346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51725" y="3537520"/>
            <a:ext cx="453555" cy="1334669"/>
          </a:xfrm>
          <a:prstGeom prst="rect">
            <a:avLst/>
          </a:prstGeom>
          <a:noFill/>
          <a:ln w="38100" cap="flat" cmpd="sng" algn="ctr">
            <a:solidFill>
              <a:srgbClr val="3FDF1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9766" y="3104082"/>
            <a:ext cx="248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fix8: person (incorrect)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05280" y="3249874"/>
            <a:ext cx="231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float32: dog (correct)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0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Frog</a:t>
            </a:r>
            <a:endParaRPr lang="en-US" dirty="0"/>
          </a:p>
        </p:txBody>
      </p:sp>
      <p:pic>
        <p:nvPicPr>
          <p:cNvPr id="7" name="Content Placeholder 6" descr="viz_20_3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9" r="-78" b="45005"/>
          <a:stretch/>
        </p:blipFill>
        <p:spPr>
          <a:xfrm>
            <a:off x="457200" y="1516082"/>
            <a:ext cx="7670026" cy="509247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Horse</a:t>
            </a:r>
            <a:endParaRPr lang="en-US" dirty="0"/>
          </a:p>
        </p:txBody>
      </p:sp>
      <p:pic>
        <p:nvPicPr>
          <p:cNvPr id="7" name="Content Placeholder 6" descr="viz_20_3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b="95042"/>
          <a:stretch/>
        </p:blipFill>
        <p:spPr>
          <a:xfrm>
            <a:off x="457200" y="1674454"/>
            <a:ext cx="7670026" cy="253338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5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Truck</a:t>
            </a:r>
            <a:endParaRPr lang="en-US" dirty="0"/>
          </a:p>
        </p:txBody>
      </p:sp>
      <p:pic>
        <p:nvPicPr>
          <p:cNvPr id="7" name="Content Placeholder 6" descr="viz_20_3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9977" b="55136"/>
          <a:stretch/>
        </p:blipFill>
        <p:spPr>
          <a:xfrm>
            <a:off x="651580" y="1567914"/>
            <a:ext cx="7670026" cy="249739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©2015 VectorBlox Computing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Content Placeholder 6" descr="viz_20_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15016" b="80026"/>
          <a:stretch/>
        </p:blipFill>
        <p:spPr bwMode="auto">
          <a:xfrm>
            <a:off x="651580" y="4039389"/>
            <a:ext cx="7670026" cy="253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83934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Person</a:t>
            </a:r>
            <a:endParaRPr lang="en-US" dirty="0"/>
          </a:p>
        </p:txBody>
      </p:sp>
      <p:pic>
        <p:nvPicPr>
          <p:cNvPr id="7" name="Content Placeholder 6" descr="viz_20_3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30003" r="-1" b="65039"/>
          <a:stretch/>
        </p:blipFill>
        <p:spPr>
          <a:xfrm>
            <a:off x="3766129" y="1845621"/>
            <a:ext cx="4920671" cy="162528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Content Placeholder 6" descr="viz_20_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9" r="-78" b="35013"/>
          <a:stretch/>
        </p:blipFill>
        <p:spPr bwMode="auto">
          <a:xfrm>
            <a:off x="3766129" y="3470906"/>
            <a:ext cx="4920671" cy="16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9" name="Content Placeholder 6" descr="viz_20_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80007" b="15035"/>
          <a:stretch/>
        </p:blipFill>
        <p:spPr bwMode="auto">
          <a:xfrm>
            <a:off x="3766129" y="5096191"/>
            <a:ext cx="4920671" cy="16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0" name="Content Placeholder 6" descr="viz_20_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10021" b="85021"/>
          <a:stretch/>
        </p:blipFill>
        <p:spPr bwMode="auto">
          <a:xfrm>
            <a:off x="3766129" y="274638"/>
            <a:ext cx="4920671" cy="16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7847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Smarter Doorbell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21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0" y="1417638"/>
            <a:ext cx="7319265" cy="4870638"/>
          </a:xfrm>
          <a:prstGeom prst="rect">
            <a:avLst/>
          </a:prstGeom>
        </p:spPr>
      </p:pic>
      <p:pic>
        <p:nvPicPr>
          <p:cNvPr id="23" name="Picture 2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6" y="1180761"/>
            <a:ext cx="7992834" cy="531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5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450"/>
            <a:ext cx="8229600" cy="5121275"/>
          </a:xfrm>
        </p:spPr>
        <p:txBody>
          <a:bodyPr/>
          <a:lstStyle/>
          <a:p>
            <a:r>
              <a:rPr lang="en-US" sz="2400" dirty="0" smtClean="0"/>
              <a:t>Overlay 1: RISC-V Lightweight Vector Extensions</a:t>
            </a:r>
          </a:p>
          <a:p>
            <a:pPr lvl="1"/>
            <a:r>
              <a:rPr lang="en-US" sz="2000" dirty="0" smtClean="0"/>
              <a:t>Low area overhead ( &lt; 1,500 LUT4)</a:t>
            </a:r>
          </a:p>
          <a:p>
            <a:pPr lvl="1"/>
            <a:r>
              <a:rPr lang="en-US" sz="2000" dirty="0" smtClean="0"/>
              <a:t>Used for </a:t>
            </a:r>
            <a:r>
              <a:rPr lang="en-US" sz="2000" dirty="0" err="1" smtClean="0"/>
              <a:t>maxpool</a:t>
            </a:r>
            <a:r>
              <a:rPr lang="en-US" sz="2000" dirty="0" smtClean="0"/>
              <a:t>, activation,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pPr lvl="1"/>
            <a:r>
              <a:rPr lang="en-US" sz="2000" dirty="0" smtClean="0"/>
              <a:t>8.3x speedup over RISC-v (dense layers)</a:t>
            </a:r>
            <a:endParaRPr lang="en-US" sz="2000" dirty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Overlay 2: Convolution Accelerators</a:t>
            </a:r>
          </a:p>
          <a:p>
            <a:pPr lvl="1"/>
            <a:r>
              <a:rPr lang="en-US" sz="2000" dirty="0" smtClean="0"/>
              <a:t>Reasonable size ( &lt; 1,000 LUT4)</a:t>
            </a:r>
          </a:p>
          <a:p>
            <a:pPr lvl="1"/>
            <a:r>
              <a:rPr lang="en-US" sz="2000" dirty="0" smtClean="0"/>
              <a:t>73x speedup over RISC-V (convolution layers)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Take-away</a:t>
            </a:r>
          </a:p>
          <a:p>
            <a:pPr lvl="1"/>
            <a:r>
              <a:rPr lang="en-US" sz="2000" dirty="0" smtClean="0"/>
              <a:t>Algorithm fully implemented in software</a:t>
            </a:r>
          </a:p>
          <a:p>
            <a:pPr lvl="1"/>
            <a:r>
              <a:rPr lang="en-US" sz="2000" dirty="0" smtClean="0"/>
              <a:t>70.9x speedup (overall)</a:t>
            </a:r>
          </a:p>
          <a:p>
            <a:pPr lvl="1"/>
            <a:r>
              <a:rPr lang="en-US" sz="2000" dirty="0" smtClean="0"/>
              <a:t>Person detection in 1.3s (overlay)  </a:t>
            </a:r>
            <a:r>
              <a:rPr lang="en-US" sz="2000" dirty="0" err="1" smtClean="0"/>
              <a:t>vs</a:t>
            </a:r>
            <a:r>
              <a:rPr lang="en-US" sz="2000" dirty="0" smtClean="0"/>
              <a:t> 4s (Intel Atom)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6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7200" y="6245225"/>
            <a:ext cx="3111500" cy="4762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© 2016 </a:t>
            </a:r>
            <a:r>
              <a:rPr lang="en-US" dirty="0" err="1" smtClean="0">
                <a:solidFill>
                  <a:srgbClr val="000000"/>
                </a:solidFill>
              </a:rPr>
              <a:t>VectorBlox</a:t>
            </a:r>
            <a:r>
              <a:rPr lang="en-US" dirty="0" smtClean="0">
                <a:solidFill>
                  <a:srgbClr val="000000"/>
                </a:solidFill>
              </a:rPr>
              <a:t> Computing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pixelated-orc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181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658619" y="765770"/>
            <a:ext cx="4894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LUNCHTIME  </a:t>
            </a:r>
            <a:r>
              <a:rPr lang="en-US" sz="1200" dirty="0" smtClean="0"/>
              <a:t>(almost)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 Long, and Thanks for All the Fish 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Smarter Security</a:t>
            </a:r>
            <a:endParaRPr lang="en-US" dirty="0"/>
          </a:p>
        </p:txBody>
      </p:sp>
      <p:pic>
        <p:nvPicPr>
          <p:cNvPr id="7" name="Content Placeholder 6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 b="5159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8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Smarter TVs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17942" y="1384927"/>
            <a:ext cx="5867536" cy="2467772"/>
            <a:chOff x="1517942" y="1384927"/>
            <a:chExt cx="5867536" cy="2467772"/>
          </a:xfrm>
        </p:grpSpPr>
        <p:pic>
          <p:nvPicPr>
            <p:cNvPr id="15" name="Picture 14" descr="imag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942" y="1384927"/>
              <a:ext cx="3708400" cy="246777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486707" y="1417638"/>
              <a:ext cx="1898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(stay on)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17942" y="4031382"/>
            <a:ext cx="6167892" cy="2311221"/>
            <a:chOff x="1517942" y="4031382"/>
            <a:chExt cx="6167892" cy="2311221"/>
          </a:xfrm>
        </p:grpSpPr>
        <p:pic>
          <p:nvPicPr>
            <p:cNvPr id="9" name="Picture 8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942" y="4031382"/>
              <a:ext cx="3708400" cy="231122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787063" y="4031382"/>
              <a:ext cx="1898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(turn off)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144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Smarter Doors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"/>
          <a:stretch/>
        </p:blipFill>
        <p:spPr>
          <a:xfrm>
            <a:off x="1134331" y="1303198"/>
            <a:ext cx="7044469" cy="5272991"/>
          </a:xfrm>
          <a:prstGeom prst="rect">
            <a:avLst/>
          </a:prstGeom>
        </p:spPr>
      </p:pic>
      <p:pic>
        <p:nvPicPr>
          <p:cNvPr id="10" name="Picture 9" descr="tosprop1-nomad-thechangel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45" y="1303198"/>
            <a:ext cx="7025755" cy="526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6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Content Placeholder 3" descr="2017-02-21 Person Detector Hardware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0" t="28156" r="29026" b="11912"/>
          <a:stretch/>
        </p:blipFill>
        <p:spPr bwMode="auto">
          <a:xfrm rot="5400000">
            <a:off x="2831579" y="2157134"/>
            <a:ext cx="3303605" cy="55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4771626" y="4352133"/>
            <a:ext cx="1454902" cy="764397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488005" y="3402801"/>
            <a:ext cx="1676839" cy="705493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1" y="482600"/>
            <a:ext cx="8140700" cy="2796910"/>
          </a:xfrm>
        </p:spPr>
        <p:txBody>
          <a:bodyPr/>
          <a:lstStyle/>
          <a:p>
            <a:pPr algn="l"/>
            <a:r>
              <a:rPr lang="en-US" sz="3600" dirty="0" smtClean="0"/>
              <a:t>Mobile Development Platform</a:t>
            </a:r>
            <a:br>
              <a:rPr lang="en-US" sz="3600" dirty="0" smtClean="0"/>
            </a:br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00FF"/>
                </a:solidFill>
              </a:rPr>
              <a:t>iCE40 </a:t>
            </a:r>
            <a:r>
              <a:rPr lang="en-US" sz="3200" dirty="0" err="1">
                <a:solidFill>
                  <a:srgbClr val="0000FF"/>
                </a:solidFill>
              </a:rPr>
              <a:t>UltraPlus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FPGA</a:t>
            </a:r>
            <a:r>
              <a:rPr lang="en-US" sz="3200" dirty="0">
                <a:solidFill>
                  <a:srgbClr val="0000FF"/>
                </a:solidFill>
              </a:rPr>
              <a:t/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00FF"/>
                </a:solidFill>
              </a:rPr>
              <a:t>	</a:t>
            </a:r>
            <a:r>
              <a:rPr lang="en-US" sz="3200" dirty="0" err="1" smtClean="0">
                <a:solidFill>
                  <a:srgbClr val="008000"/>
                </a:solidFill>
              </a:rPr>
              <a:t>Omnivision</a:t>
            </a:r>
            <a:r>
              <a:rPr lang="en-US" sz="3200" dirty="0" smtClean="0">
                <a:solidFill>
                  <a:srgbClr val="008000"/>
                </a:solidFill>
              </a:rPr>
              <a:t> OVM7692 Camera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	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about 3mm (1/8”) per side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2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 Detection</a:t>
            </a:r>
            <a:endParaRPr lang="en-US" dirty="0"/>
          </a:p>
        </p:txBody>
      </p:sp>
      <p:pic>
        <p:nvPicPr>
          <p:cNvPr id="7" name="2017-02-21 Person Detector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4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7-02-22 at 8.19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5" y="5576904"/>
            <a:ext cx="3355982" cy="843482"/>
          </a:xfrm>
          <a:prstGeom prst="rect">
            <a:avLst/>
          </a:prstGeom>
        </p:spPr>
      </p:pic>
      <p:pic>
        <p:nvPicPr>
          <p:cNvPr id="7" name="Content Placeholder 6" descr="Screen Shot 2017-02-22 at 8.02.33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2" b="-7692"/>
          <a:stretch>
            <a:fillRect/>
          </a:stretch>
        </p:blipFill>
        <p:spPr>
          <a:xfrm>
            <a:off x="457200" y="-113530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5759" y="5875893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/1511.00363</a:t>
            </a:r>
            <a:r>
              <a:rPr lang="en-US"/>
              <a:t>.</a:t>
            </a:r>
            <a:r>
              <a:rPr lang="en-US" smtClean="0"/>
              <a:t>pdf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22385" y="1785236"/>
            <a:ext cx="8521615" cy="3933821"/>
            <a:chOff x="622385" y="1785236"/>
            <a:chExt cx="8521615" cy="3933821"/>
          </a:xfrm>
        </p:grpSpPr>
        <p:pic>
          <p:nvPicPr>
            <p:cNvPr id="9" name="Picture 8" descr="Screen Shot 2017-02-22 at 8.04.36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85" y="2057819"/>
              <a:ext cx="7946743" cy="366123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4179762" y="2057819"/>
              <a:ext cx="1738485" cy="26271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405515" y="1785236"/>
              <a:ext cx="1738485" cy="39338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019800" y="2613745"/>
              <a:ext cx="1170318" cy="1060293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16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53881</TotalTime>
  <Words>864</Words>
  <Application>Microsoft Macintosh PowerPoint</Application>
  <PresentationFormat>On-screen Show (4:3)</PresentationFormat>
  <Paragraphs>224</Paragraphs>
  <Slides>31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  <vt:variant>
        <vt:lpstr>Custom Shows</vt:lpstr>
      </vt:variant>
      <vt:variant>
        <vt:i4>1</vt:i4>
      </vt:variant>
    </vt:vector>
  </HeadingPairs>
  <TitlesOfParts>
    <vt:vector size="33" baseType="lpstr">
      <vt:lpstr>Default Design</vt:lpstr>
      <vt:lpstr>TinBiNN: Tiny Binarized Neural Network Overlay                        …. in about 5,000 LUTs</vt:lpstr>
      <vt:lpstr>Smarter Sleep</vt:lpstr>
      <vt:lpstr>Smarter Doorbell</vt:lpstr>
      <vt:lpstr>Smarter Security</vt:lpstr>
      <vt:lpstr>Smarter TVs</vt:lpstr>
      <vt:lpstr>Smarter Doors</vt:lpstr>
      <vt:lpstr>Mobile Development Platform  iCE40 UltraPlus FPGA  Omnivision OVM7692 Camera    about 3mm (1/8”) per side</vt:lpstr>
      <vt:lpstr>Person Detection</vt:lpstr>
      <vt:lpstr>PowerPoint Presentation</vt:lpstr>
      <vt:lpstr>CIFAR-10 Image Dataset</vt:lpstr>
      <vt:lpstr>Trained Network</vt:lpstr>
      <vt:lpstr>System Diagram Overlay: RISC-V + Accelerators</vt:lpstr>
      <vt:lpstr>PowerPoint Presentation</vt:lpstr>
      <vt:lpstr>PowerPoint Presentation</vt:lpstr>
      <vt:lpstr>Lightweight Vector Extensions</vt:lpstr>
      <vt:lpstr>LVE System Model</vt:lpstr>
      <vt:lpstr>FIR filter (12x speedup)</vt:lpstr>
      <vt:lpstr>Convolution Accelerator</vt:lpstr>
      <vt:lpstr>Person</vt:lpstr>
      <vt:lpstr>Person</vt:lpstr>
      <vt:lpstr>Airplane</vt:lpstr>
      <vt:lpstr>PowerPoint Presentation</vt:lpstr>
      <vt:lpstr>Bird Red: max score (incorrect),  Blue: correct choice</vt:lpstr>
      <vt:lpstr>Dog</vt:lpstr>
      <vt:lpstr>Dog (Person?)</vt:lpstr>
      <vt:lpstr>Frog</vt:lpstr>
      <vt:lpstr>Horse</vt:lpstr>
      <vt:lpstr>Truck</vt:lpstr>
      <vt:lpstr>Person</vt:lpstr>
      <vt:lpstr>Conclusions</vt:lpstr>
      <vt:lpstr>PowerPoint Presentation</vt:lpstr>
      <vt:lpstr>Fujitsu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VectorBlox</dc:title>
  <dc:creator>Robert Eisses</dc:creator>
  <cp:lastModifiedBy>Guy Lemieux</cp:lastModifiedBy>
  <cp:revision>292</cp:revision>
  <cp:lastPrinted>2016-10-20T03:13:20Z</cp:lastPrinted>
  <dcterms:created xsi:type="dcterms:W3CDTF">2012-11-13T21:47:49Z</dcterms:created>
  <dcterms:modified xsi:type="dcterms:W3CDTF">2017-07-01T03:24:51Z</dcterms:modified>
</cp:coreProperties>
</file>