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0"/>
  </p:notesMasterIdLst>
  <p:sldIdLst>
    <p:sldId id="289" r:id="rId2"/>
    <p:sldId id="293" r:id="rId3"/>
    <p:sldId id="294" r:id="rId4"/>
    <p:sldId id="291" r:id="rId5"/>
    <p:sldId id="295" r:id="rId6"/>
    <p:sldId id="296" r:id="rId7"/>
    <p:sldId id="297" r:id="rId8"/>
    <p:sldId id="292" r:id="rId9"/>
    <p:sldId id="304" r:id="rId10"/>
    <p:sldId id="299" r:id="rId11"/>
    <p:sldId id="365" r:id="rId12"/>
    <p:sldId id="366" r:id="rId13"/>
    <p:sldId id="367" r:id="rId14"/>
    <p:sldId id="369" r:id="rId15"/>
    <p:sldId id="370" r:id="rId16"/>
    <p:sldId id="371" r:id="rId17"/>
    <p:sldId id="372" r:id="rId18"/>
    <p:sldId id="373" r:id="rId19"/>
    <p:sldId id="374" r:id="rId20"/>
    <p:sldId id="315" r:id="rId21"/>
    <p:sldId id="311" r:id="rId22"/>
    <p:sldId id="301" r:id="rId23"/>
    <p:sldId id="302" r:id="rId24"/>
    <p:sldId id="308" r:id="rId25"/>
    <p:sldId id="317" r:id="rId26"/>
    <p:sldId id="318" r:id="rId27"/>
    <p:sldId id="329" r:id="rId28"/>
    <p:sldId id="321" r:id="rId29"/>
    <p:sldId id="332" r:id="rId30"/>
    <p:sldId id="334" r:id="rId31"/>
    <p:sldId id="333" r:id="rId32"/>
    <p:sldId id="335" r:id="rId33"/>
    <p:sldId id="336" r:id="rId34"/>
    <p:sldId id="339" r:id="rId35"/>
    <p:sldId id="337" r:id="rId36"/>
    <p:sldId id="340" r:id="rId37"/>
    <p:sldId id="338" r:id="rId38"/>
    <p:sldId id="341" r:id="rId39"/>
    <p:sldId id="316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09" r:id="rId53"/>
    <p:sldId id="354" r:id="rId54"/>
    <p:sldId id="306" r:id="rId55"/>
    <p:sldId id="305" r:id="rId56"/>
    <p:sldId id="356" r:id="rId57"/>
    <p:sldId id="355" r:id="rId58"/>
    <p:sldId id="357" r:id="rId59"/>
    <p:sldId id="310" r:id="rId60"/>
    <p:sldId id="375" r:id="rId61"/>
    <p:sldId id="358" r:id="rId62"/>
    <p:sldId id="376" r:id="rId63"/>
    <p:sldId id="362" r:id="rId64"/>
    <p:sldId id="361" r:id="rId65"/>
    <p:sldId id="360" r:id="rId66"/>
    <p:sldId id="313" r:id="rId67"/>
    <p:sldId id="363" r:id="rId68"/>
    <p:sldId id="364" r:id="rId6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CC0099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77" autoAdjust="0"/>
  </p:normalViewPr>
  <p:slideViewPr>
    <p:cSldViewPr>
      <p:cViewPr varScale="1">
        <p:scale>
          <a:sx n="119" d="100"/>
          <a:sy n="119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3B202E8-58C7-4B4E-B215-26D7B5C4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0A18FE-90F4-3049-97F5-E937325A33B3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EE20-07F7-4449-8278-1925F7B16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874F-10CF-4A46-9B60-CA3A0EED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61E4-1F3F-CF4A-925F-C933D7D58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66F4-5B35-074D-93F1-8F16FC75F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1F9A-21F5-B945-9505-ADB83846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F4CD-26D9-0746-8D69-ACD4258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A2AF-9088-8449-8CF0-DFCE48CC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B08E-ADBD-5B4B-A350-31116F97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7898-9109-DC44-85B4-14FE23A4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2941-6D76-D846-922D-E8BAEEC8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6DCF-0407-9849-ABD2-0485AB36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E48F-2325-DC48-A2FA-23B0E50A3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2BB-F307-024D-8362-0DF861751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1C335F7-86EC-7D49-B15B-BC0A8595F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file://localhost/Users/lemieux/My%20Documents/Dropbox/Shares/FCCM2013/overclocking.mp4" TargetMode="External"/><Relationship Id="rId2" Type="http://schemas.openxmlformats.org/officeDocument/2006/relationships/video" Target="file://localhost/Users/lemieux/My%20Documents/Dropbox/Shares/FCCM2013/overclocking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7432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Safe Overclocking</a:t>
            </a:r>
            <a:r>
              <a:rPr lang="en-US" sz="2000" dirty="0" smtClean="0">
                <a:solidFill>
                  <a:srgbClr val="000090"/>
                </a:solidFill>
                <a:latin typeface="Helvetica"/>
                <a:cs typeface="Helvetica"/>
              </a:rPr>
              <a:t/>
            </a:r>
            <a:br>
              <a:rPr lang="en-US" sz="2000" dirty="0" smtClean="0">
                <a:solidFill>
                  <a:srgbClr val="000090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rgbClr val="000090"/>
                </a:solidFill>
                <a:latin typeface="Helvetica"/>
                <a:cs typeface="Helvetica"/>
              </a:rPr>
              <a:t>of</a:t>
            </a:r>
            <a:r>
              <a:rPr lang="en-US" sz="2800" dirty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Helvetica"/>
                <a:cs typeface="Helvetica"/>
              </a:rPr>
              <a:t>Tightly Coupled </a:t>
            </a:r>
            <a:r>
              <a:rPr lang="en-US" sz="2800" u="sng" dirty="0" smtClean="0">
                <a:solidFill>
                  <a:srgbClr val="000090"/>
                </a:solidFill>
                <a:latin typeface="Helvetica"/>
                <a:cs typeface="Helvetica"/>
              </a:rPr>
              <a:t>CGRAs</a:t>
            </a:r>
            <a:r>
              <a:rPr lang="en-US" sz="2800" dirty="0" smtClean="0">
                <a:solidFill>
                  <a:srgbClr val="000090"/>
                </a:solidFill>
                <a:latin typeface="Helvetica"/>
                <a:cs typeface="Helvetica"/>
              </a:rPr>
              <a:t> and </a:t>
            </a:r>
            <a:r>
              <a:rPr lang="en-US" sz="2800" u="sng" dirty="0" smtClean="0">
                <a:solidFill>
                  <a:srgbClr val="000090"/>
                </a:solidFill>
                <a:latin typeface="Helvetica"/>
                <a:cs typeface="Helvetica"/>
              </a:rPr>
              <a:t>Processor Arrays</a:t>
            </a:r>
            <a:r>
              <a:rPr lang="en-US" sz="4800" dirty="0" smtClean="0">
                <a:solidFill>
                  <a:srgbClr val="000090"/>
                </a:solidFill>
                <a:latin typeface="Helvetica"/>
                <a:cs typeface="Helvetica"/>
              </a:rPr>
              <a:t/>
            </a:r>
            <a:br>
              <a:rPr lang="en-US" sz="4800" dirty="0" smtClean="0">
                <a:solidFill>
                  <a:srgbClr val="000090"/>
                </a:solidFill>
                <a:latin typeface="Helvetica"/>
                <a:cs typeface="Helvetica"/>
              </a:rPr>
            </a:br>
            <a:r>
              <a:rPr lang="en-US" sz="4000" dirty="0" smtClean="0">
                <a:solidFill>
                  <a:srgbClr val="000090"/>
                </a:solidFill>
                <a:latin typeface="Helvetica"/>
                <a:cs typeface="Helvetica"/>
              </a:rPr>
              <a:t>using Razor</a:t>
            </a:r>
            <a:endParaRPr lang="en-US" sz="4000" dirty="0" smtClean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</a:t>
            </a:r>
            <a:r>
              <a:rPr lang="en-US" sz="1400" b="0" dirty="0"/>
              <a:t>					</a:t>
            </a:r>
            <a:r>
              <a:rPr lang="en-US" sz="1400" b="0" dirty="0" smtClean="0"/>
              <a:t>	© 2012 </a:t>
            </a:r>
            <a:r>
              <a:rPr lang="en-US" sz="1400" b="0" dirty="0"/>
              <a:t>Guy Lemieux</a:t>
            </a:r>
          </a:p>
        </p:txBody>
      </p:sp>
      <p:sp>
        <p:nvSpPr>
          <p:cNvPr id="16387" name="Subtitle 1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7010400" cy="1600200"/>
          </a:xfrm>
        </p:spPr>
        <p:txBody>
          <a:bodyPr/>
          <a:lstStyle/>
          <a:p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Alex Brant,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Ameer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Abdelhadi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,</a:t>
            </a:r>
            <a:br>
              <a:rPr lang="en-US" sz="2400" dirty="0" smtClean="0">
                <a:latin typeface="Helvetica"/>
                <a:ea typeface="ＭＳ Ｐゴシック" charset="0"/>
                <a:cs typeface="Helvetica"/>
              </a:rPr>
            </a:b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Douglas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Sim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, Shao Lin Tang, Michael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Yue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,</a:t>
            </a:r>
            <a:br>
              <a:rPr lang="en-US" sz="2400" dirty="0" smtClean="0">
                <a:latin typeface="Helvetica"/>
                <a:ea typeface="ＭＳ Ｐゴシック" charset="0"/>
                <a:cs typeface="Helvetica"/>
              </a:rPr>
            </a:br>
            <a:r>
              <a:rPr lang="en-US" sz="2400" u="sng" dirty="0" smtClean="0">
                <a:latin typeface="Helvetica"/>
                <a:ea typeface="ＭＳ Ｐゴシック" charset="0"/>
                <a:cs typeface="Helvetica"/>
              </a:rPr>
              <a:t>Guy Lemieux</a:t>
            </a:r>
            <a:endParaRPr lang="en-US" sz="2400" u="sng" dirty="0">
              <a:latin typeface="Helvetica"/>
              <a:ea typeface="ＭＳ Ｐゴシック" charset="0"/>
              <a:cs typeface="Helvetica"/>
            </a:endParaRPr>
          </a:p>
        </p:txBody>
      </p:sp>
      <p:pic>
        <p:nvPicPr>
          <p:cNvPr id="16388" name="Picture 6" descr="s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461" y="-2977"/>
            <a:ext cx="4994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Engravers MT"/>
                <a:cs typeface="Engravers MT"/>
              </a:rPr>
              <a:t>The University of British Columbia</a:t>
            </a:r>
            <a:endParaRPr lang="en-US" sz="1400" b="0" dirty="0">
              <a:solidFill>
                <a:schemeClr val="bg1"/>
              </a:solidFill>
              <a:latin typeface="Engravers MT"/>
              <a:cs typeface="Engravers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FF in Pipeline</a:t>
            </a:r>
            <a:endParaRPr lang="en-US" dirty="0"/>
          </a:p>
        </p:txBody>
      </p:sp>
      <p:pic>
        <p:nvPicPr>
          <p:cNvPr id="6" name="Content Placeholder 5" descr="Razor_im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27868"/>
          <a:stretch/>
        </p:blipFill>
        <p:spPr>
          <a:xfrm>
            <a:off x="2743200" y="-533400"/>
            <a:ext cx="4388684" cy="879284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1600200"/>
            <a:ext cx="2667000" cy="449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24600" y="1371600"/>
            <a:ext cx="2590800" cy="449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3200" y="1600200"/>
            <a:ext cx="4114800" cy="1219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19400" y="4931656"/>
            <a:ext cx="4114800" cy="1219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3622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8884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</a:t>
            </a:r>
            <a:r>
              <a:rPr lang="en-US" dirty="0" smtClean="0"/>
              <a:t> +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9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FF in Pipeline</a:t>
            </a:r>
            <a:endParaRPr lang="en-US" dirty="0"/>
          </a:p>
        </p:txBody>
      </p:sp>
      <p:pic>
        <p:nvPicPr>
          <p:cNvPr id="6" name="Content Placeholder 5" descr="Razor_im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27868"/>
          <a:stretch/>
        </p:blipFill>
        <p:spPr>
          <a:xfrm>
            <a:off x="2743200" y="-533400"/>
            <a:ext cx="4388684" cy="879284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8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0"/>
            <a:ext cx="3836771" cy="83654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2895600"/>
            <a:ext cx="11430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8288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10+9+8 = 27ps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0"/>
            <a:ext cx="3836771" cy="83654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6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1"/>
            <a:ext cx="3836771" cy="8365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1"/>
            <a:ext cx="3836770" cy="8365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0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2"/>
            <a:ext cx="3836770" cy="83654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9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2"/>
            <a:ext cx="3836769" cy="83654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4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45325"/>
            <a:ext cx="3836769" cy="8319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zor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-402"/>
          <a:stretch/>
        </p:blipFill>
        <p:spPr>
          <a:xfrm rot="5400000">
            <a:off x="1893522" y="468678"/>
            <a:ext cx="5280755" cy="708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pic>
        <p:nvPicPr>
          <p:cNvPr id="5" name="Content Placeholder 4" descr="opencl_logo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6" r="-1216"/>
          <a:stretch>
            <a:fillRect/>
          </a:stretch>
        </p:blipFill>
        <p:spPr>
          <a:xfrm>
            <a:off x="2743200" y="1524000"/>
            <a:ext cx="3657600" cy="20115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429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Clock frequency determined by 2 things: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CAD timing analysis (timing margins)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speed binning of actual wafers + chips (variation)</a:t>
            </a:r>
          </a:p>
          <a:p>
            <a:pPr marL="742950" lvl="1" indent="-285750">
              <a:buFont typeface="Arial"/>
              <a:buChar char="•"/>
            </a:pPr>
            <a:endParaRPr lang="en-US" sz="2000" b="0" dirty="0"/>
          </a:p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Can you go faster?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Yes, if your chips are fast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/>
              <a:t>Yes, if your data is not “worst-case”, </a:t>
            </a:r>
            <a:r>
              <a:rPr lang="en-US" sz="2000" b="0" dirty="0" err="1"/>
              <a:t>eg</a:t>
            </a:r>
            <a:r>
              <a:rPr lang="en-US" sz="2000" b="0" dirty="0"/>
              <a:t> carry propagation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Yes, if you do not want “safe” timing margin </a:t>
            </a:r>
            <a:r>
              <a:rPr lang="en-US" sz="2000" b="0" dirty="0" err="1" smtClean="0"/>
              <a:t>guardbands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63556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Architecture</a:t>
            </a:r>
            <a:endParaRPr lang="en-US" dirty="0"/>
          </a:p>
        </p:txBody>
      </p:sp>
      <p:pic>
        <p:nvPicPr>
          <p:cNvPr id="5" name="Content Placeholder 4" descr="arc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54" b="-192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47800" y="3276600"/>
            <a:ext cx="2133600" cy="609600"/>
            <a:chOff x="1447800" y="3276600"/>
            <a:chExt cx="2133600" cy="609600"/>
          </a:xfrm>
        </p:grpSpPr>
        <p:sp>
          <p:nvSpPr>
            <p:cNvPr id="6" name="Oval 5"/>
            <p:cNvSpPr/>
            <p:nvPr/>
          </p:nvSpPr>
          <p:spPr bwMode="auto">
            <a:xfrm>
              <a:off x="1447800" y="3505200"/>
              <a:ext cx="838200" cy="381000"/>
            </a:xfrm>
            <a:prstGeom prst="ellipse">
              <a:avLst/>
            </a:prstGeom>
            <a:noFill/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8" name="Curved Connector 7"/>
            <p:cNvCxnSpPr>
              <a:stCxn id="6" idx="7"/>
            </p:cNvCxnSpPr>
            <p:nvPr/>
          </p:nvCxnSpPr>
          <p:spPr bwMode="auto">
            <a:xfrm rot="5400000" flipH="1" flipV="1">
              <a:off x="2730126" y="2709722"/>
              <a:ext cx="284396" cy="1418152"/>
            </a:xfrm>
            <a:prstGeom prst="curvedConnector2">
              <a:avLst/>
            </a:prstGeom>
            <a:solidFill>
              <a:schemeClr val="accent1"/>
            </a:solidFill>
            <a:ln w="762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10"/>
          <p:cNvSpPr/>
          <p:nvPr/>
        </p:nvSpPr>
        <p:spPr bwMode="auto">
          <a:xfrm>
            <a:off x="3657600" y="2209800"/>
            <a:ext cx="5105400" cy="2667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724400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Tightly coupled communication: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- can be FIFO-based or ‘mailbox’-based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Fully bypassed: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- write on cycle X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- read on cycle X+1, </a:t>
            </a:r>
            <a:r>
              <a:rPr lang="en-US" sz="2000" b="0" dirty="0" err="1" smtClean="0"/>
              <a:t>ie</a:t>
            </a:r>
            <a:r>
              <a:rPr lang="en-US" sz="2000" b="0" dirty="0" smtClean="0"/>
              <a:t> address provided cycle X</a:t>
            </a:r>
          </a:p>
        </p:txBody>
      </p:sp>
    </p:spTree>
    <p:extLst>
      <p:ext uri="{BB962C8B-B14F-4D97-AF65-F5344CB8AC3E}">
        <p14:creationId xmlns:p14="http://schemas.microsoft.com/office/powerpoint/2010/main" val="89835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“Razor” to Block RAM</a:t>
            </a:r>
            <a:endParaRPr lang="en-US" dirty="0"/>
          </a:p>
        </p:txBody>
      </p:sp>
      <p:pic>
        <p:nvPicPr>
          <p:cNvPr id="5" name="Content Placeholder 4" descr="malirazor_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4" r="-242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Error Detection</a:t>
            </a:r>
            <a:br>
              <a:rPr lang="en-US" dirty="0" smtClean="0"/>
            </a:br>
            <a:r>
              <a:rPr lang="en-US" sz="2400" dirty="0" smtClean="0"/>
              <a:t>(for East direction only)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6179"/>
            <a:ext cx="8229600" cy="31940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590800" y="4267200"/>
            <a:ext cx="2955895" cy="2017931"/>
            <a:chOff x="2590800" y="4267200"/>
            <a:chExt cx="2955895" cy="2017931"/>
          </a:xfrm>
        </p:grpSpPr>
        <p:sp>
          <p:nvSpPr>
            <p:cNvPr id="6" name="Rectangle 5"/>
            <p:cNvSpPr/>
            <p:nvPr/>
          </p:nvSpPr>
          <p:spPr bwMode="auto">
            <a:xfrm>
              <a:off x="2590800" y="4267200"/>
              <a:ext cx="2895600" cy="1295400"/>
            </a:xfrm>
            <a:prstGeom prst="rect">
              <a:avLst/>
            </a:prstGeom>
            <a:noFill/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0800" y="5638800"/>
              <a:ext cx="2955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</a:rPr>
                <a:t>Processor memory error:</a:t>
              </a:r>
            </a:p>
            <a:p>
              <a:r>
                <a:rPr lang="en-US" dirty="0" smtClean="0">
                  <a:solidFill>
                    <a:srgbClr val="00FF00"/>
                  </a:solidFill>
                </a:rPr>
                <a:t>Causes stall</a:t>
              </a:r>
              <a:endParaRPr lang="en-US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0" y="2438400"/>
            <a:ext cx="4495800" cy="3486329"/>
            <a:chOff x="304800" y="2438400"/>
            <a:chExt cx="4495800" cy="3486329"/>
          </a:xfrm>
        </p:grpSpPr>
        <p:grpSp>
          <p:nvGrpSpPr>
            <p:cNvPr id="23" name="Group 22"/>
            <p:cNvGrpSpPr/>
            <p:nvPr/>
          </p:nvGrpSpPr>
          <p:grpSpPr>
            <a:xfrm>
              <a:off x="304800" y="2438400"/>
              <a:ext cx="4495800" cy="2133600"/>
              <a:chOff x="304800" y="2209800"/>
              <a:chExt cx="4495800" cy="2362200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304800" y="2209800"/>
                <a:ext cx="449580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4800600" y="2209800"/>
                <a:ext cx="0" cy="1905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304800" y="2209800"/>
                <a:ext cx="0" cy="2362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2514600" y="4114800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2514600" y="4114800"/>
                <a:ext cx="228600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304800" y="4572000"/>
                <a:ext cx="220980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304800" y="4724400"/>
              <a:ext cx="19543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Incoming stall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(from N,S,W):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produces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Outgoing E stall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2600" y="4419600"/>
            <a:ext cx="3200400" cy="2170331"/>
            <a:chOff x="5562600" y="4419600"/>
            <a:chExt cx="3200400" cy="217033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791200" y="4419600"/>
              <a:ext cx="2971800" cy="685800"/>
            </a:xfrm>
            <a:prstGeom prst="rect">
              <a:avLst/>
            </a:prstGeom>
            <a:noFill/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5943600"/>
              <a:ext cx="2775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Early warning signal:</a:t>
              </a:r>
            </a:p>
            <a:p>
              <a:r>
                <a:rPr lang="en-US" dirty="0" smtClean="0">
                  <a:solidFill>
                    <a:srgbClr val="660066"/>
                  </a:solidFill>
                </a:rPr>
                <a:t>prevents incoming data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7" idx="0"/>
              <a:endCxn id="26" idx="2"/>
            </p:cNvCxnSpPr>
            <p:nvPr/>
          </p:nvCxnSpPr>
          <p:spPr bwMode="auto">
            <a:xfrm flipV="1">
              <a:off x="6950435" y="5105400"/>
              <a:ext cx="326665" cy="838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0494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Error </a:t>
            </a:r>
            <a:r>
              <a:rPr lang="en-US" dirty="0"/>
              <a:t>Detection</a:t>
            </a:r>
            <a:br>
              <a:rPr lang="en-US" dirty="0"/>
            </a:br>
            <a:r>
              <a:rPr lang="en-US" sz="2400" dirty="0" smtClean="0"/>
              <a:t>(all four directions)</a:t>
            </a:r>
            <a:endParaRPr lang="en-US" dirty="0"/>
          </a:p>
        </p:txBody>
      </p:sp>
      <p:pic>
        <p:nvPicPr>
          <p:cNvPr id="5" name="Content Placeholder 4" descr="malirazor_control_oneco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9" r="-1251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b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43" r="-18343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6200" y="24384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0" dirty="0" smtClean="0">
                <a:solidFill>
                  <a:srgbClr val="0000FF"/>
                </a:solidFill>
              </a:rPr>
              <a:t>t+1: A</a:t>
            </a:r>
            <a:r>
              <a:rPr lang="en-US" sz="3200" b="0" dirty="0" smtClean="0">
                <a:solidFill>
                  <a:srgbClr val="0000FF"/>
                </a:solidFill>
                <a:sym typeface="Wingdings"/>
              </a:rPr>
              <a:t>B || BC ;</a:t>
            </a:r>
          </a:p>
          <a:p>
            <a:pPr algn="l"/>
            <a:endParaRPr lang="en-US" sz="1600" b="0" dirty="0" smtClean="0">
              <a:solidFill>
                <a:srgbClr val="0000FF"/>
              </a:solidFill>
              <a:sym typeface="Wingdings"/>
            </a:endParaRPr>
          </a:p>
          <a:p>
            <a:pPr algn="l"/>
            <a:endParaRPr lang="en-US" sz="3200" b="0" dirty="0">
              <a:solidFill>
                <a:srgbClr val="0000FF"/>
              </a:solidFill>
              <a:sym typeface="Wingdings"/>
            </a:endParaRPr>
          </a:p>
          <a:p>
            <a:pPr algn="l"/>
            <a:r>
              <a:rPr lang="en-US" sz="3200" b="0" dirty="0" smtClean="0">
                <a:solidFill>
                  <a:srgbClr val="0000FF"/>
                </a:solidFill>
                <a:sym typeface="Wingdings"/>
              </a:rPr>
              <a:t>t+2: BC ;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Writes entering error region….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6200" y="5029200"/>
            <a:ext cx="8001000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" y="3886200"/>
            <a:ext cx="8001000" cy="243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2743200"/>
            <a:ext cx="8001000" cy="3581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8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Stall Propagation (1D)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3488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81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320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verclock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-200891"/>
            <a:ext cx="7926520" cy="7025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Overclocking… is it safe?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3.8GHz		4.2 V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133600" y="2743200"/>
            <a:ext cx="2438400" cy="19050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3.818GHz !!!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86200" y="3200400"/>
            <a:ext cx="2362200" cy="1981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4.210V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3" presetClass="exit" presetSubtype="1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9" grpId="0" animBg="1"/>
      <p:bldP spid="9" grpId="1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4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5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617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3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4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238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526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Trapezoid 63"/>
          <p:cNvSpPr/>
          <p:nvPr/>
        </p:nvSpPr>
        <p:spPr bwMode="auto">
          <a:xfrm flipV="1">
            <a:off x="-914400" y="1752600"/>
            <a:ext cx="9906000" cy="457200"/>
          </a:xfrm>
          <a:prstGeom prst="trapezoid">
            <a:avLst>
              <a:gd name="adj" fmla="val 15393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flipV="1">
            <a:off x="3276600" y="1752600"/>
            <a:ext cx="4953000" cy="457200"/>
          </a:xfrm>
          <a:prstGeom prst="trapezoid">
            <a:avLst>
              <a:gd name="adj" fmla="val 15627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755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/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Trapezoid 63"/>
          <p:cNvSpPr/>
          <p:nvPr/>
        </p:nvSpPr>
        <p:spPr bwMode="auto">
          <a:xfrm flipV="1">
            <a:off x="-914400" y="1752600"/>
            <a:ext cx="9906000" cy="457200"/>
          </a:xfrm>
          <a:prstGeom prst="trapezoid">
            <a:avLst>
              <a:gd name="adj" fmla="val 15393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flipV="1">
            <a:off x="3276600" y="1752600"/>
            <a:ext cx="4953000" cy="457200"/>
          </a:xfrm>
          <a:prstGeom prst="trapezoid">
            <a:avLst>
              <a:gd name="adj" fmla="val 15627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685800" y="224034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 Errors Detected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Stalls to Correct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# STALLS &lt; # ERRORS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29400" y="35052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Might be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scalable!!</a:t>
            </a:r>
          </a:p>
        </p:txBody>
      </p:sp>
    </p:spTree>
    <p:extLst>
      <p:ext uri="{BB962C8B-B14F-4D97-AF65-F5344CB8AC3E}">
        <p14:creationId xmlns:p14="http://schemas.microsoft.com/office/powerpoint/2010/main" val="353237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514600" y="1524000"/>
            <a:ext cx="4191000" cy="1143000"/>
            <a:chOff x="2514600" y="1524000"/>
            <a:chExt cx="4191000" cy="1143000"/>
          </a:xfrm>
        </p:grpSpPr>
        <p:grpSp>
          <p:nvGrpSpPr>
            <p:cNvPr id="24" name="Group 23"/>
            <p:cNvGrpSpPr/>
            <p:nvPr/>
          </p:nvGrpSpPr>
          <p:grpSpPr>
            <a:xfrm>
              <a:off x="2514600" y="1524000"/>
              <a:ext cx="4191000" cy="381000"/>
              <a:chOff x="2895600" y="2514600"/>
              <a:chExt cx="4191000" cy="3810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514600" y="2286000"/>
              <a:ext cx="4191000" cy="381000"/>
              <a:chOff x="2895600" y="2514600"/>
              <a:chExt cx="4191000" cy="3810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2514600" y="3048000"/>
            <a:ext cx="4191000" cy="1143000"/>
            <a:chOff x="2514600" y="1524000"/>
            <a:chExt cx="4191000" cy="1143000"/>
          </a:xfrm>
        </p:grpSpPr>
        <p:grpSp>
          <p:nvGrpSpPr>
            <p:cNvPr id="56" name="Group 55"/>
            <p:cNvGrpSpPr/>
            <p:nvPr/>
          </p:nvGrpSpPr>
          <p:grpSpPr>
            <a:xfrm>
              <a:off x="2514600" y="1524000"/>
              <a:ext cx="4191000" cy="381000"/>
              <a:chOff x="2895600" y="2514600"/>
              <a:chExt cx="41910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514600" y="2286000"/>
              <a:ext cx="4191000" cy="381000"/>
              <a:chOff x="2895600" y="2514600"/>
              <a:chExt cx="4191000" cy="3810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4572000"/>
            <a:ext cx="4191000" cy="1143000"/>
            <a:chOff x="2514600" y="1524000"/>
            <a:chExt cx="4191000" cy="1143000"/>
          </a:xfrm>
        </p:grpSpPr>
        <p:grpSp>
          <p:nvGrpSpPr>
            <p:cNvPr id="71" name="Group 70"/>
            <p:cNvGrpSpPr/>
            <p:nvPr/>
          </p:nvGrpSpPr>
          <p:grpSpPr>
            <a:xfrm>
              <a:off x="2514600" y="1524000"/>
              <a:ext cx="4191000" cy="381000"/>
              <a:chOff x="2895600" y="2514600"/>
              <a:chExt cx="4191000" cy="381000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514600" y="2286000"/>
              <a:ext cx="4191000" cy="381000"/>
              <a:chOff x="2895600" y="2514600"/>
              <a:chExt cx="4191000" cy="38100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319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fast is too fast?</a:t>
            </a:r>
          </a:p>
          <a:p>
            <a:pPr lvl="1"/>
            <a:r>
              <a:rPr lang="en-US" dirty="0" smtClean="0"/>
              <a:t>Blows up</a:t>
            </a:r>
          </a:p>
          <a:p>
            <a:pPr lvl="1"/>
            <a:r>
              <a:rPr lang="en-US" dirty="0" smtClean="0"/>
              <a:t>Fails to POST</a:t>
            </a:r>
          </a:p>
          <a:p>
            <a:pPr lvl="1"/>
            <a:r>
              <a:rPr lang="en-US" dirty="0" smtClean="0"/>
              <a:t>Fails to boot</a:t>
            </a:r>
          </a:p>
          <a:p>
            <a:pPr lvl="1"/>
            <a:r>
              <a:rPr lang="en-US" dirty="0" smtClean="0"/>
              <a:t>Blue screen of death</a:t>
            </a:r>
          </a:p>
          <a:p>
            <a:pPr lvl="1"/>
            <a:r>
              <a:rPr lang="en-US" dirty="0" smtClean="0"/>
              <a:t>Random crashes</a:t>
            </a:r>
          </a:p>
          <a:p>
            <a:pPr lvl="1"/>
            <a:r>
              <a:rPr lang="en-US" dirty="0" smtClean="0"/>
              <a:t>Data errors in documents and spreadsheet</a:t>
            </a:r>
          </a:p>
          <a:p>
            <a:pPr lvl="1"/>
            <a:endParaRPr lang="en-US" dirty="0"/>
          </a:p>
          <a:p>
            <a:r>
              <a:rPr lang="en-US" dirty="0" smtClean="0"/>
              <a:t>When these problems go away, is it safe?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3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0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5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3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0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4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5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8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7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cause: </a:t>
            </a:r>
            <a:r>
              <a:rPr lang="en-US" dirty="0" smtClean="0">
                <a:solidFill>
                  <a:srgbClr val="FF0000"/>
                </a:solidFill>
              </a:rPr>
              <a:t>timing errors</a:t>
            </a:r>
          </a:p>
          <a:p>
            <a:pPr lvl="1"/>
            <a:r>
              <a:rPr lang="en-US" dirty="0" smtClean="0"/>
              <a:t>Problem 1: can we </a:t>
            </a:r>
            <a:r>
              <a:rPr lang="en-US" b="1" dirty="0" smtClean="0">
                <a:solidFill>
                  <a:srgbClr val="0000FF"/>
                </a:solidFill>
              </a:rPr>
              <a:t>detect</a:t>
            </a:r>
            <a:r>
              <a:rPr lang="en-US" dirty="0" smtClean="0"/>
              <a:t> them?</a:t>
            </a:r>
          </a:p>
          <a:p>
            <a:pPr lvl="2"/>
            <a:r>
              <a:rPr lang="en-US" dirty="0" smtClean="0"/>
              <a:t>Yes, e.g. using </a:t>
            </a:r>
            <a:r>
              <a:rPr lang="en-US" b="1" dirty="0" smtClean="0">
                <a:solidFill>
                  <a:srgbClr val="000090"/>
                </a:solidFill>
              </a:rPr>
              <a:t>Razor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Problem 2: can we </a:t>
            </a:r>
            <a:r>
              <a:rPr lang="en-US" b="1" dirty="0" smtClean="0">
                <a:solidFill>
                  <a:srgbClr val="3366FF"/>
                </a:solidFill>
              </a:rPr>
              <a:t>correct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them?</a:t>
            </a:r>
          </a:p>
          <a:p>
            <a:pPr lvl="2"/>
            <a:r>
              <a:rPr lang="en-US" dirty="0" smtClean="0"/>
              <a:t>Yes, using </a:t>
            </a:r>
            <a:r>
              <a:rPr lang="en-US" b="1" dirty="0" smtClean="0">
                <a:solidFill>
                  <a:srgbClr val="000090"/>
                </a:solidFill>
              </a:rPr>
              <a:t>Razor</a:t>
            </a:r>
            <a:r>
              <a:rPr lang="en-US" dirty="0" smtClean="0"/>
              <a:t> with </a:t>
            </a:r>
            <a:r>
              <a:rPr lang="en-US" dirty="0"/>
              <a:t>feed-forward </a:t>
            </a:r>
            <a:r>
              <a:rPr lang="en-US" dirty="0" smtClean="0"/>
              <a:t>pipelines</a:t>
            </a:r>
            <a:endParaRPr lang="en-US" dirty="0"/>
          </a:p>
          <a:p>
            <a:pPr lvl="3"/>
            <a:r>
              <a:rPr lang="en-US" dirty="0" smtClean="0"/>
              <a:t>Pipeline must </a:t>
            </a:r>
            <a:r>
              <a:rPr lang="en-US" dirty="0"/>
              <a:t>be ‘replayed</a:t>
            </a:r>
            <a:r>
              <a:rPr lang="en-US" dirty="0" smtClean="0"/>
              <a:t>’, input data ‘</a:t>
            </a:r>
            <a:r>
              <a:rPr lang="en-US" dirty="0" err="1" smtClean="0"/>
              <a:t>unfetched</a:t>
            </a:r>
            <a:r>
              <a:rPr lang="en-US" dirty="0" smtClean="0"/>
              <a:t>’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 possible with general sequential logic</a:t>
            </a:r>
          </a:p>
          <a:p>
            <a:pPr lvl="3"/>
            <a:r>
              <a:rPr lang="en-US" dirty="0" smtClean="0"/>
              <a:t>Need ‘spare’ cycles to ‘</a:t>
            </a:r>
            <a:r>
              <a:rPr lang="en-US" dirty="0" err="1" smtClean="0"/>
              <a:t>unfetch</a:t>
            </a:r>
            <a:r>
              <a:rPr lang="en-US" dirty="0" smtClean="0"/>
              <a:t>’ input data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Cyclic dependencies </a:t>
            </a:r>
            <a:r>
              <a:rPr lang="en-US" dirty="0" smtClean="0"/>
              <a:t>make this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2228672"/>
            <a:ext cx="548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 Errors Detected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Stalls to Correct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# STALLS &lt; # ERRORS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4038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Might be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scalable!!</a:t>
            </a:r>
          </a:p>
        </p:txBody>
      </p:sp>
    </p:spTree>
    <p:extLst>
      <p:ext uri="{BB962C8B-B14F-4D97-AF65-F5344CB8AC3E}">
        <p14:creationId xmlns:p14="http://schemas.microsoft.com/office/powerpoint/2010/main" val="68424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experiment:</a:t>
            </a:r>
            <a:br>
              <a:rPr lang="en-US" dirty="0" smtClean="0"/>
            </a:br>
            <a:r>
              <a:rPr lang="en-US" dirty="0" smtClean="0"/>
              <a:t># stalls </a:t>
            </a:r>
            <a:r>
              <a:rPr lang="en-US" dirty="0" err="1" smtClean="0"/>
              <a:t>vs</a:t>
            </a:r>
            <a:r>
              <a:rPr lang="en-US" dirty="0" smtClean="0"/>
              <a:t> # errors</a:t>
            </a:r>
            <a:endParaRPr lang="en-US" dirty="0"/>
          </a:p>
        </p:txBody>
      </p:sp>
      <p:pic>
        <p:nvPicPr>
          <p:cNvPr id="5" name="Content Placeholder 4" descr="errorvscyc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715000"/>
            <a:ext cx="6400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                           # errors     </a:t>
            </a:r>
            <a:endParaRPr lang="en-US" sz="28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371600"/>
            <a:ext cx="609600" cy="5181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# stalls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58389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Monte Carlo Simulations…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Stalls </a:t>
            </a:r>
            <a:r>
              <a:rPr lang="en-US" dirty="0" err="1" smtClean="0"/>
              <a:t>vs</a:t>
            </a:r>
            <a:r>
              <a:rPr lang="en-US" dirty="0" smtClean="0"/>
              <a:t> Errors (N x N array)</a:t>
            </a:r>
            <a:endParaRPr lang="en-US" dirty="0"/>
          </a:p>
        </p:txBody>
      </p:sp>
      <p:pic>
        <p:nvPicPr>
          <p:cNvPr id="5" name="Content Placeholder 4" descr="SRvs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3" b="-20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Recovered Utilization (N x N)</a:t>
            </a:r>
            <a:endParaRPr lang="en-US" dirty="0"/>
          </a:p>
        </p:txBody>
      </p:sp>
      <p:pic>
        <p:nvPicPr>
          <p:cNvPr id="6" name="Content Placeholder 5" descr="Util_benefit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3" b="-20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Experimental Results…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sz="2800" dirty="0" smtClean="0"/>
              <a:t>Build Processor Array on FPGA…</a:t>
            </a:r>
          </a:p>
          <a:p>
            <a:pPr lvl="1"/>
            <a:r>
              <a:rPr lang="en-US" sz="2000" dirty="0"/>
              <a:t>2 x 2 array in silicon (running)</a:t>
            </a:r>
          </a:p>
          <a:p>
            <a:pPr lvl="1"/>
            <a:r>
              <a:rPr lang="en-US" sz="2000" dirty="0"/>
              <a:t>3 x 3 array in simulation (verification)</a:t>
            </a:r>
          </a:p>
          <a:p>
            <a:pPr lvl="2"/>
            <a:endParaRPr lang="en-US" sz="2000" dirty="0"/>
          </a:p>
          <a:p>
            <a:r>
              <a:rPr lang="en-US" sz="2800" dirty="0" smtClean="0"/>
              <a:t>Static critical </a:t>
            </a:r>
            <a:r>
              <a:rPr lang="en-US" sz="2800" dirty="0"/>
              <a:t>path </a:t>
            </a:r>
            <a:r>
              <a:rPr lang="en-US" sz="2800" dirty="0">
                <a:solidFill>
                  <a:srgbClr val="0000FF"/>
                </a:solidFill>
              </a:rPr>
              <a:t>always</a:t>
            </a:r>
            <a:r>
              <a:rPr lang="en-US" sz="2800" dirty="0"/>
              <a:t> </a:t>
            </a:r>
            <a:r>
              <a:rPr lang="en-US" sz="2800" dirty="0" smtClean="0"/>
              <a:t>through ALU + communication channels</a:t>
            </a:r>
          </a:p>
          <a:p>
            <a:pPr lvl="1"/>
            <a:r>
              <a:rPr lang="en-US" sz="2000" dirty="0" smtClean="0"/>
              <a:t>Typically </a:t>
            </a:r>
            <a:r>
              <a:rPr lang="en-US" sz="2000" dirty="0" err="1" smtClean="0"/>
              <a:t>multipilier</a:t>
            </a:r>
            <a:r>
              <a:rPr lang="en-US" sz="2000" dirty="0" smtClean="0"/>
              <a:t>, but only </a:t>
            </a:r>
            <a:r>
              <a:rPr lang="en-US" sz="2000" dirty="0"/>
              <a:t>if </a:t>
            </a:r>
            <a:r>
              <a:rPr lang="en-US" sz="2000" dirty="0" smtClean="0"/>
              <a:t>used (</a:t>
            </a:r>
            <a:r>
              <a:rPr lang="en-US" sz="2000" dirty="0"/>
              <a:t>!)</a:t>
            </a:r>
          </a:p>
          <a:p>
            <a:pPr lvl="1"/>
            <a:r>
              <a:rPr lang="en-US" sz="2000" dirty="0" smtClean="0"/>
              <a:t>Depends upon values being multiplied</a:t>
            </a:r>
          </a:p>
          <a:p>
            <a:pPr lvl="2"/>
            <a:endParaRPr lang="en-US" sz="1800" dirty="0"/>
          </a:p>
          <a:p>
            <a:r>
              <a:rPr lang="en-US" sz="2800" dirty="0" smtClean="0"/>
              <a:t>Overclock system</a:t>
            </a:r>
          </a:p>
          <a:p>
            <a:pPr lvl="1"/>
            <a:r>
              <a:rPr lang="en-US" sz="2400" dirty="0" err="1" smtClean="0"/>
              <a:t>F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depends upon multiplier use, data values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&amp; Route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analysis for processor</a:t>
            </a:r>
          </a:p>
          <a:p>
            <a:pPr lvl="1"/>
            <a:r>
              <a:rPr lang="en-US" dirty="0" smtClean="0"/>
              <a:t>2,958 ALMs + 304 </a:t>
            </a:r>
            <a:r>
              <a:rPr lang="en-US" dirty="0" err="1" smtClean="0"/>
              <a:t>Regs</a:t>
            </a:r>
            <a:r>
              <a:rPr lang="en-US" dirty="0" smtClean="0"/>
              <a:t> (baseline)</a:t>
            </a:r>
          </a:p>
          <a:p>
            <a:pPr lvl="1"/>
            <a:r>
              <a:rPr lang="en-US" dirty="0" smtClean="0"/>
              <a:t>3,082 ALMs + 517 </a:t>
            </a:r>
            <a:r>
              <a:rPr lang="en-US" dirty="0" err="1" smtClean="0"/>
              <a:t>Regs</a:t>
            </a:r>
            <a:r>
              <a:rPr lang="en-US" dirty="0" smtClean="0"/>
              <a:t> (with Razor)</a:t>
            </a:r>
          </a:p>
          <a:p>
            <a:pPr lvl="3"/>
            <a:endParaRPr lang="en-US" dirty="0"/>
          </a:p>
          <a:p>
            <a:r>
              <a:rPr lang="en-US" dirty="0" smtClean="0"/>
              <a:t>Static timing analysis for array</a:t>
            </a:r>
          </a:p>
          <a:p>
            <a:pPr lvl="1"/>
            <a:r>
              <a:rPr lang="en-US" dirty="0" smtClean="0"/>
              <a:t>90 MHz (baseline)</a:t>
            </a:r>
          </a:p>
          <a:p>
            <a:pPr lvl="1"/>
            <a:r>
              <a:rPr lang="en-US" dirty="0" smtClean="0"/>
              <a:t>88 MHz (with Razor)</a:t>
            </a:r>
          </a:p>
          <a:p>
            <a:pPr lvl="3"/>
            <a:endParaRPr lang="en-US" dirty="0"/>
          </a:p>
          <a:p>
            <a:r>
              <a:rPr lang="en-US" dirty="0" smtClean="0"/>
              <a:t>Overhead is very low (4% ALMs)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under Test</a:t>
            </a:r>
            <a:endParaRPr lang="en-US" dirty="0"/>
          </a:p>
        </p:txBody>
      </p:sp>
      <p:pic>
        <p:nvPicPr>
          <p:cNvPr id="5" name="Content Placeholder 4" descr="experimental_results_malib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If not for general logic, what about…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Traditional CPU pipelines?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Yes:</a:t>
            </a:r>
          </a:p>
          <a:p>
            <a:pPr lvl="2"/>
            <a:r>
              <a:rPr lang="en-US" dirty="0" smtClean="0"/>
              <a:t>Feed-forward, correctable by Razor-replay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Multi-core CPUs?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Yes:</a:t>
            </a:r>
          </a:p>
          <a:p>
            <a:pPr lvl="2"/>
            <a:r>
              <a:rPr lang="en-US" dirty="0" smtClean="0"/>
              <a:t>Each CPU is a traditional pipeline</a:t>
            </a:r>
          </a:p>
          <a:p>
            <a:pPr lvl="2"/>
            <a:r>
              <a:rPr lang="en-US" dirty="0" smtClean="0"/>
              <a:t>Loosely coupled</a:t>
            </a:r>
          </a:p>
          <a:p>
            <a:pPr lvl="3"/>
            <a:r>
              <a:rPr lang="en-US" dirty="0" smtClean="0"/>
              <a:t>Other CPUs tolerate race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(baseline)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once: circuit at low speed</a:t>
            </a:r>
          </a:p>
          <a:p>
            <a:pPr lvl="1"/>
            <a:r>
              <a:rPr lang="en-US" dirty="0" smtClean="0"/>
              <a:t>Record correct output vectors</a:t>
            </a:r>
          </a:p>
          <a:p>
            <a:pPr lvl="1"/>
            <a:endParaRPr lang="en-US" dirty="0"/>
          </a:p>
          <a:p>
            <a:r>
              <a:rPr lang="en-US" dirty="0" smtClean="0"/>
              <a:t>For increasingly higher clock speeds</a:t>
            </a:r>
          </a:p>
          <a:p>
            <a:pPr lvl="1"/>
            <a:r>
              <a:rPr lang="en-US" dirty="0" smtClean="0"/>
              <a:t>Run circuit with input test vectors</a:t>
            </a:r>
          </a:p>
          <a:p>
            <a:pPr lvl="1"/>
            <a:r>
              <a:rPr lang="en-US" dirty="0" smtClean="0"/>
              <a:t>Fail on first error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Remember highest clock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78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(baseline)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60637"/>
              </p:ext>
            </p:extLst>
          </p:nvPr>
        </p:nvGraphicFramePr>
        <p:xfrm>
          <a:off x="951599" y="1600200"/>
          <a:ext cx="7278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325001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Static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Timing (CAD)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Overclocked (1</a:t>
                      </a:r>
                      <a:r>
                        <a:rPr lang="en-US" baseline="30000" dirty="0" smtClean="0">
                          <a:solidFill>
                            <a:srgbClr val="660066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error)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130.4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 smtClean="0"/>
              <a:t>Processor arrays can be overclocked</a:t>
            </a:r>
          </a:p>
          <a:p>
            <a:pPr lvl="1"/>
            <a:r>
              <a:rPr lang="en-US" b="0" dirty="0" smtClean="0"/>
              <a:t>Amount depends on </a:t>
            </a:r>
            <a:r>
              <a:rPr lang="en-US" b="0" dirty="0" smtClean="0">
                <a:solidFill>
                  <a:srgbClr val="FF0000"/>
                </a:solidFill>
              </a:rPr>
              <a:t>application + data + chip</a:t>
            </a:r>
          </a:p>
          <a:p>
            <a:r>
              <a:rPr lang="en-US" b="0" dirty="0" smtClean="0"/>
              <a:t>But is it safe?</a:t>
            </a:r>
          </a:p>
          <a:p>
            <a:pPr lvl="1"/>
            <a:r>
              <a:rPr lang="en-US" b="0" dirty="0"/>
              <a:t>Our “test jig” </a:t>
            </a:r>
            <a:r>
              <a:rPr lang="en-US" b="0" dirty="0" smtClean="0"/>
              <a:t>tested results offline to find errors</a:t>
            </a:r>
            <a:endParaRPr lang="en-US" b="0" dirty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Unsafe!  baseline cannot detect errors</a:t>
            </a:r>
          </a:p>
        </p:txBody>
      </p:sp>
    </p:spTree>
    <p:extLst>
      <p:ext uri="{BB962C8B-B14F-4D97-AF65-F5344CB8AC3E}">
        <p14:creationId xmlns:p14="http://schemas.microsoft.com/office/powerpoint/2010/main" val="291935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(Razor)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once: circuit at low speed</a:t>
            </a:r>
          </a:p>
          <a:p>
            <a:pPr lvl="1"/>
            <a:r>
              <a:rPr lang="en-US" dirty="0" smtClean="0"/>
              <a:t>Record correct output vectors</a:t>
            </a:r>
          </a:p>
          <a:p>
            <a:pPr lvl="1"/>
            <a:endParaRPr lang="en-US" dirty="0"/>
          </a:p>
          <a:p>
            <a:r>
              <a:rPr lang="en-US" dirty="0" smtClean="0"/>
              <a:t>For increasingly higher clock speeds</a:t>
            </a:r>
          </a:p>
          <a:p>
            <a:pPr lvl="1"/>
            <a:r>
              <a:rPr lang="en-US" dirty="0" smtClean="0"/>
              <a:t>For increasingly higher shadow FF delay</a:t>
            </a:r>
          </a:p>
          <a:p>
            <a:pPr lvl="2"/>
            <a:r>
              <a:rPr lang="en-US" dirty="0" smtClean="0"/>
              <a:t>Run circuit</a:t>
            </a:r>
          </a:p>
          <a:p>
            <a:pPr lvl="2"/>
            <a:r>
              <a:rPr lang="en-US" dirty="0" smtClean="0"/>
              <a:t>Record # errors, # corrected errors, # stalls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Remember highest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3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(baseline)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397527"/>
              </p:ext>
            </p:extLst>
          </p:nvPr>
        </p:nvGraphicFramePr>
        <p:xfrm>
          <a:off x="609600" y="1447800"/>
          <a:ext cx="82295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71012"/>
                <a:gridCol w="2513181"/>
                <a:gridCol w="1621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Static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Timing (CAD)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Overclocked</a:t>
                      </a:r>
                      <a:br>
                        <a:rPr lang="en-US" dirty="0" smtClean="0">
                          <a:solidFill>
                            <a:srgbClr val="660066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(runs past 1</a:t>
                      </a:r>
                      <a:r>
                        <a:rPr lang="en-US" baseline="30000" dirty="0" smtClean="0">
                          <a:solidFill>
                            <a:srgbClr val="660066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error)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Stall Rate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149.4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 smtClean="0"/>
              <a:t>Processor arrays can be overclocked</a:t>
            </a:r>
          </a:p>
          <a:p>
            <a:pPr lvl="1"/>
            <a:r>
              <a:rPr lang="en-US" b="0" dirty="0" smtClean="0"/>
              <a:t>Even higher rates past 1</a:t>
            </a:r>
            <a:r>
              <a:rPr lang="en-US" b="0" baseline="30000" dirty="0" smtClean="0"/>
              <a:t>st</a:t>
            </a:r>
            <a:r>
              <a:rPr lang="en-US" b="0" dirty="0" smtClean="0"/>
              <a:t> error</a:t>
            </a:r>
          </a:p>
          <a:p>
            <a:pPr lvl="1"/>
            <a:r>
              <a:rPr lang="en-US" b="0" dirty="0" smtClean="0"/>
              <a:t>Errors require stalls to correct, lowers thru-put</a:t>
            </a:r>
          </a:p>
          <a:p>
            <a:pPr lvl="1"/>
            <a:r>
              <a:rPr lang="en-US" b="0" dirty="0" smtClean="0"/>
              <a:t>Stop increasing </a:t>
            </a:r>
            <a:r>
              <a:rPr lang="en-US" b="0" dirty="0" err="1" smtClean="0"/>
              <a:t>Fmax</a:t>
            </a:r>
            <a:r>
              <a:rPr lang="en-US" b="0" dirty="0" smtClean="0"/>
              <a:t> after thru-put peaks</a:t>
            </a:r>
          </a:p>
        </p:txBody>
      </p:sp>
    </p:spTree>
    <p:extLst>
      <p:ext uri="{BB962C8B-B14F-4D97-AF65-F5344CB8AC3E}">
        <p14:creationId xmlns:p14="http://schemas.microsoft.com/office/powerpoint/2010/main" val="103446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(new Razor)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229515"/>
              </p:ext>
            </p:extLst>
          </p:nvPr>
        </p:nvGraphicFramePr>
        <p:xfrm>
          <a:off x="609600" y="1447800"/>
          <a:ext cx="82295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71012"/>
                <a:gridCol w="2513181"/>
                <a:gridCol w="1621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Static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Timing (CAD)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Overclocked</a:t>
                      </a:r>
                      <a:br>
                        <a:rPr lang="en-US" dirty="0" smtClean="0">
                          <a:solidFill>
                            <a:srgbClr val="660066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(runs past 1</a:t>
                      </a:r>
                      <a:r>
                        <a:rPr lang="en-US" baseline="30000" dirty="0" smtClean="0">
                          <a:solidFill>
                            <a:srgbClr val="660066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error)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Stall Rate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149.4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 smtClean="0"/>
              <a:t>But is it safe?</a:t>
            </a:r>
          </a:p>
          <a:p>
            <a:pPr lvl="1"/>
            <a:r>
              <a:rPr lang="en-US" b="0" dirty="0">
                <a:solidFill>
                  <a:srgbClr val="0000FF"/>
                </a:solidFill>
              </a:rPr>
              <a:t>Safe!  Razor detects and corrects errors</a:t>
            </a:r>
          </a:p>
          <a:p>
            <a:pPr lvl="1"/>
            <a:r>
              <a:rPr lang="en-US" b="0" dirty="0" smtClean="0"/>
              <a:t>Our </a:t>
            </a:r>
            <a:r>
              <a:rPr lang="en-US" b="0" dirty="0"/>
              <a:t>“test jig” </a:t>
            </a:r>
            <a:r>
              <a:rPr lang="en-US" b="0" dirty="0" smtClean="0"/>
              <a:t>tested results offline to verify the errors were corrected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5796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(Comparison)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144892"/>
              </p:ext>
            </p:extLst>
          </p:nvPr>
        </p:nvGraphicFramePr>
        <p:xfrm>
          <a:off x="609600" y="1447800"/>
          <a:ext cx="82295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71012"/>
                <a:gridCol w="2513181"/>
                <a:gridCol w="1621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Baseline STA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/>
                      </a:r>
                      <a:br>
                        <a:rPr lang="en-US" baseline="0" dirty="0" smtClean="0">
                          <a:solidFill>
                            <a:srgbClr val="660066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(safe)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Razor-Corrected Effective Throughput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Speedup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1.72</a:t>
                      </a:r>
                      <a:r>
                        <a:rPr lang="en-US" baseline="0" dirty="0" smtClean="0"/>
                        <a:t>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1.58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1.62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1.59</a:t>
                      </a:r>
                      <a:r>
                        <a:rPr lang="en-US" baseline="0" dirty="0" smtClean="0"/>
                        <a:t>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146.5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 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0" dirty="0" smtClean="0"/>
              <a:t>Processor arrays can be </a:t>
            </a:r>
            <a:r>
              <a:rPr lang="en-US" sz="2800" b="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safely</a:t>
            </a:r>
            <a:r>
              <a:rPr lang="en-US" sz="2800" b="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dirty="0" smtClean="0"/>
              <a:t>overclocked</a:t>
            </a:r>
          </a:p>
          <a:p>
            <a:pPr lvl="1"/>
            <a:r>
              <a:rPr lang="en-US" sz="2400" b="0" dirty="0" smtClean="0"/>
              <a:t>63% higher throughput</a:t>
            </a:r>
          </a:p>
          <a:p>
            <a:r>
              <a:rPr lang="en-US" sz="2800" b="0" dirty="0" smtClean="0"/>
              <a:t>Low area cost (+4% ALMs)</a:t>
            </a:r>
          </a:p>
        </p:txBody>
      </p:sp>
    </p:spTree>
    <p:extLst>
      <p:ext uri="{BB962C8B-B14F-4D97-AF65-F5344CB8AC3E}">
        <p14:creationId xmlns:p14="http://schemas.microsoft.com/office/powerpoint/2010/main" val="33743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8820" b="-1882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/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Time-multiplexed CGRAs/FPGAs can also benefit</a:t>
            </a:r>
          </a:p>
          <a:p>
            <a:pPr lvl="1"/>
            <a:r>
              <a:rPr lang="en-US" sz="2400" dirty="0" smtClean="0"/>
              <a:t>Just reserve 1-2 clock cycles in the time-mux schedule for error recovery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Loosely coupled processor arrays can be overclocked locally</a:t>
            </a:r>
          </a:p>
          <a:p>
            <a:pPr lvl="1"/>
            <a:r>
              <a:rPr lang="en-US" sz="2400" dirty="0" smtClean="0"/>
              <a:t>Just add Razor to each processor</a:t>
            </a:r>
          </a:p>
          <a:p>
            <a:pPr lvl="1"/>
            <a:r>
              <a:rPr lang="en-US" sz="2400" dirty="0" smtClean="0"/>
              <a:t>No need to propagate stall signals; automatically done through data presence indicators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Processor arrays can be safely overclocked</a:t>
            </a:r>
          </a:p>
          <a:p>
            <a:pPr lvl="1"/>
            <a:r>
              <a:rPr lang="en-US" sz="2400" dirty="0" smtClean="0"/>
              <a:t>Even with very tightly scheduled communication</a:t>
            </a:r>
          </a:p>
          <a:p>
            <a:pPr lvl="1"/>
            <a:endParaRPr lang="en-US" sz="2400" dirty="0" smtClean="0"/>
          </a:p>
          <a:p>
            <a:r>
              <a:rPr lang="en-US" sz="2800" dirty="0"/>
              <a:t>Processor arrays are scalable</a:t>
            </a:r>
          </a:p>
          <a:p>
            <a:pPr lvl="1"/>
            <a:r>
              <a:rPr lang="en-US" sz="2400" dirty="0"/>
              <a:t>Errors produce stall </a:t>
            </a:r>
            <a:r>
              <a:rPr lang="en-US" sz="2400" dirty="0" err="1"/>
              <a:t>wavefronts</a:t>
            </a:r>
            <a:endParaRPr lang="en-US" sz="2400" dirty="0"/>
          </a:p>
          <a:p>
            <a:pPr lvl="1"/>
            <a:r>
              <a:rPr lang="en-US" sz="2400" dirty="0"/>
              <a:t>Several </a:t>
            </a:r>
            <a:r>
              <a:rPr lang="en-US" sz="2400" dirty="0" err="1"/>
              <a:t>wavefronts</a:t>
            </a:r>
            <a:r>
              <a:rPr lang="en-US" sz="2400" dirty="0"/>
              <a:t> merge into a single stall cycle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Throughput increased 63% on average</a:t>
            </a:r>
          </a:p>
          <a:p>
            <a:pPr lvl="1"/>
            <a:r>
              <a:rPr lang="en-US" sz="2400" dirty="0" smtClean="0"/>
              <a:t>Speedup depends upon benchmark, data values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If not for general logic, what about…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 err="1" smtClean="0"/>
              <a:t>Ambric</a:t>
            </a:r>
            <a:r>
              <a:rPr lang="en-US" dirty="0" smtClean="0"/>
              <a:t>-style processor arrays?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Yes:</a:t>
            </a:r>
          </a:p>
          <a:p>
            <a:pPr lvl="2"/>
            <a:r>
              <a:rPr lang="en-US" dirty="0" smtClean="0"/>
              <a:t>Like multi-core CPUs</a:t>
            </a:r>
          </a:p>
          <a:p>
            <a:pPr lvl="2"/>
            <a:r>
              <a:rPr lang="en-US" dirty="0" smtClean="0"/>
              <a:t>Loosely coupled</a:t>
            </a:r>
          </a:p>
          <a:p>
            <a:pPr lvl="3"/>
            <a:r>
              <a:rPr lang="en-US" dirty="0" err="1" smtClean="0"/>
              <a:t>Neighbour</a:t>
            </a:r>
            <a:r>
              <a:rPr lang="en-US" dirty="0" smtClean="0"/>
              <a:t> CPUs tolerate uncertainty of arrival time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Tightly coupled processor arrays or CGRAs?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neighbour</a:t>
            </a:r>
            <a:r>
              <a:rPr lang="en-US" dirty="0" smtClean="0">
                <a:solidFill>
                  <a:srgbClr val="FF0000"/>
                </a:solidFill>
              </a:rPr>
              <a:t> CPUs cannot tolerate delays!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Extends Razor error correction to…</a:t>
            </a:r>
          </a:p>
          <a:p>
            <a:pPr lvl="1"/>
            <a:r>
              <a:rPr lang="en-US" dirty="0" smtClean="0"/>
              <a:t>tightly coupled processor arrays, CGRAs</a:t>
            </a:r>
          </a:p>
          <a:p>
            <a:pPr lvl="1"/>
            <a:r>
              <a:rPr lang="en-US" dirty="0" smtClean="0"/>
              <a:t>time-multiplexed FPGAs/CGRAs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Tightly coupled means…</a:t>
            </a:r>
          </a:p>
          <a:p>
            <a:pPr lvl="2"/>
            <a:r>
              <a:rPr lang="en-US" dirty="0" smtClean="0"/>
              <a:t>Pre-scheduled communication</a:t>
            </a:r>
          </a:p>
          <a:p>
            <a:pPr lvl="3"/>
            <a:r>
              <a:rPr lang="en-US" b="1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must be present </a:t>
            </a:r>
            <a:r>
              <a:rPr lang="en-US" b="1" dirty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during cycle X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“data presence” indicators / handshakes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FF</a:t>
            </a:r>
            <a:endParaRPr lang="en-US" dirty="0"/>
          </a:p>
        </p:txBody>
      </p:sp>
      <p:pic>
        <p:nvPicPr>
          <p:cNvPr id="5" name="Content Placeholder 4" descr="razor_gener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67" b="-240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18261</TotalTime>
  <Words>1531</Words>
  <Application>Microsoft Macintosh PowerPoint</Application>
  <PresentationFormat>On-screen Show (4:3)</PresentationFormat>
  <Paragraphs>548</Paragraphs>
  <Slides>68</Slides>
  <Notes>1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Design</vt:lpstr>
      <vt:lpstr>Safe Overclocking of Tightly Coupled CGRAs and Processor Arrays using Razor</vt:lpstr>
      <vt:lpstr>Overclocking… is it safe?</vt:lpstr>
      <vt:lpstr>Overclocking… is it safe? 3.8GHz  4.2 V</vt:lpstr>
      <vt:lpstr>Overclocking… is it safe?</vt:lpstr>
      <vt:lpstr>Overclocking… is it safe?</vt:lpstr>
      <vt:lpstr>Overclocking… is it safe?</vt:lpstr>
      <vt:lpstr>Overclocking… is it safe?</vt:lpstr>
      <vt:lpstr>Main Contribution</vt:lpstr>
      <vt:lpstr>Razor FF</vt:lpstr>
      <vt:lpstr>Razor FF in Pipeline</vt:lpstr>
      <vt:lpstr>Razor FF in Pipeline</vt:lpstr>
      <vt:lpstr>How can we overclock?</vt:lpstr>
      <vt:lpstr>How can we overclock?</vt:lpstr>
      <vt:lpstr>How can we overclock?</vt:lpstr>
      <vt:lpstr>How can we overclock?</vt:lpstr>
      <vt:lpstr>How can we overclock?</vt:lpstr>
      <vt:lpstr>How can we overclock?</vt:lpstr>
      <vt:lpstr>How can we overclock?</vt:lpstr>
      <vt:lpstr>PowerPoint Presentation</vt:lpstr>
      <vt:lpstr>Array Architecture</vt:lpstr>
      <vt:lpstr>Add “Razor” to Block RAM</vt:lpstr>
      <vt:lpstr>Processor Error Detection (for East direction only)</vt:lpstr>
      <vt:lpstr>Processor Error Detection (all four directions)</vt:lpstr>
      <vt:lpstr>Writes entering error region….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Manual experiment: # stalls vs # errors</vt:lpstr>
      <vt:lpstr>PowerPoint Presentation</vt:lpstr>
      <vt:lpstr>Stalls vs Errors (N x N array)</vt:lpstr>
      <vt:lpstr>Recovered Utilization (N x N)</vt:lpstr>
      <vt:lpstr>PowerPoint Presentation</vt:lpstr>
      <vt:lpstr>Experimental Results</vt:lpstr>
      <vt:lpstr>Place &amp; Route Results</vt:lpstr>
      <vt:lpstr>System under Test</vt:lpstr>
      <vt:lpstr>Methodology (baseline)</vt:lpstr>
      <vt:lpstr>Results (baseline)</vt:lpstr>
      <vt:lpstr>Methodology (Razor)</vt:lpstr>
      <vt:lpstr>Results (baseline)</vt:lpstr>
      <vt:lpstr>Results (new Razor)</vt:lpstr>
      <vt:lpstr>Results (Comparison)</vt:lpstr>
      <vt:lpstr>PowerPoint Presentation</vt:lpstr>
      <vt:lpstr>Observations / Notes</vt:lpstr>
      <vt:lpstr>Summary / Conclusions</vt:lpstr>
    </vt:vector>
  </TitlesOfParts>
  <Company>EECE Dept, 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Performance!</dc:title>
  <dc:creator>Guy Lemieux</dc:creator>
  <cp:lastModifiedBy>Guy Lemieux</cp:lastModifiedBy>
  <cp:revision>299</cp:revision>
  <dcterms:created xsi:type="dcterms:W3CDTF">2003-09-03T17:43:49Z</dcterms:created>
  <dcterms:modified xsi:type="dcterms:W3CDTF">2013-04-29T17:55:20Z</dcterms:modified>
</cp:coreProperties>
</file>