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73" r:id="rId2"/>
    <p:sldId id="278" r:id="rId3"/>
    <p:sldId id="279" r:id="rId4"/>
    <p:sldId id="280" r:id="rId5"/>
    <p:sldId id="281" r:id="rId6"/>
    <p:sldId id="282" r:id="rId7"/>
    <p:sldId id="283" r:id="rId8"/>
    <p:sldId id="261" r:id="rId9"/>
    <p:sldId id="262" r:id="rId10"/>
    <p:sldId id="263" r:id="rId11"/>
    <p:sldId id="264" r:id="rId12"/>
    <p:sldId id="266" r:id="rId13"/>
    <p:sldId id="267" r:id="rId14"/>
    <p:sldId id="268" r:id="rId15"/>
    <p:sldId id="270" r:id="rId16"/>
    <p:sldId id="272" r:id="rId17"/>
    <p:sldId id="271" r:id="rId18"/>
    <p:sldId id="286" r:id="rId19"/>
    <p:sldId id="274" r:id="rId20"/>
    <p:sldId id="275" r:id="rId21"/>
    <p:sldId id="284" r:id="rId22"/>
    <p:sldId id="276" r:id="rId23"/>
    <p:sldId id="277"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FFFFCC"/>
    <a:srgbClr val="00CC00"/>
    <a:srgbClr val="00FFFF"/>
    <a:srgbClr val="FF66FF"/>
    <a:srgbClr val="FF0000"/>
    <a:srgbClr val="FFFF66"/>
    <a:srgbClr val="00FF00"/>
    <a:srgbClr val="FF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6" autoAdjust="0"/>
    <p:restoredTop sz="64476" autoAdjust="0"/>
  </p:normalViewPr>
  <p:slideViewPr>
    <p:cSldViewPr snapToObjects="1">
      <p:cViewPr>
        <p:scale>
          <a:sx n="50" d="100"/>
          <a:sy n="50" d="100"/>
        </p:scale>
        <p:origin x="-1992" y="-72"/>
      </p:cViewPr>
      <p:guideLst>
        <p:guide orient="horz" pos="2160"/>
        <p:guide orient="horz" pos="1584"/>
        <p:guide orient="horz" pos="1296"/>
        <p:guide orient="horz" pos="1008"/>
        <p:guide orient="horz" pos="1440"/>
        <p:guide orient="horz" pos="1872"/>
        <p:guide orient="horz" pos="1728"/>
        <p:guide orient="horz" pos="1152"/>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00" d="100"/>
          <a:sy n="100" d="100"/>
        </p:scale>
        <p:origin x="-428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L:\someone\Dropbox\work\data\gpu_coh\gpu_vs_ruby\TC_data_HPCA_T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someone\Dropbox\work\data\gpu_coh\gpu_vs_ruby\TC_data_HPCA_T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675037568065186"/>
          <c:y val="0.19087586557461197"/>
          <c:w val="0.32213953852783334"/>
          <c:h val="0.45441575386381267"/>
        </c:manualLayout>
      </c:layout>
      <c:barChart>
        <c:barDir val="col"/>
        <c:grouping val="stacked"/>
        <c:varyColors val="0"/>
        <c:ser>
          <c:idx val="0"/>
          <c:order val="0"/>
          <c:tx>
            <c:strRef>
              <c:f>Power!$P$613</c:f>
              <c:strCache>
                <c:ptCount val="1"/>
                <c:pt idx="0">
                  <c:v>Router (Static)</c:v>
                </c:pt>
              </c:strCache>
            </c:strRef>
          </c:tx>
          <c:spPr>
            <a:solidFill>
              <a:schemeClr val="bg1">
                <a:lumMod val="50000"/>
              </a:schemeClr>
            </a:solidFill>
            <a:ln>
              <a:solidFill>
                <a:schemeClr val="tx1"/>
              </a:solidFill>
            </a:ln>
          </c:spPr>
          <c:invertIfNegative val="0"/>
          <c:cat>
            <c:multiLvlStrRef>
              <c:f>Power!$N$614:$O$624</c:f>
              <c:multiLvlStrCache>
                <c:ptCount val="11"/>
                <c:lvl>
                  <c:pt idx="0">
                    <c:v>NO-L1</c:v>
                  </c:pt>
                  <c:pt idx="1">
                    <c:v>MESI</c:v>
                  </c:pt>
                  <c:pt idx="2">
                    <c:v>GPU-VI</c:v>
                  </c:pt>
                  <c:pt idx="3">
                    <c:v>GPU-Vini</c:v>
                  </c:pt>
                  <c:pt idx="4">
                    <c:v>TCW</c:v>
                  </c:pt>
                  <c:pt idx="6">
                    <c:v>NO-COH</c:v>
                  </c:pt>
                  <c:pt idx="7">
                    <c:v>MESI</c:v>
                  </c:pt>
                  <c:pt idx="8">
                    <c:v>GPU-VI</c:v>
                  </c:pt>
                  <c:pt idx="9">
                    <c:v>GPU-Vini</c:v>
                  </c:pt>
                  <c:pt idx="10">
                    <c:v>TCW</c:v>
                  </c:pt>
                </c:lvl>
                <c:lvl>
                  <c:pt idx="0">
                    <c:v>Inter-
workgroup</c:v>
                  </c:pt>
                  <c:pt idx="6">
                    <c:v>Intra-
workgroup</c:v>
                  </c:pt>
                </c:lvl>
              </c:multiLvlStrCache>
            </c:multiLvlStrRef>
          </c:cat>
          <c:val>
            <c:numRef>
              <c:f>Power!$P$614:$P$624</c:f>
              <c:numCache>
                <c:formatCode>0.000</c:formatCode>
                <c:ptCount val="11"/>
                <c:pt idx="0">
                  <c:v>0.20787764573851467</c:v>
                </c:pt>
                <c:pt idx="1">
                  <c:v>0.15785187745295623</c:v>
                </c:pt>
                <c:pt idx="2">
                  <c:v>0.14635318033557884</c:v>
                </c:pt>
                <c:pt idx="3">
                  <c:v>0.14518783823067252</c:v>
                </c:pt>
                <c:pt idx="4">
                  <c:v>0.11025629444584968</c:v>
                </c:pt>
                <c:pt idx="6">
                  <c:v>0.21882967878973156</c:v>
                </c:pt>
                <c:pt idx="7">
                  <c:v>0.39126105543997919</c:v>
                </c:pt>
                <c:pt idx="8">
                  <c:v>0.27948155917705803</c:v>
                </c:pt>
                <c:pt idx="9">
                  <c:v>0.28119831297694536</c:v>
                </c:pt>
                <c:pt idx="10">
                  <c:v>0.22046187473565995</c:v>
                </c:pt>
              </c:numCache>
            </c:numRef>
          </c:val>
        </c:ser>
        <c:ser>
          <c:idx val="1"/>
          <c:order val="1"/>
          <c:tx>
            <c:strRef>
              <c:f>Power!$Q$613</c:f>
              <c:strCache>
                <c:ptCount val="1"/>
                <c:pt idx="0">
                  <c:v>Link (Static)</c:v>
                </c:pt>
              </c:strCache>
            </c:strRef>
          </c:tx>
          <c:spPr>
            <a:solidFill>
              <a:schemeClr val="bg1">
                <a:lumMod val="85000"/>
              </a:schemeClr>
            </a:solidFill>
            <a:ln>
              <a:solidFill>
                <a:schemeClr val="tx1"/>
              </a:solidFill>
            </a:ln>
          </c:spPr>
          <c:invertIfNegative val="0"/>
          <c:cat>
            <c:multiLvlStrRef>
              <c:f>Power!$N$614:$O$624</c:f>
              <c:multiLvlStrCache>
                <c:ptCount val="11"/>
                <c:lvl>
                  <c:pt idx="0">
                    <c:v>NO-L1</c:v>
                  </c:pt>
                  <c:pt idx="1">
                    <c:v>MESI</c:v>
                  </c:pt>
                  <c:pt idx="2">
                    <c:v>GPU-VI</c:v>
                  </c:pt>
                  <c:pt idx="3">
                    <c:v>GPU-Vini</c:v>
                  </c:pt>
                  <c:pt idx="4">
                    <c:v>TCW</c:v>
                  </c:pt>
                  <c:pt idx="6">
                    <c:v>NO-COH</c:v>
                  </c:pt>
                  <c:pt idx="7">
                    <c:v>MESI</c:v>
                  </c:pt>
                  <c:pt idx="8">
                    <c:v>GPU-VI</c:v>
                  </c:pt>
                  <c:pt idx="9">
                    <c:v>GPU-Vini</c:v>
                  </c:pt>
                  <c:pt idx="10">
                    <c:v>TCW</c:v>
                  </c:pt>
                </c:lvl>
                <c:lvl>
                  <c:pt idx="0">
                    <c:v>Inter-
workgroup</c:v>
                  </c:pt>
                  <c:pt idx="6">
                    <c:v>Intra-
workgroup</c:v>
                  </c:pt>
                </c:lvl>
              </c:multiLvlStrCache>
            </c:multiLvlStrRef>
          </c:cat>
          <c:val>
            <c:numRef>
              <c:f>Power!$Q$614:$Q$624</c:f>
              <c:numCache>
                <c:formatCode>0.000</c:formatCode>
                <c:ptCount val="11"/>
                <c:pt idx="0">
                  <c:v>0.40422370066278113</c:v>
                </c:pt>
                <c:pt idx="1">
                  <c:v>0.22508964579506463</c:v>
                </c:pt>
                <c:pt idx="2">
                  <c:v>0.22905468277770827</c:v>
                </c:pt>
                <c:pt idx="3">
                  <c:v>0.22723082718704204</c:v>
                </c:pt>
                <c:pt idx="4">
                  <c:v>0.21439634456091586</c:v>
                </c:pt>
                <c:pt idx="6">
                  <c:v>0.42552022494280256</c:v>
                </c:pt>
                <c:pt idx="7">
                  <c:v>0.55792058861406157</c:v>
                </c:pt>
                <c:pt idx="8">
                  <c:v>0.43741147088662019</c:v>
                </c:pt>
                <c:pt idx="9">
                  <c:v>0.44009833082460686</c:v>
                </c:pt>
                <c:pt idx="10">
                  <c:v>0.42869407407470916</c:v>
                </c:pt>
              </c:numCache>
            </c:numRef>
          </c:val>
        </c:ser>
        <c:ser>
          <c:idx val="6"/>
          <c:order val="2"/>
          <c:tx>
            <c:strRef>
              <c:f>Power!$R$613</c:f>
              <c:strCache>
                <c:ptCount val="1"/>
                <c:pt idx="0">
                  <c:v>Router (Dynamic)</c:v>
                </c:pt>
              </c:strCache>
            </c:strRef>
          </c:tx>
          <c:spPr>
            <a:pattFill prst="wdUpDiag">
              <a:fgClr>
                <a:schemeClr val="tx1"/>
              </a:fgClr>
              <a:bgClr>
                <a:schemeClr val="bg1"/>
              </a:bgClr>
            </a:pattFill>
            <a:ln>
              <a:solidFill>
                <a:schemeClr val="tx1"/>
              </a:solidFill>
            </a:ln>
          </c:spPr>
          <c:invertIfNegative val="0"/>
          <c:cat>
            <c:multiLvlStrRef>
              <c:f>Power!$N$614:$O$624</c:f>
              <c:multiLvlStrCache>
                <c:ptCount val="11"/>
                <c:lvl>
                  <c:pt idx="0">
                    <c:v>NO-L1</c:v>
                  </c:pt>
                  <c:pt idx="1">
                    <c:v>MESI</c:v>
                  </c:pt>
                  <c:pt idx="2">
                    <c:v>GPU-VI</c:v>
                  </c:pt>
                  <c:pt idx="3">
                    <c:v>GPU-Vini</c:v>
                  </c:pt>
                  <c:pt idx="4">
                    <c:v>TCW</c:v>
                  </c:pt>
                  <c:pt idx="6">
                    <c:v>NO-COH</c:v>
                  </c:pt>
                  <c:pt idx="7">
                    <c:v>MESI</c:v>
                  </c:pt>
                  <c:pt idx="8">
                    <c:v>GPU-VI</c:v>
                  </c:pt>
                  <c:pt idx="9">
                    <c:v>GPU-Vini</c:v>
                  </c:pt>
                  <c:pt idx="10">
                    <c:v>TCW</c:v>
                  </c:pt>
                </c:lvl>
                <c:lvl>
                  <c:pt idx="0">
                    <c:v>Inter-
workgroup</c:v>
                  </c:pt>
                  <c:pt idx="6">
                    <c:v>Intra-
workgroup</c:v>
                  </c:pt>
                </c:lvl>
              </c:multiLvlStrCache>
            </c:multiLvlStrRef>
          </c:cat>
          <c:val>
            <c:numRef>
              <c:f>Power!$R$614:$R$624</c:f>
              <c:numCache>
                <c:formatCode>0.000</c:formatCode>
                <c:ptCount val="11"/>
                <c:pt idx="0">
                  <c:v>0.16019799419639003</c:v>
                </c:pt>
                <c:pt idx="1">
                  <c:v>0.12412606464072885</c:v>
                </c:pt>
                <c:pt idx="2">
                  <c:v>0.10315704550804254</c:v>
                </c:pt>
                <c:pt idx="3">
                  <c:v>9.9479833903579548E-2</c:v>
                </c:pt>
                <c:pt idx="4">
                  <c:v>9.5192742728799407E-2</c:v>
                </c:pt>
                <c:pt idx="6">
                  <c:v>0.15927028310549793</c:v>
                </c:pt>
                <c:pt idx="7">
                  <c:v>0.25847513047196807</c:v>
                </c:pt>
                <c:pt idx="8">
                  <c:v>0.17732119188479867</c:v>
                </c:pt>
                <c:pt idx="9">
                  <c:v>0.17699261794452248</c:v>
                </c:pt>
                <c:pt idx="10">
                  <c:v>0.1605946482833891</c:v>
                </c:pt>
              </c:numCache>
            </c:numRef>
          </c:val>
        </c:ser>
        <c:ser>
          <c:idx val="2"/>
          <c:order val="3"/>
          <c:tx>
            <c:strRef>
              <c:f>Power!$S$613</c:f>
              <c:strCache>
                <c:ptCount val="1"/>
                <c:pt idx="0">
                  <c:v>Link (Dynamic)</c:v>
                </c:pt>
              </c:strCache>
            </c:strRef>
          </c:tx>
          <c:spPr>
            <a:solidFill>
              <a:schemeClr val="tx1"/>
            </a:solidFill>
            <a:ln>
              <a:solidFill>
                <a:schemeClr val="tx1"/>
              </a:solidFill>
            </a:ln>
          </c:spPr>
          <c:invertIfNegative val="0"/>
          <c:cat>
            <c:multiLvlStrRef>
              <c:f>Power!$N$614:$O$624</c:f>
              <c:multiLvlStrCache>
                <c:ptCount val="11"/>
                <c:lvl>
                  <c:pt idx="0">
                    <c:v>NO-L1</c:v>
                  </c:pt>
                  <c:pt idx="1">
                    <c:v>MESI</c:v>
                  </c:pt>
                  <c:pt idx="2">
                    <c:v>GPU-VI</c:v>
                  </c:pt>
                  <c:pt idx="3">
                    <c:v>GPU-Vini</c:v>
                  </c:pt>
                  <c:pt idx="4">
                    <c:v>TCW</c:v>
                  </c:pt>
                  <c:pt idx="6">
                    <c:v>NO-COH</c:v>
                  </c:pt>
                  <c:pt idx="7">
                    <c:v>MESI</c:v>
                  </c:pt>
                  <c:pt idx="8">
                    <c:v>GPU-VI</c:v>
                  </c:pt>
                  <c:pt idx="9">
                    <c:v>GPU-Vini</c:v>
                  </c:pt>
                  <c:pt idx="10">
                    <c:v>TCW</c:v>
                  </c:pt>
                </c:lvl>
                <c:lvl>
                  <c:pt idx="0">
                    <c:v>Inter-
workgroup</c:v>
                  </c:pt>
                  <c:pt idx="6">
                    <c:v>Intra-
workgroup</c:v>
                  </c:pt>
                </c:lvl>
              </c:multiLvlStrCache>
            </c:multiLvlStrRef>
          </c:cat>
          <c:val>
            <c:numRef>
              <c:f>Power!$S$614:$S$624</c:f>
              <c:numCache>
                <c:formatCode>0.000</c:formatCode>
                <c:ptCount val="11"/>
                <c:pt idx="0">
                  <c:v>0.22770065940231418</c:v>
                </c:pt>
                <c:pt idx="1">
                  <c:v>0.27593689807818028</c:v>
                </c:pt>
                <c:pt idx="2">
                  <c:v>0.17954311107058796</c:v>
                </c:pt>
                <c:pt idx="3">
                  <c:v>0.16599028138693164</c:v>
                </c:pt>
                <c:pt idx="4">
                  <c:v>0.16176741387951254</c:v>
                </c:pt>
                <c:pt idx="6">
                  <c:v>0.19637981316196804</c:v>
                </c:pt>
                <c:pt idx="7">
                  <c:v>0.47593203437612502</c:v>
                </c:pt>
                <c:pt idx="8">
                  <c:v>0.25988671640833005</c:v>
                </c:pt>
                <c:pt idx="9">
                  <c:v>0.25543647349989634</c:v>
                </c:pt>
                <c:pt idx="10">
                  <c:v>0.19838022544230841</c:v>
                </c:pt>
              </c:numCache>
            </c:numRef>
          </c:val>
        </c:ser>
        <c:dLbls>
          <c:showLegendKey val="0"/>
          <c:showVal val="0"/>
          <c:showCatName val="0"/>
          <c:showSerName val="0"/>
          <c:showPercent val="0"/>
          <c:showBubbleSize val="0"/>
        </c:dLbls>
        <c:gapWidth val="36"/>
        <c:overlap val="100"/>
        <c:axId val="42577920"/>
        <c:axId val="61123968"/>
      </c:barChart>
      <c:catAx>
        <c:axId val="42577920"/>
        <c:scaling>
          <c:orientation val="minMax"/>
        </c:scaling>
        <c:delete val="0"/>
        <c:axPos val="b"/>
        <c:majorTickMark val="in"/>
        <c:minorTickMark val="none"/>
        <c:tickLblPos val="nextTo"/>
        <c:txPr>
          <a:bodyPr rot="-5400000" vert="horz"/>
          <a:lstStyle/>
          <a:p>
            <a:pPr>
              <a:defRPr sz="1100" b="1"/>
            </a:pPr>
            <a:endParaRPr lang="en-US"/>
          </a:p>
        </c:txPr>
        <c:crossAx val="61123968"/>
        <c:crosses val="autoZero"/>
        <c:auto val="1"/>
        <c:lblAlgn val="ctr"/>
        <c:lblOffset val="50"/>
        <c:noMultiLvlLbl val="0"/>
      </c:catAx>
      <c:valAx>
        <c:axId val="61123968"/>
        <c:scaling>
          <c:orientation val="minMax"/>
          <c:max val="1.6"/>
        </c:scaling>
        <c:delete val="0"/>
        <c:axPos val="l"/>
        <c:majorGridlines>
          <c:spPr>
            <a:ln>
              <a:prstDash val="dash"/>
            </a:ln>
          </c:spPr>
        </c:majorGridlines>
        <c:title>
          <c:tx>
            <c:rich>
              <a:bodyPr rot="-5400000" vert="horz"/>
              <a:lstStyle/>
              <a:p>
                <a:pPr>
                  <a:defRPr sz="1400">
                    <a:latin typeface="Arial" pitchFamily="34" charset="0"/>
                    <a:cs typeface="Arial" pitchFamily="34" charset="0"/>
                  </a:defRPr>
                </a:pPr>
                <a:r>
                  <a:rPr lang="en-US" sz="1400">
                    <a:latin typeface="Arial" pitchFamily="34" charset="0"/>
                    <a:cs typeface="Arial" pitchFamily="34" charset="0"/>
                  </a:rPr>
                  <a:t>N</a:t>
                </a:r>
                <a:r>
                  <a:rPr lang="en-US"/>
                  <a:t>ormalized Energy</a:t>
                </a:r>
              </a:p>
            </c:rich>
          </c:tx>
          <c:layout>
            <c:manualLayout>
              <c:xMode val="edge"/>
              <c:yMode val="edge"/>
              <c:x val="0.56522944333450853"/>
              <c:y val="0.17425427897229911"/>
            </c:manualLayout>
          </c:layout>
          <c:overlay val="0"/>
        </c:title>
        <c:numFmt formatCode="0.0" sourceLinked="0"/>
        <c:majorTickMark val="out"/>
        <c:minorTickMark val="none"/>
        <c:tickLblPos val="nextTo"/>
        <c:txPr>
          <a:bodyPr/>
          <a:lstStyle/>
          <a:p>
            <a:pPr>
              <a:defRPr sz="1400" b="1"/>
            </a:pPr>
            <a:endParaRPr lang="en-US"/>
          </a:p>
        </c:txPr>
        <c:crossAx val="42577920"/>
        <c:crosses val="autoZero"/>
        <c:crossBetween val="between"/>
        <c:majorUnit val="0.2"/>
      </c:valAx>
    </c:plotArea>
    <c:legend>
      <c:legendPos val="r"/>
      <c:layout>
        <c:manualLayout>
          <c:xMode val="edge"/>
          <c:yMode val="edge"/>
          <c:x val="0.12973104006443464"/>
          <c:y val="4.5453827071550212E-2"/>
          <c:w val="0.86828268108277507"/>
          <c:h val="9.1989431559466428E-2"/>
        </c:manualLayout>
      </c:layout>
      <c:overlay val="1"/>
      <c:spPr>
        <a:ln>
          <a:solidFill>
            <a:sysClr val="windowText" lastClr="000000"/>
          </a:solidFill>
        </a:ln>
      </c:spPr>
      <c:txPr>
        <a:bodyPr/>
        <a:lstStyle/>
        <a:p>
          <a:pPr>
            <a:defRPr sz="1400"/>
          </a:pPr>
          <a:endParaRPr lang="en-US"/>
        </a:p>
      </c:txPr>
    </c:legend>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36692552187649"/>
          <c:y val="0.19087586557461197"/>
          <c:w val="0.6387282323667397"/>
          <c:h val="0.45449091583505974"/>
        </c:manualLayout>
      </c:layout>
      <c:barChart>
        <c:barDir val="col"/>
        <c:grouping val="stacked"/>
        <c:varyColors val="0"/>
        <c:ser>
          <c:idx val="0"/>
          <c:order val="0"/>
          <c:tx>
            <c:strRef>
              <c:f>Power!$C$613</c:f>
              <c:strCache>
                <c:ptCount val="1"/>
                <c:pt idx="0">
                  <c:v>Router (Static)</c:v>
                </c:pt>
              </c:strCache>
            </c:strRef>
          </c:tx>
          <c:spPr>
            <a:solidFill>
              <a:schemeClr val="bg1">
                <a:lumMod val="50000"/>
              </a:schemeClr>
            </a:solidFill>
            <a:ln>
              <a:solidFill>
                <a:schemeClr val="tx1"/>
              </a:solidFill>
            </a:ln>
          </c:spPr>
          <c:invertIfNegative val="0"/>
          <c:cat>
            <c:multiLvlStrRef>
              <c:f>Power!$A$614:$B$624</c:f>
              <c:multiLvlStrCache>
                <c:ptCount val="11"/>
                <c:lvl>
                  <c:pt idx="0">
                    <c:v>NO-L1</c:v>
                  </c:pt>
                  <c:pt idx="1">
                    <c:v>MESI</c:v>
                  </c:pt>
                  <c:pt idx="2">
                    <c:v>GPU-VI</c:v>
                  </c:pt>
                  <c:pt idx="3">
                    <c:v>GPU-Vini</c:v>
                  </c:pt>
                  <c:pt idx="4">
                    <c:v>TCW</c:v>
                  </c:pt>
                  <c:pt idx="6">
                    <c:v>NO-COH</c:v>
                  </c:pt>
                  <c:pt idx="7">
                    <c:v>MESI</c:v>
                  </c:pt>
                  <c:pt idx="8">
                    <c:v>GPU-VI</c:v>
                  </c:pt>
                  <c:pt idx="9">
                    <c:v>GPU-Vini</c:v>
                  </c:pt>
                  <c:pt idx="10">
                    <c:v>TCW</c:v>
                  </c:pt>
                </c:lvl>
                <c:lvl>
                  <c:pt idx="0">
                    <c:v>Inter-
workgroup</c:v>
                  </c:pt>
                  <c:pt idx="6">
                    <c:v>Intra-
workgroup</c:v>
                  </c:pt>
                </c:lvl>
              </c:multiLvlStrCache>
            </c:multiLvlStrRef>
          </c:cat>
          <c:val>
            <c:numRef>
              <c:f>Power!$C$614:$C$624</c:f>
              <c:numCache>
                <c:formatCode>0.000</c:formatCode>
                <c:ptCount val="11"/>
                <c:pt idx="0">
                  <c:v>0.20787764573851467</c:v>
                </c:pt>
                <c:pt idx="1">
                  <c:v>0.2834758117603331</c:v>
                </c:pt>
                <c:pt idx="2">
                  <c:v>0.25827642308639359</c:v>
                </c:pt>
                <c:pt idx="3">
                  <c:v>0.25827642308639359</c:v>
                </c:pt>
                <c:pt idx="4">
                  <c:v>0.20787764573851467</c:v>
                </c:pt>
                <c:pt idx="6">
                  <c:v>0.2188296787897315</c:v>
                </c:pt>
                <c:pt idx="7">
                  <c:v>0.29841073392856349</c:v>
                </c:pt>
                <c:pt idx="8">
                  <c:v>0.2718837155489528</c:v>
                </c:pt>
                <c:pt idx="9">
                  <c:v>0.2718837155489528</c:v>
                </c:pt>
                <c:pt idx="10">
                  <c:v>0.2188296787897315</c:v>
                </c:pt>
              </c:numCache>
            </c:numRef>
          </c:val>
        </c:ser>
        <c:ser>
          <c:idx val="1"/>
          <c:order val="1"/>
          <c:tx>
            <c:strRef>
              <c:f>Power!$D$613</c:f>
              <c:strCache>
                <c:ptCount val="1"/>
                <c:pt idx="0">
                  <c:v>Link (Static)</c:v>
                </c:pt>
              </c:strCache>
            </c:strRef>
          </c:tx>
          <c:spPr>
            <a:solidFill>
              <a:schemeClr val="bg1">
                <a:lumMod val="85000"/>
              </a:schemeClr>
            </a:solidFill>
            <a:ln>
              <a:solidFill>
                <a:schemeClr val="tx1"/>
              </a:solidFill>
            </a:ln>
          </c:spPr>
          <c:invertIfNegative val="0"/>
          <c:cat>
            <c:multiLvlStrRef>
              <c:f>Power!$A$614:$B$624</c:f>
              <c:multiLvlStrCache>
                <c:ptCount val="11"/>
                <c:lvl>
                  <c:pt idx="0">
                    <c:v>NO-L1</c:v>
                  </c:pt>
                  <c:pt idx="1">
                    <c:v>MESI</c:v>
                  </c:pt>
                  <c:pt idx="2">
                    <c:v>GPU-VI</c:v>
                  </c:pt>
                  <c:pt idx="3">
                    <c:v>GPU-Vini</c:v>
                  </c:pt>
                  <c:pt idx="4">
                    <c:v>TCW</c:v>
                  </c:pt>
                  <c:pt idx="6">
                    <c:v>NO-COH</c:v>
                  </c:pt>
                  <c:pt idx="7">
                    <c:v>MESI</c:v>
                  </c:pt>
                  <c:pt idx="8">
                    <c:v>GPU-VI</c:v>
                  </c:pt>
                  <c:pt idx="9">
                    <c:v>GPU-Vini</c:v>
                  </c:pt>
                  <c:pt idx="10">
                    <c:v>TCW</c:v>
                  </c:pt>
                </c:lvl>
                <c:lvl>
                  <c:pt idx="0">
                    <c:v>Inter-
workgroup</c:v>
                  </c:pt>
                  <c:pt idx="6">
                    <c:v>Intra-
workgroup</c:v>
                  </c:pt>
                </c:lvl>
              </c:multiLvlStrCache>
            </c:multiLvlStrRef>
          </c:cat>
          <c:val>
            <c:numRef>
              <c:f>Power!$D$614:$D$624</c:f>
              <c:numCache>
                <c:formatCode>0.000</c:formatCode>
                <c:ptCount val="11"/>
                <c:pt idx="0">
                  <c:v>0.40422370066278113</c:v>
                </c:pt>
                <c:pt idx="1">
                  <c:v>0.40422370066278113</c:v>
                </c:pt>
                <c:pt idx="2">
                  <c:v>0.40422370066278113</c:v>
                </c:pt>
                <c:pt idx="3">
                  <c:v>0.40422370066278113</c:v>
                </c:pt>
                <c:pt idx="4">
                  <c:v>0.40422370066278113</c:v>
                </c:pt>
                <c:pt idx="6">
                  <c:v>0.42552022494280251</c:v>
                </c:pt>
                <c:pt idx="7">
                  <c:v>0.42552022494280251</c:v>
                </c:pt>
                <c:pt idx="8">
                  <c:v>0.42552022494280251</c:v>
                </c:pt>
                <c:pt idx="9">
                  <c:v>0.42552022494280251</c:v>
                </c:pt>
                <c:pt idx="10">
                  <c:v>0.42552022494280251</c:v>
                </c:pt>
              </c:numCache>
            </c:numRef>
          </c:val>
        </c:ser>
        <c:ser>
          <c:idx val="6"/>
          <c:order val="2"/>
          <c:tx>
            <c:strRef>
              <c:f>Power!$E$613</c:f>
              <c:strCache>
                <c:ptCount val="1"/>
                <c:pt idx="0">
                  <c:v>Router (Dynamic)</c:v>
                </c:pt>
              </c:strCache>
            </c:strRef>
          </c:tx>
          <c:spPr>
            <a:pattFill prst="wdUpDiag">
              <a:fgClr>
                <a:schemeClr val="tx1"/>
              </a:fgClr>
              <a:bgClr>
                <a:schemeClr val="bg1"/>
              </a:bgClr>
            </a:pattFill>
            <a:ln>
              <a:solidFill>
                <a:schemeClr val="tx1"/>
              </a:solidFill>
            </a:ln>
          </c:spPr>
          <c:invertIfNegative val="0"/>
          <c:cat>
            <c:multiLvlStrRef>
              <c:f>Power!$A$614:$B$624</c:f>
              <c:multiLvlStrCache>
                <c:ptCount val="11"/>
                <c:lvl>
                  <c:pt idx="0">
                    <c:v>NO-L1</c:v>
                  </c:pt>
                  <c:pt idx="1">
                    <c:v>MESI</c:v>
                  </c:pt>
                  <c:pt idx="2">
                    <c:v>GPU-VI</c:v>
                  </c:pt>
                  <c:pt idx="3">
                    <c:v>GPU-Vini</c:v>
                  </c:pt>
                  <c:pt idx="4">
                    <c:v>TCW</c:v>
                  </c:pt>
                  <c:pt idx="6">
                    <c:v>NO-COH</c:v>
                  </c:pt>
                  <c:pt idx="7">
                    <c:v>MESI</c:v>
                  </c:pt>
                  <c:pt idx="8">
                    <c:v>GPU-VI</c:v>
                  </c:pt>
                  <c:pt idx="9">
                    <c:v>GPU-Vini</c:v>
                  </c:pt>
                  <c:pt idx="10">
                    <c:v>TCW</c:v>
                  </c:pt>
                </c:lvl>
                <c:lvl>
                  <c:pt idx="0">
                    <c:v>Inter-
workgroup</c:v>
                  </c:pt>
                  <c:pt idx="6">
                    <c:v>Intra-
workgroup</c:v>
                  </c:pt>
                </c:lvl>
              </c:multiLvlStrCache>
            </c:multiLvlStrRef>
          </c:cat>
          <c:val>
            <c:numRef>
              <c:f>Power!$E$614:$E$624</c:f>
              <c:numCache>
                <c:formatCode>0.000</c:formatCode>
                <c:ptCount val="11"/>
                <c:pt idx="0">
                  <c:v>0.16019799419639</c:v>
                </c:pt>
                <c:pt idx="1">
                  <c:v>0.21669830526066156</c:v>
                </c:pt>
                <c:pt idx="2">
                  <c:v>0.18424351018638177</c:v>
                </c:pt>
                <c:pt idx="3">
                  <c:v>0.17975124764425388</c:v>
                </c:pt>
                <c:pt idx="4">
                  <c:v>0.17738457481882849</c:v>
                </c:pt>
                <c:pt idx="6">
                  <c:v>0.15927028310549793</c:v>
                </c:pt>
                <c:pt idx="7">
                  <c:v>0.1929568392281151</c:v>
                </c:pt>
                <c:pt idx="8">
                  <c:v>0.17274935478556144</c:v>
                </c:pt>
                <c:pt idx="9">
                  <c:v>0.17119814577270301</c:v>
                </c:pt>
                <c:pt idx="10">
                  <c:v>0.15945959728646894</c:v>
                </c:pt>
              </c:numCache>
            </c:numRef>
          </c:val>
        </c:ser>
        <c:ser>
          <c:idx val="2"/>
          <c:order val="3"/>
          <c:tx>
            <c:strRef>
              <c:f>Power!$F$613</c:f>
              <c:strCache>
                <c:ptCount val="1"/>
                <c:pt idx="0">
                  <c:v>Link (Dynamic)</c:v>
                </c:pt>
              </c:strCache>
            </c:strRef>
          </c:tx>
          <c:spPr>
            <a:solidFill>
              <a:schemeClr val="tx1"/>
            </a:solidFill>
            <a:ln>
              <a:solidFill>
                <a:schemeClr val="tx1"/>
              </a:solidFill>
            </a:ln>
          </c:spPr>
          <c:invertIfNegative val="0"/>
          <c:cat>
            <c:multiLvlStrRef>
              <c:f>Power!$A$614:$B$624</c:f>
              <c:multiLvlStrCache>
                <c:ptCount val="11"/>
                <c:lvl>
                  <c:pt idx="0">
                    <c:v>NO-L1</c:v>
                  </c:pt>
                  <c:pt idx="1">
                    <c:v>MESI</c:v>
                  </c:pt>
                  <c:pt idx="2">
                    <c:v>GPU-VI</c:v>
                  </c:pt>
                  <c:pt idx="3">
                    <c:v>GPU-Vini</c:v>
                  </c:pt>
                  <c:pt idx="4">
                    <c:v>TCW</c:v>
                  </c:pt>
                  <c:pt idx="6">
                    <c:v>NO-COH</c:v>
                  </c:pt>
                  <c:pt idx="7">
                    <c:v>MESI</c:v>
                  </c:pt>
                  <c:pt idx="8">
                    <c:v>GPU-VI</c:v>
                  </c:pt>
                  <c:pt idx="9">
                    <c:v>GPU-Vini</c:v>
                  </c:pt>
                  <c:pt idx="10">
                    <c:v>TCW</c:v>
                  </c:pt>
                </c:lvl>
                <c:lvl>
                  <c:pt idx="0">
                    <c:v>Inter-
workgroup</c:v>
                  </c:pt>
                  <c:pt idx="6">
                    <c:v>Intra-
workgroup</c:v>
                  </c:pt>
                </c:lvl>
              </c:multiLvlStrCache>
            </c:multiLvlStrRef>
          </c:cat>
          <c:val>
            <c:numRef>
              <c:f>Power!$F$614:$F$624</c:f>
              <c:numCache>
                <c:formatCode>0.000</c:formatCode>
                <c:ptCount val="11"/>
                <c:pt idx="0">
                  <c:v>0.22770065940231418</c:v>
                </c:pt>
                <c:pt idx="1">
                  <c:v>0.46797723581930156</c:v>
                </c:pt>
                <c:pt idx="2">
                  <c:v>0.3253125249840027</c:v>
                </c:pt>
                <c:pt idx="3">
                  <c:v>0.3062210290519265</c:v>
                </c:pt>
                <c:pt idx="4">
                  <c:v>0.29576205171894382</c:v>
                </c:pt>
                <c:pt idx="6">
                  <c:v>0.19637981316196806</c:v>
                </c:pt>
                <c:pt idx="7">
                  <c:v>0.34534205988319933</c:v>
                </c:pt>
                <c:pt idx="8">
                  <c:v>0.25389655810421424</c:v>
                </c:pt>
                <c:pt idx="9">
                  <c:v>0.24728953889315849</c:v>
                </c:pt>
                <c:pt idx="10">
                  <c:v>0.19715459546102546</c:v>
                </c:pt>
              </c:numCache>
            </c:numRef>
          </c:val>
        </c:ser>
        <c:dLbls>
          <c:showLegendKey val="0"/>
          <c:showVal val="0"/>
          <c:showCatName val="0"/>
          <c:showSerName val="0"/>
          <c:showPercent val="0"/>
          <c:showBubbleSize val="0"/>
        </c:dLbls>
        <c:gapWidth val="36"/>
        <c:overlap val="100"/>
        <c:axId val="42578944"/>
        <c:axId val="61125696"/>
      </c:barChart>
      <c:catAx>
        <c:axId val="42578944"/>
        <c:scaling>
          <c:orientation val="minMax"/>
        </c:scaling>
        <c:delete val="0"/>
        <c:axPos val="b"/>
        <c:majorTickMark val="in"/>
        <c:minorTickMark val="none"/>
        <c:tickLblPos val="nextTo"/>
        <c:txPr>
          <a:bodyPr rot="-5400000" vert="horz"/>
          <a:lstStyle/>
          <a:p>
            <a:pPr>
              <a:defRPr sz="1100" b="1"/>
            </a:pPr>
            <a:endParaRPr lang="en-US"/>
          </a:p>
        </c:txPr>
        <c:crossAx val="61125696"/>
        <c:crosses val="autoZero"/>
        <c:auto val="1"/>
        <c:lblAlgn val="ctr"/>
        <c:lblOffset val="50"/>
        <c:noMultiLvlLbl val="0"/>
      </c:catAx>
      <c:valAx>
        <c:axId val="61125696"/>
        <c:scaling>
          <c:orientation val="minMax"/>
          <c:max val="1.6"/>
        </c:scaling>
        <c:delete val="0"/>
        <c:axPos val="l"/>
        <c:majorGridlines>
          <c:spPr>
            <a:ln>
              <a:prstDash val="dash"/>
            </a:ln>
          </c:spPr>
        </c:majorGridlines>
        <c:title>
          <c:tx>
            <c:rich>
              <a:bodyPr rot="-5400000" vert="horz"/>
              <a:lstStyle/>
              <a:p>
                <a:pPr>
                  <a:defRPr sz="1400">
                    <a:latin typeface="Arial" pitchFamily="34" charset="0"/>
                    <a:cs typeface="Arial" pitchFamily="34" charset="0"/>
                  </a:defRPr>
                </a:pPr>
                <a:r>
                  <a:rPr lang="en-US" sz="1400">
                    <a:latin typeface="Arial" pitchFamily="34" charset="0"/>
                    <a:cs typeface="Arial" pitchFamily="34" charset="0"/>
                  </a:rPr>
                  <a:t>N</a:t>
                </a:r>
                <a:r>
                  <a:rPr lang="en-US"/>
                  <a:t>ormalized Power</a:t>
                </a:r>
              </a:p>
            </c:rich>
          </c:tx>
          <c:layout>
            <c:manualLayout>
              <c:xMode val="edge"/>
              <c:yMode val="edge"/>
              <c:x val="0.13019751324560447"/>
              <c:y val="0.17425427897229911"/>
            </c:manualLayout>
          </c:layout>
          <c:overlay val="0"/>
        </c:title>
        <c:numFmt formatCode="0.0" sourceLinked="0"/>
        <c:majorTickMark val="out"/>
        <c:minorTickMark val="none"/>
        <c:tickLblPos val="nextTo"/>
        <c:txPr>
          <a:bodyPr/>
          <a:lstStyle/>
          <a:p>
            <a:pPr>
              <a:defRPr sz="1400" b="1"/>
            </a:pPr>
            <a:endParaRPr lang="en-US"/>
          </a:p>
        </c:txPr>
        <c:crossAx val="42578944"/>
        <c:crosses val="autoZero"/>
        <c:crossBetween val="between"/>
        <c:majorUnit val="0.2"/>
      </c:valAx>
    </c:plotArea>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BDB1AA-9FC3-4874-880A-BF38BE9A5171}" type="datetimeFigureOut">
              <a:rPr lang="en-US" smtClean="0"/>
              <a:t>3/3/2013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Tim Rogers Cache-Conscious Wavefront Scheduling</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E4E275-CA53-41EA-951A-AADED4FD30ED}" type="slidenum">
              <a:rPr lang="en-US" smtClean="0"/>
              <a:t>‹#›</a:t>
            </a:fld>
            <a:endParaRPr lang="en-US"/>
          </a:p>
        </p:txBody>
      </p:sp>
    </p:spTree>
    <p:extLst>
      <p:ext uri="{BB962C8B-B14F-4D97-AF65-F5344CB8AC3E}">
        <p14:creationId xmlns:p14="http://schemas.microsoft.com/office/powerpoint/2010/main" val="11888945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mn-cs"/>
              </a:defRPr>
            </a:lvl1pPr>
          </a:lstStyle>
          <a:p>
            <a:pPr>
              <a:defRPr/>
            </a:pPr>
            <a:fld id="{59B32B21-B571-46B6-97F4-79F5E7C0AF1C}" type="datetime1">
              <a:rPr lang="en-US"/>
              <a:pPr>
                <a:defRPr/>
              </a:pPr>
              <a:t>3/3/2013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dirty="0" smtClean="0"/>
              <a:t>Tim Rogers Cache-Conscious Wavefront Scheduling</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cs typeface="+mn-cs"/>
              </a:defRPr>
            </a:lvl1pPr>
          </a:lstStyle>
          <a:p>
            <a:pPr>
              <a:defRPr/>
            </a:pPr>
            <a:fld id="{AA9ADE32-0A1E-4FBB-8955-27E6FA68CD96}" type="slidenum">
              <a:rPr lang="en-US"/>
              <a:pPr>
                <a:defRPr/>
              </a:pPr>
              <a:t>‹#›</a:t>
            </a:fld>
            <a:endParaRPr lang="en-US"/>
          </a:p>
        </p:txBody>
      </p:sp>
    </p:spTree>
    <p:extLst>
      <p:ext uri="{BB962C8B-B14F-4D97-AF65-F5344CB8AC3E}">
        <p14:creationId xmlns:p14="http://schemas.microsoft.com/office/powerpoint/2010/main" val="2520821267"/>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First</a:t>
            </a:r>
            <a:r>
              <a:rPr lang="en-CA" baseline="0" dirty="0" smtClean="0"/>
              <a:t> academic work on cache coherence on GPU architecture</a:t>
            </a:r>
          </a:p>
          <a:p>
            <a:pPr marL="171450" indent="-171450">
              <a:buFontTx/>
              <a:buChar char="-"/>
            </a:pPr>
            <a:r>
              <a:rPr lang="en-CA" baseline="0" dirty="0" smtClean="0"/>
              <a:t>3 main points of this work and talk</a:t>
            </a:r>
          </a:p>
          <a:p>
            <a:pPr marL="628650" lvl="1" indent="-171450">
              <a:buFontTx/>
              <a:buChar char="-"/>
            </a:pPr>
            <a:r>
              <a:rPr lang="en-CA" baseline="0" dirty="0" smtClean="0"/>
              <a:t>Cache coherence is a natural evolution for GPU computing</a:t>
            </a:r>
          </a:p>
          <a:p>
            <a:pPr marL="628650" lvl="1" indent="-171450">
              <a:buFontTx/>
              <a:buChar char="-"/>
            </a:pPr>
            <a:r>
              <a:rPr lang="en-CA" baseline="0" dirty="0" smtClean="0"/>
              <a:t>Existing coherence protocols are not quite fully suited for the unique set of challenges that GPUs pose for cache coherence</a:t>
            </a:r>
          </a:p>
          <a:p>
            <a:pPr marL="628650" lvl="1" indent="-171450">
              <a:buFontTx/>
              <a:buChar char="-"/>
            </a:pPr>
            <a:r>
              <a:rPr lang="en-CA" baseline="0" dirty="0" smtClean="0"/>
              <a:t>Our protocol is designed to address these new and unique challenges, and it does so by using global time, instead of coherence messages</a:t>
            </a:r>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1</a:t>
            </a:fld>
            <a:endParaRPr lang="en-US"/>
          </a:p>
        </p:txBody>
      </p:sp>
    </p:spTree>
    <p:extLst>
      <p:ext uri="{BB962C8B-B14F-4D97-AF65-F5344CB8AC3E}">
        <p14:creationId xmlns:p14="http://schemas.microsoft.com/office/powerpoint/2010/main" val="2893074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Let’s take a look at how TC works by going through an example</a:t>
            </a:r>
          </a:p>
          <a:p>
            <a:pPr marL="171450" indent="-171450">
              <a:buFontTx/>
              <a:buChar char="-"/>
            </a:pPr>
            <a:r>
              <a:rPr lang="en-US" dirty="0" smtClean="0"/>
              <a:t>In this example we start with a line</a:t>
            </a:r>
            <a:r>
              <a:rPr lang="en-US" baseline="0" dirty="0" smtClean="0"/>
              <a:t> A in the L2</a:t>
            </a:r>
          </a:p>
          <a:p>
            <a:pPr marL="171450" indent="-171450">
              <a:buFontTx/>
              <a:buChar char="-"/>
            </a:pPr>
            <a:r>
              <a:rPr lang="en-US" dirty="0" smtClean="0"/>
              <a:t>Core 1 issues a load for line A</a:t>
            </a:r>
          </a:p>
          <a:p>
            <a:pPr marL="171450" indent="-171450">
              <a:buFontTx/>
              <a:buChar char="-"/>
            </a:pPr>
            <a:r>
              <a:rPr lang="en-US" dirty="0" smtClean="0"/>
              <a:t>TC requires that each load request include a</a:t>
            </a:r>
            <a:r>
              <a:rPr lang="en-US" baseline="0" dirty="0" smtClean="0"/>
              <a:t> request for the block’s lifetime in the L1. Let’s assume Core 1 requests A until time 10</a:t>
            </a:r>
          </a:p>
          <a:p>
            <a:pPr marL="171450" indent="-171450">
              <a:buFontTx/>
              <a:buChar char="-"/>
            </a:pPr>
            <a:r>
              <a:rPr lang="en-US" baseline="0" dirty="0" smtClean="0"/>
              <a:t>The L2 will updated the global timestamp to accommodate this request, and send the timestamp and data back to Core 1</a:t>
            </a:r>
          </a:p>
          <a:p>
            <a:pPr marL="171450" indent="-171450">
              <a:buFontTx/>
              <a:buChar char="-"/>
            </a:pPr>
            <a:r>
              <a:rPr lang="en-US" baseline="0" dirty="0" smtClean="0"/>
              <a:t>Core will store both of these in its L1</a:t>
            </a:r>
          </a:p>
          <a:p>
            <a:pPr marL="171450" indent="-171450">
              <a:buFontTx/>
              <a:buChar char="-"/>
            </a:pPr>
            <a:r>
              <a:rPr lang="en-US" baseline="0" dirty="0" smtClean="0"/>
              <a:t>When time advances to 11, this line self-invalidates in the L1. This event happens implicitly because the next read request will find the local timestamp to be expired</a:t>
            </a:r>
          </a:p>
          <a:p>
            <a:pPr marL="171450" indent="-171450">
              <a:buFontTx/>
              <a:buChar char="-"/>
            </a:pPr>
            <a:r>
              <a:rPr lang="en-US" dirty="0" smtClean="0"/>
              <a:t>Later,</a:t>
            </a:r>
            <a:r>
              <a:rPr lang="en-US" baseline="0" dirty="0" smtClean="0"/>
              <a:t> Core 2 wants to write to A. It writes through to the L2</a:t>
            </a:r>
          </a:p>
          <a:p>
            <a:pPr marL="171450" indent="-171450">
              <a:buFontTx/>
              <a:buChar char="-"/>
            </a:pPr>
            <a:r>
              <a:rPr lang="en-US" baseline="0" dirty="0" smtClean="0"/>
              <a:t>The L2 checks the global timestamp for A and finds that it is less than the current time. This means none of the L1s have it</a:t>
            </a:r>
          </a:p>
          <a:p>
            <a:pPr marL="171450" indent="-171450">
              <a:buFontTx/>
              <a:buChar char="-"/>
            </a:pPr>
            <a:r>
              <a:rPr lang="en-US" baseline="0" dirty="0" smtClean="0"/>
              <a:t>So the store completes right away</a:t>
            </a:r>
            <a:r>
              <a:rPr lang="en-US" baseline="0" dirty="0"/>
              <a:t> </a:t>
            </a:r>
            <a:r>
              <a:rPr lang="en-US" baseline="0" dirty="0" smtClean="0"/>
              <a:t>without any coherence messages</a:t>
            </a:r>
          </a:p>
          <a:p>
            <a:pPr marL="171450" indent="-171450">
              <a:buFontTx/>
              <a:buChar char="-"/>
            </a:pPr>
            <a:r>
              <a:rPr lang="en-US" baseline="0" dirty="0" smtClean="0"/>
              <a:t>Notice how by self invalidating a line in the L1, and allowing the L2 to know when this event has occurred allowed TC to have coherence without any messages</a:t>
            </a:r>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10</a:t>
            </a:fld>
            <a:endParaRPr lang="en-US"/>
          </a:p>
        </p:txBody>
      </p:sp>
    </p:spTree>
    <p:extLst>
      <p:ext uri="{BB962C8B-B14F-4D97-AF65-F5344CB8AC3E}">
        <p14:creationId xmlns:p14="http://schemas.microsoft.com/office/powerpoint/2010/main" val="287995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smtClean="0"/>
              <a:t>Two possible questions at this point</a:t>
            </a:r>
            <a:endParaRPr lang="en-CA" baseline="0" dirty="0" smtClean="0"/>
          </a:p>
          <a:p>
            <a:pPr marL="171450" indent="-171450">
              <a:buFontTx/>
              <a:buChar char="-"/>
            </a:pPr>
            <a:r>
              <a:rPr lang="en-CA" baseline="0" dirty="0" smtClean="0"/>
              <a:t>First, what lifetimes should the cores request on loads</a:t>
            </a:r>
          </a:p>
          <a:p>
            <a:pPr marL="171450" indent="-171450">
              <a:buFontTx/>
              <a:buChar char="-"/>
            </a:pPr>
            <a:r>
              <a:rPr lang="en-CA" baseline="0" dirty="0" smtClean="0"/>
              <a:t>For this, we use a lifetime predictor. You can see the details of this predictor in our paper</a:t>
            </a:r>
          </a:p>
          <a:p>
            <a:pPr marL="171450" indent="-171450">
              <a:buFontTx/>
              <a:buChar char="-"/>
            </a:pPr>
            <a:r>
              <a:rPr lang="en-CA" baseline="0" dirty="0" smtClean="0"/>
              <a:t>The second question you may have is what if we have a store operation to a line that hasn’t expired in an L1. What should we do?</a:t>
            </a:r>
          </a:p>
          <a:p>
            <a:pPr marL="171450" indent="-171450">
              <a:buFontTx/>
              <a:buChar char="-"/>
            </a:pPr>
            <a:r>
              <a:rPr lang="en-CA" baseline="0" dirty="0" smtClean="0"/>
              <a:t>One possibility is to simply stall the store request at the L2 until the copy in the L1 has expired, and then complete the store</a:t>
            </a:r>
            <a:endParaRPr lang="en-CA" dirty="0"/>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11</a:t>
            </a:fld>
            <a:endParaRPr lang="en-US"/>
          </a:p>
        </p:txBody>
      </p:sp>
    </p:spTree>
    <p:extLst>
      <p:ext uri="{BB962C8B-B14F-4D97-AF65-F5344CB8AC3E}">
        <p14:creationId xmlns:p14="http://schemas.microsoft.com/office/powerpoint/2010/main" val="2158408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This solution is straight-forward</a:t>
            </a:r>
            <a:r>
              <a:rPr lang="en-CA" baseline="0" dirty="0" smtClean="0"/>
              <a:t> but actually problematic</a:t>
            </a:r>
          </a:p>
          <a:p>
            <a:pPr marL="171450" indent="-171450">
              <a:buFontTx/>
              <a:buChar char="-"/>
            </a:pPr>
            <a:r>
              <a:rPr lang="en-CA" baseline="0" dirty="0" smtClean="0"/>
              <a:t>The first problem is that it makes performance sensitive to lifetime mispredictions</a:t>
            </a:r>
          </a:p>
          <a:p>
            <a:pPr marL="171450" indent="-171450">
              <a:buFontTx/>
              <a:buChar char="-"/>
            </a:pPr>
            <a:r>
              <a:rPr lang="en-CA" baseline="0" dirty="0" smtClean="0"/>
              <a:t>If we predict really large lifetimes, then our store operations will be waiting for a long time to complete</a:t>
            </a:r>
          </a:p>
          <a:p>
            <a:pPr marL="171450" indent="-171450">
              <a:buFontTx/>
              <a:buChar char="-"/>
            </a:pPr>
            <a:r>
              <a:rPr lang="en-CA" baseline="0" dirty="0" smtClean="0"/>
              <a:t>The second problem is that we have to stall these store operations at the L2, which is a shared resource</a:t>
            </a:r>
          </a:p>
          <a:p>
            <a:pPr marL="171450" indent="-171450">
              <a:buFontTx/>
              <a:buChar char="-"/>
            </a:pPr>
            <a:r>
              <a:rPr lang="en-CA" baseline="0" dirty="0" smtClean="0"/>
              <a:t>This means that requests from one core and impede requests from other cores, hurting overall system performance</a:t>
            </a:r>
          </a:p>
          <a:p>
            <a:pPr marL="171450" indent="-171450">
              <a:buFontTx/>
              <a:buChar char="-"/>
            </a:pPr>
            <a:r>
              <a:rPr lang="en-CA" baseline="0" dirty="0" smtClean="0"/>
              <a:t>Thirdly, existing GPU applications don’t require coherence. And this method would unnecessarily stall their store requests</a:t>
            </a:r>
          </a:p>
          <a:p>
            <a:pPr marL="171450" indent="-171450">
              <a:buFontTx/>
              <a:buChar char="-"/>
            </a:pPr>
            <a:r>
              <a:rPr lang="en-CA" baseline="0" dirty="0" smtClean="0"/>
              <a:t>Our solution to this is a version of TC protocol we call TC-Weak</a:t>
            </a:r>
            <a:endParaRPr lang="en-CA" dirty="0"/>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12</a:t>
            </a:fld>
            <a:endParaRPr lang="en-US"/>
          </a:p>
        </p:txBody>
      </p:sp>
    </p:spTree>
    <p:extLst>
      <p:ext uri="{BB962C8B-B14F-4D97-AF65-F5344CB8AC3E}">
        <p14:creationId xmlns:p14="http://schemas.microsoft.com/office/powerpoint/2010/main" val="4268324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Let’s take a look at how TC-Weak works</a:t>
            </a:r>
          </a:p>
          <a:p>
            <a:pPr marL="171450" indent="-171450">
              <a:buFontTx/>
              <a:buChar char="-"/>
            </a:pPr>
            <a:r>
              <a:rPr lang="en-US" baseline="0" dirty="0" smtClean="0"/>
              <a:t>In TC-Weak, every store operation returns a timestamp called Global Write Completion Time or GWCT</a:t>
            </a:r>
          </a:p>
          <a:p>
            <a:pPr marL="171450" indent="-171450">
              <a:buFontTx/>
              <a:buChar char="-"/>
            </a:pPr>
            <a:r>
              <a:rPr lang="en-US" baseline="0" dirty="0" smtClean="0"/>
              <a:t>As its name suggestion, it indicates the time when that particular load will become visible to the entire system</a:t>
            </a:r>
          </a:p>
          <a:p>
            <a:pPr marL="171450" indent="-171450">
              <a:buFontTx/>
              <a:buChar char="-"/>
            </a:pPr>
            <a:r>
              <a:rPr lang="en-US" baseline="0" dirty="0" smtClean="0"/>
              <a:t>It is actually just the global timestamp from the L2 line at the time of the store operation – because by this time all the L1s will have self-invalidated their old values</a:t>
            </a:r>
          </a:p>
          <a:p>
            <a:pPr marL="171450" indent="-171450">
              <a:buFontTx/>
              <a:buChar char="-"/>
            </a:pPr>
            <a:r>
              <a:rPr lang="en-US" baseline="0" dirty="0" smtClean="0"/>
              <a:t>We store these values that are returned n a GWCT table</a:t>
            </a:r>
          </a:p>
          <a:p>
            <a:pPr marL="171450" indent="-171450">
              <a:buFontTx/>
              <a:buChar char="-"/>
            </a:pPr>
            <a:r>
              <a:rPr lang="en-US" baseline="0" dirty="0" smtClean="0"/>
              <a:t>This table has one entry per </a:t>
            </a:r>
            <a:r>
              <a:rPr lang="en-US" baseline="0" dirty="0" err="1" smtClean="0"/>
              <a:t>wavefront</a:t>
            </a:r>
            <a:r>
              <a:rPr lang="en-US" baseline="0" dirty="0" smtClean="0"/>
              <a:t>. Each entry tracks the maximum of the values returned. The maximum value will give us a time after when all the stores from this </a:t>
            </a:r>
            <a:r>
              <a:rPr lang="en-US" baseline="0" dirty="0" err="1" smtClean="0"/>
              <a:t>wavefront</a:t>
            </a:r>
            <a:r>
              <a:rPr lang="en-US" baseline="0" dirty="0" smtClean="0"/>
              <a:t> will have become globally visible</a:t>
            </a:r>
          </a:p>
          <a:p>
            <a:pPr marL="171450" indent="-171450">
              <a:buFontTx/>
              <a:buChar char="-"/>
            </a:pPr>
            <a:r>
              <a:rPr lang="en-US" baseline="0" dirty="0" smtClean="0"/>
              <a:t>Let’s again look at an example</a:t>
            </a:r>
          </a:p>
          <a:p>
            <a:pPr marL="171450" indent="-171450">
              <a:buFontTx/>
              <a:buChar char="-"/>
            </a:pPr>
            <a:r>
              <a:rPr lang="en-US" baseline="0" dirty="0" smtClean="0"/>
              <a:t>In this example, Core 1 is executing the following code. This code writes a new value to the variable data, executes a memory fence, and then set a flag to indicate that the data variable has been updated</a:t>
            </a:r>
          </a:p>
          <a:p>
            <a:pPr marL="171450" indent="-171450">
              <a:buFontTx/>
              <a:buChar char="-"/>
            </a:pPr>
            <a:r>
              <a:rPr lang="en-US" baseline="0" dirty="0" smtClean="0"/>
              <a:t>The purpose of the fence operation here is to make sure that data is updated before the flag is set, so that other cores don’t end up reading the old value of data</a:t>
            </a:r>
          </a:p>
          <a:p>
            <a:pPr marL="171450" indent="-171450">
              <a:buFontTx/>
              <a:buChar char="-"/>
            </a:pPr>
            <a:r>
              <a:rPr lang="en-US" baseline="0" dirty="0" smtClean="0"/>
              <a:t>We also started with Core 2 already caching data and flag with old values</a:t>
            </a:r>
          </a:p>
          <a:p>
            <a:pPr marL="171450" indent="-171450">
              <a:buFontTx/>
              <a:buChar char="-"/>
            </a:pPr>
            <a:r>
              <a:rPr lang="en-US" baseline="0" dirty="0" smtClean="0"/>
              <a:t>So we start with the store to data from Core 1</a:t>
            </a:r>
          </a:p>
          <a:p>
            <a:pPr marL="171450" indent="-171450">
              <a:buFontTx/>
              <a:buChar char="-"/>
            </a:pPr>
            <a:r>
              <a:rPr lang="en-US" baseline="0" dirty="0" smtClean="0"/>
              <a:t>The L2 will complete the store right away and return the global timestamp. This will be stored in this </a:t>
            </a:r>
            <a:r>
              <a:rPr lang="en-US" baseline="0" dirty="0" err="1" smtClean="0"/>
              <a:t>wavefront’s</a:t>
            </a:r>
            <a:r>
              <a:rPr lang="en-US" baseline="0" dirty="0" smtClean="0"/>
              <a:t> GWCT table entry</a:t>
            </a:r>
          </a:p>
          <a:p>
            <a:pPr marL="171450" indent="-171450">
              <a:buFontTx/>
              <a:buChar char="-"/>
            </a:pPr>
            <a:r>
              <a:rPr lang="en-US" baseline="0" dirty="0" smtClean="0"/>
              <a:t>Next we execute the fence. Now the fence’s job here is to make sure that the update to data is globally visible. Notice that Core 2 still has the old value for data and will expire at time 30, which Core 1 knows through its GWCT table</a:t>
            </a:r>
          </a:p>
          <a:p>
            <a:pPr marL="171450" indent="-171450">
              <a:buFontTx/>
              <a:buChar char="-"/>
            </a:pPr>
            <a:r>
              <a:rPr lang="en-US" baseline="0" dirty="0" smtClean="0"/>
              <a:t>So TC-Weak will </a:t>
            </a:r>
            <a:r>
              <a:rPr lang="en-US" baseline="0" dirty="0" err="1" smtClean="0"/>
              <a:t>deschedule</a:t>
            </a:r>
            <a:r>
              <a:rPr lang="en-US" baseline="0" dirty="0" smtClean="0"/>
              <a:t> this </a:t>
            </a:r>
            <a:r>
              <a:rPr lang="en-US" baseline="0" dirty="0" err="1" smtClean="0"/>
              <a:t>wavefront</a:t>
            </a:r>
            <a:r>
              <a:rPr lang="en-US" baseline="0" dirty="0" smtClean="0"/>
              <a:t> until that time</a:t>
            </a:r>
          </a:p>
          <a:p>
            <a:pPr marL="171450" indent="-171450">
              <a:buFontTx/>
              <a:buChar char="-"/>
            </a:pPr>
            <a:r>
              <a:rPr lang="en-US" baseline="0" dirty="0" smtClean="0"/>
              <a:t>At time 31, Core 2’s stale copy self-invalidates, and the fence on Core 1 completes</a:t>
            </a:r>
          </a:p>
          <a:p>
            <a:pPr marL="171450" indent="-171450">
              <a:buFontTx/>
              <a:buChar char="-"/>
            </a:pPr>
            <a:r>
              <a:rPr lang="en-US" baseline="0" dirty="0" smtClean="0"/>
              <a:t>The store to flag will then issue and return its global timestamp. We store this in the GWCT table because it is greater</a:t>
            </a:r>
          </a:p>
          <a:p>
            <a:pPr marL="171450" indent="-171450">
              <a:buFontTx/>
              <a:buChar char="-"/>
            </a:pPr>
            <a:r>
              <a:rPr lang="en-US" baseline="0" dirty="0" smtClean="0"/>
              <a:t>Key point: TC-Weak used the timestamps available to enforce ordering, and did so without having to stall memory requests</a:t>
            </a:r>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13</a:t>
            </a:fld>
            <a:endParaRPr lang="en-US"/>
          </a:p>
        </p:txBody>
      </p:sp>
    </p:spTree>
    <p:extLst>
      <p:ext uri="{BB962C8B-B14F-4D97-AF65-F5344CB8AC3E}">
        <p14:creationId xmlns:p14="http://schemas.microsoft.com/office/powerpoint/2010/main" val="1817136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smtClean="0"/>
              <a:t>Let’s revisit the problems that TC-Weak was trying to solve and see if it solved them</a:t>
            </a:r>
          </a:p>
          <a:p>
            <a:pPr marL="171450" indent="-171450">
              <a:buFontTx/>
              <a:buChar char="-"/>
            </a:pPr>
            <a:r>
              <a:rPr lang="en-CA" dirty="0" smtClean="0"/>
              <a:t>With stalling we increased the</a:t>
            </a:r>
            <a:r>
              <a:rPr lang="en-CA" baseline="0" dirty="0" smtClean="0"/>
              <a:t> performance’s sensitivity to lifetime mispredictions</a:t>
            </a:r>
          </a:p>
          <a:p>
            <a:pPr marL="171450" indent="-171450">
              <a:buFontTx/>
              <a:buChar char="-"/>
            </a:pPr>
            <a:r>
              <a:rPr lang="en-CA" baseline="0" dirty="0" smtClean="0"/>
              <a:t>With TC-Weak we no longer stall, so sensitivity is reduced</a:t>
            </a:r>
          </a:p>
          <a:p>
            <a:pPr marL="171450" indent="-171450">
              <a:buFontTx/>
              <a:buChar char="-"/>
            </a:pPr>
            <a:r>
              <a:rPr lang="en-CA" baseline="0" dirty="0" smtClean="0"/>
              <a:t>With stalling we had requests from one </a:t>
            </a:r>
            <a:r>
              <a:rPr lang="en-CA" baseline="0" dirty="0" err="1" smtClean="0"/>
              <a:t>wavefront</a:t>
            </a:r>
            <a:r>
              <a:rPr lang="en-CA" baseline="0" dirty="0" smtClean="0"/>
              <a:t> impeding requests from others</a:t>
            </a:r>
          </a:p>
          <a:p>
            <a:pPr marL="171450" indent="-171450">
              <a:buFontTx/>
              <a:buChar char="-"/>
            </a:pPr>
            <a:r>
              <a:rPr lang="en-CA" baseline="0" dirty="0" smtClean="0"/>
              <a:t>With TC-Weak we </a:t>
            </a:r>
            <a:r>
              <a:rPr lang="en-CA" baseline="0" dirty="0" err="1" smtClean="0"/>
              <a:t>deschedule</a:t>
            </a:r>
            <a:r>
              <a:rPr lang="en-CA" baseline="0" dirty="0" smtClean="0"/>
              <a:t> wavefronts individually, that doesn’t affect other wavefronts</a:t>
            </a:r>
          </a:p>
          <a:p>
            <a:pPr marL="171450" indent="-171450">
              <a:buFontTx/>
              <a:buChar char="-"/>
            </a:pPr>
            <a:r>
              <a:rPr lang="en-CA" baseline="0" dirty="0" smtClean="0"/>
              <a:t>With stalling we affected GPU applications that didn’t need coherence</a:t>
            </a:r>
          </a:p>
          <a:p>
            <a:pPr marL="171450" indent="-171450">
              <a:buFontTx/>
              <a:buChar char="-"/>
            </a:pPr>
            <a:r>
              <a:rPr lang="en-CA" baseline="0" dirty="0" smtClean="0"/>
              <a:t>With TC-Weak, we only </a:t>
            </a:r>
            <a:r>
              <a:rPr lang="en-CA" baseline="0" dirty="0" err="1" smtClean="0"/>
              <a:t>deschedule</a:t>
            </a:r>
            <a:r>
              <a:rPr lang="en-CA" baseline="0" dirty="0" smtClean="0"/>
              <a:t> wavefronts at fence operations. Most GPU applications that don’t require coherence don’t use fences and remain unaffected</a:t>
            </a:r>
            <a:endParaRPr lang="en-CA" dirty="0"/>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14</a:t>
            </a:fld>
            <a:endParaRPr lang="en-US"/>
          </a:p>
        </p:txBody>
      </p:sp>
    </p:spTree>
    <p:extLst>
      <p:ext uri="{BB962C8B-B14F-4D97-AF65-F5344CB8AC3E}">
        <p14:creationId xmlns:p14="http://schemas.microsoft.com/office/powerpoint/2010/main" val="399921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15</a:t>
            </a:fld>
            <a:endParaRPr lang="en-US"/>
          </a:p>
        </p:txBody>
      </p:sp>
    </p:spTree>
    <p:extLst>
      <p:ext uri="{BB962C8B-B14F-4D97-AF65-F5344CB8AC3E}">
        <p14:creationId xmlns:p14="http://schemas.microsoft.com/office/powerpoint/2010/main" val="1350951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First let’s take a look at interconnect</a:t>
            </a:r>
            <a:r>
              <a:rPr lang="en-CA" baseline="0" dirty="0" smtClean="0"/>
              <a:t> traffic</a:t>
            </a:r>
          </a:p>
          <a:p>
            <a:pPr marL="171450" indent="-171450">
              <a:buFontTx/>
              <a:buChar char="-"/>
            </a:pPr>
            <a:r>
              <a:rPr lang="en-CA" baseline="0" dirty="0" smtClean="0"/>
              <a:t>I already showed you some of this data before</a:t>
            </a:r>
          </a:p>
          <a:p>
            <a:pPr marL="171450" indent="-171450">
              <a:buFontTx/>
              <a:buChar char="-"/>
            </a:pPr>
            <a:r>
              <a:rPr lang="en-CA" baseline="0" dirty="0" smtClean="0"/>
              <a:t>Again, I’m showing you GPU applications that don’t require coherence, and we are normalized to our baseline GPU without coherence</a:t>
            </a:r>
          </a:p>
          <a:p>
            <a:pPr marL="171450" indent="-171450">
              <a:buFontTx/>
              <a:buChar char="-"/>
            </a:pPr>
            <a:r>
              <a:rPr lang="en-CA" baseline="0" dirty="0" smtClean="0"/>
              <a:t>We saw earlier that other coherence protocols added unnecessary traffic overheads. TC-Weak is able to eliminate this overhead and reduce traffic by 53% over MESI and 23% over GPU-VI</a:t>
            </a:r>
          </a:p>
          <a:p>
            <a:pPr marL="171450" indent="-171450">
              <a:buFontTx/>
              <a:buChar char="-"/>
            </a:pPr>
            <a:r>
              <a:rPr lang="en-CA" baseline="0" dirty="0" smtClean="0"/>
              <a:t>TC-Weak also offers traffic saving over really large and highly associative directories. There are more details in the paper</a:t>
            </a:r>
          </a:p>
          <a:p>
            <a:pPr marL="171450" indent="-171450">
              <a:buFontTx/>
              <a:buChar char="-"/>
            </a:pPr>
            <a:endParaRPr lang="en-CA" dirty="0"/>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16</a:t>
            </a:fld>
            <a:endParaRPr lang="en-US"/>
          </a:p>
        </p:txBody>
      </p:sp>
    </p:spTree>
    <p:extLst>
      <p:ext uri="{BB962C8B-B14F-4D97-AF65-F5344CB8AC3E}">
        <p14:creationId xmlns:p14="http://schemas.microsoft.com/office/powerpoint/2010/main" val="2763868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Next let’s look at the performance</a:t>
            </a:r>
          </a:p>
          <a:p>
            <a:pPr marL="171450" indent="-171450">
              <a:buFontTx/>
              <a:buChar char="-"/>
            </a:pPr>
            <a:r>
              <a:rPr lang="en-CA" dirty="0" smtClean="0"/>
              <a:t>This time I’m going to show you the performance for</a:t>
            </a:r>
            <a:r>
              <a:rPr lang="en-CA" baseline="0" dirty="0" smtClean="0"/>
              <a:t> the set of GPU applications that require coherence (highlight inter-workgroup communication)</a:t>
            </a:r>
          </a:p>
          <a:p>
            <a:pPr marL="171450" indent="-171450">
              <a:buFontTx/>
              <a:buChar char="-"/>
            </a:pPr>
            <a:r>
              <a:rPr lang="en-CA" baseline="0" dirty="0" smtClean="0"/>
              <a:t>This means we have to disable the non-coherent L1 caches on our GPU for these applications to work correctly</a:t>
            </a:r>
          </a:p>
          <a:p>
            <a:pPr marL="171450" indent="-171450">
              <a:buFontTx/>
              <a:buChar char="-"/>
            </a:pPr>
            <a:r>
              <a:rPr lang="en-CA" baseline="0" dirty="0" smtClean="0"/>
              <a:t>TC-Weak improves the performance by 85% because it does not have to disable the L1 caches</a:t>
            </a:r>
          </a:p>
          <a:p>
            <a:pPr marL="171450" indent="-171450">
              <a:buFontTx/>
              <a:buChar char="-"/>
            </a:pPr>
            <a:r>
              <a:rPr lang="en-CA" baseline="0" dirty="0" smtClean="0"/>
              <a:t>TC-Weak also performs 28% better than the stalling alternative I discussed earlier</a:t>
            </a:r>
          </a:p>
          <a:p>
            <a:pPr marL="171450" indent="-171450">
              <a:buFontTx/>
              <a:buChar char="-"/>
            </a:pPr>
            <a:r>
              <a:rPr lang="en-CA" baseline="0" dirty="0" smtClean="0"/>
              <a:t>Finally, we observed that larger directory sizes generally do not improve performance</a:t>
            </a:r>
          </a:p>
          <a:p>
            <a:pPr marL="171450" indent="-171450">
              <a:buFontTx/>
              <a:buChar char="-"/>
            </a:pPr>
            <a:r>
              <a:rPr lang="en-CA" baseline="0" dirty="0" smtClean="0"/>
              <a:t>Directory miss latency hurts on a CPU but GPUs are latency tolerant</a:t>
            </a:r>
            <a:endParaRPr lang="en-CA" dirty="0"/>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17</a:t>
            </a:fld>
            <a:endParaRPr lang="en-US"/>
          </a:p>
        </p:txBody>
      </p:sp>
    </p:spTree>
    <p:extLst>
      <p:ext uri="{BB962C8B-B14F-4D97-AF65-F5344CB8AC3E}">
        <p14:creationId xmlns:p14="http://schemas.microsoft.com/office/powerpoint/2010/main" val="3573665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Finally, let’s revisit the complexity challenge</a:t>
            </a:r>
          </a:p>
          <a:p>
            <a:pPr marL="171450" indent="-171450">
              <a:buFontTx/>
              <a:buChar char="-"/>
            </a:pPr>
            <a:r>
              <a:rPr lang="en-CA" dirty="0" smtClean="0"/>
              <a:t>I’m again</a:t>
            </a:r>
            <a:r>
              <a:rPr lang="en-CA" baseline="0" dirty="0" smtClean="0"/>
              <a:t> showing the state tables for the non-coherent GPU and MESI protocol</a:t>
            </a:r>
          </a:p>
          <a:p>
            <a:pPr marL="171450" indent="-171450">
              <a:buFontTx/>
              <a:buChar char="-"/>
            </a:pPr>
            <a:r>
              <a:rPr lang="en-CA" baseline="0" dirty="0" smtClean="0"/>
              <a:t>Looking at TC-Weak, it is much closer to no coherence in terms of complexity than it is to MESI</a:t>
            </a:r>
          </a:p>
          <a:p>
            <a:pPr marL="171450" indent="-171450">
              <a:buFontTx/>
              <a:buChar char="-"/>
            </a:pPr>
            <a:r>
              <a:rPr lang="en-CA" baseline="0" dirty="0" smtClean="0"/>
              <a:t>This really reduces the extra overhead on GPU manufacturers for adding coherence to their hardware</a:t>
            </a:r>
          </a:p>
          <a:p>
            <a:pPr marL="171450" indent="-171450">
              <a:buFontTx/>
              <a:buChar char="-"/>
            </a:pPr>
            <a:r>
              <a:rPr lang="en-CA" baseline="0" dirty="0" smtClean="0"/>
              <a:t>In our paper we show the complete state tables for TC-Weak and provide numerical comparisons in the number of states against other </a:t>
            </a:r>
            <a:r>
              <a:rPr lang="en-CA" baseline="0" dirty="0" smtClean="0"/>
              <a:t>protocols</a:t>
            </a:r>
            <a:endParaRPr lang="en-CA" dirty="0"/>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18</a:t>
            </a:fld>
            <a:endParaRPr lang="en-US"/>
          </a:p>
        </p:txBody>
      </p:sp>
    </p:spTree>
    <p:extLst>
      <p:ext uri="{BB962C8B-B14F-4D97-AF65-F5344CB8AC3E}">
        <p14:creationId xmlns:p14="http://schemas.microsoft.com/office/powerpoint/2010/main" val="36747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This was the first academic study to characterize the challenges</a:t>
            </a:r>
            <a:r>
              <a:rPr lang="en-CA" baseline="0" dirty="0" smtClean="0"/>
              <a:t> posed by coherence on GPUs</a:t>
            </a:r>
          </a:p>
          <a:p>
            <a:pPr marL="171450" indent="-171450">
              <a:buFontTx/>
              <a:buChar char="-"/>
            </a:pPr>
            <a:r>
              <a:rPr lang="en-CA" baseline="0" dirty="0" smtClean="0"/>
              <a:t>We addressed these challenges by proposing a protocol based on time</a:t>
            </a:r>
          </a:p>
          <a:p>
            <a:pPr marL="171450" indent="-171450">
              <a:buFontTx/>
              <a:buChar char="-"/>
            </a:pPr>
            <a:r>
              <a:rPr lang="en-CA" baseline="0" dirty="0" smtClean="0"/>
              <a:t>This helped save energy</a:t>
            </a:r>
          </a:p>
          <a:p>
            <a:pPr marL="171450" indent="-171450">
              <a:buFontTx/>
              <a:buChar char="-"/>
            </a:pPr>
            <a:r>
              <a:rPr lang="en-CA" baseline="0" dirty="0" smtClean="0"/>
              <a:t>And reduce the protocol complexity</a:t>
            </a:r>
          </a:p>
          <a:p>
            <a:pPr marL="171450" indent="-171450">
              <a:buFontTx/>
              <a:buChar char="-"/>
            </a:pPr>
            <a:r>
              <a:rPr lang="en-CA" baseline="0" dirty="0" smtClean="0"/>
              <a:t>In Fermi, for our coherent applications the caches had to be disabled by the user, otherwise the GPU application deadlocks. In </a:t>
            </a:r>
            <a:r>
              <a:rPr lang="en-CA" baseline="0" dirty="0" err="1" smtClean="0"/>
              <a:t>Kepler</a:t>
            </a:r>
            <a:r>
              <a:rPr lang="en-CA" baseline="0" dirty="0" smtClean="0"/>
              <a:t>, this is fixed by automatically disabling L1 caching of shared data. In this study we show that enabling this caching can buy you an 85% performance improvement with coherence</a:t>
            </a:r>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19</a:t>
            </a:fld>
            <a:endParaRPr lang="en-US"/>
          </a:p>
        </p:txBody>
      </p:sp>
    </p:spTree>
    <p:extLst>
      <p:ext uri="{BB962C8B-B14F-4D97-AF65-F5344CB8AC3E}">
        <p14:creationId xmlns:p14="http://schemas.microsoft.com/office/powerpoint/2010/main" val="3065411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GPU</a:t>
            </a:r>
            <a:r>
              <a:rPr lang="en-CA" baseline="0" dirty="0" smtClean="0"/>
              <a:t> </a:t>
            </a:r>
            <a:r>
              <a:rPr lang="en-CA" baseline="0" dirty="0" smtClean="0"/>
              <a:t>hardware is made up of GPU cores connected via an on-chip interconnection network to a shared banked L2 cache. There’s also L1D</a:t>
            </a:r>
          </a:p>
          <a:p>
            <a:pPr marL="171450" indent="-171450">
              <a:buFontTx/>
              <a:buChar char="-"/>
            </a:pPr>
            <a:r>
              <a:rPr lang="en-CA" baseline="0" dirty="0" smtClean="0"/>
              <a:t>CPU spawns tens of thousands of GPU threads. These are divided into groups called WORKGROUPS</a:t>
            </a:r>
          </a:p>
          <a:p>
            <a:pPr marL="171450" indent="-171450">
              <a:buFontTx/>
              <a:buChar char="-"/>
            </a:pPr>
            <a:r>
              <a:rPr lang="en-CA" baseline="0" dirty="0" smtClean="0"/>
              <a:t>Workgroups are scheduled onto the GPU, one per core. Threads within the workgroup are further divided into SIMD execution groups called WAVEFRONTS. These are 32 or 64 threads </a:t>
            </a:r>
            <a:r>
              <a:rPr lang="en-CA" baseline="0" dirty="0" smtClean="0"/>
              <a:t>wide</a:t>
            </a:r>
          </a:p>
          <a:p>
            <a:pPr marL="171450" indent="-171450">
              <a:buFontTx/>
              <a:buChar char="-"/>
            </a:pPr>
            <a:r>
              <a:rPr lang="en-CA" dirty="0" smtClean="0"/>
              <a:t>Important #1:</a:t>
            </a:r>
            <a:r>
              <a:rPr lang="en-CA" baseline="0" dirty="0" smtClean="0"/>
              <a:t> GPU is latency tolerant. It hides long memory latencies by selecting among thousands of threads for execution</a:t>
            </a:r>
          </a:p>
          <a:p>
            <a:pPr marL="171450" indent="-171450">
              <a:buFontTx/>
              <a:buChar char="-"/>
            </a:pPr>
            <a:r>
              <a:rPr lang="en-CA" dirty="0" smtClean="0"/>
              <a:t>Important </a:t>
            </a:r>
            <a:r>
              <a:rPr lang="en-CA" dirty="0" smtClean="0"/>
              <a:t>#2: To do that, GPU memory system is designed to handle 1000s of inflight requests</a:t>
            </a:r>
          </a:p>
          <a:p>
            <a:pPr marL="171450" indent="-171450">
              <a:buFontTx/>
              <a:buChar char="-"/>
            </a:pPr>
            <a:r>
              <a:rPr lang="en-CA" dirty="0" smtClean="0"/>
              <a:t>Current GPUs do not have cache coherence -&gt; threads</a:t>
            </a:r>
            <a:r>
              <a:rPr lang="en-CA" baseline="0" dirty="0" smtClean="0"/>
              <a:t> on different cores </a:t>
            </a:r>
            <a:r>
              <a:rPr lang="en-CA" dirty="0" smtClean="0"/>
              <a:t>can’t communicate</a:t>
            </a:r>
            <a:r>
              <a:rPr lang="en-CA" baseline="0" dirty="0" smtClean="0"/>
              <a:t> with</a:t>
            </a:r>
            <a:r>
              <a:rPr lang="en-CA" dirty="0" smtClean="0"/>
              <a:t> each other. So the</a:t>
            </a:r>
            <a:r>
              <a:rPr lang="en-CA" baseline="0" dirty="0" smtClean="0"/>
              <a:t> GPU programming models require that any communication between threads be limited to within a workgroup only</a:t>
            </a:r>
            <a:endParaRPr lang="en-CA" dirty="0"/>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2</a:t>
            </a:fld>
            <a:endParaRPr lang="en-US"/>
          </a:p>
        </p:txBody>
      </p:sp>
    </p:spTree>
    <p:extLst>
      <p:ext uri="{BB962C8B-B14F-4D97-AF65-F5344CB8AC3E}">
        <p14:creationId xmlns:p14="http://schemas.microsoft.com/office/powerpoint/2010/main" val="746175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Now let’s take a quick</a:t>
            </a:r>
            <a:r>
              <a:rPr lang="en-US" baseline="0" dirty="0" smtClean="0"/>
              <a:t> look at our predictor</a:t>
            </a:r>
          </a:p>
          <a:p>
            <a:pPr marL="171450" indent="-171450">
              <a:buFontTx/>
              <a:buChar char="-"/>
            </a:pPr>
            <a:r>
              <a:rPr lang="en-US" baseline="0" dirty="0" smtClean="0"/>
              <a:t>Our predictor is very simple in that we maintain a single prediction per L2 bank. All accesses that go to this bank use this prediction</a:t>
            </a:r>
          </a:p>
          <a:p>
            <a:pPr marL="171450" indent="-171450">
              <a:buFontTx/>
              <a:buChar char="-"/>
            </a:pPr>
            <a:r>
              <a:rPr lang="en-US" baseline="0" dirty="0" smtClean="0"/>
              <a:t>We use events local to the L2 bank to update the prediction</a:t>
            </a:r>
          </a:p>
          <a:p>
            <a:pPr marL="171450" indent="-171450">
              <a:buFontTx/>
              <a:buChar char="-"/>
            </a:pPr>
            <a:r>
              <a:rPr lang="en-US" baseline="0" dirty="0" smtClean="0"/>
              <a:t>The first of these feedback events is a load to an expired block</a:t>
            </a:r>
          </a:p>
          <a:p>
            <a:pPr marL="171450" indent="-171450">
              <a:buFontTx/>
              <a:buChar char="-"/>
            </a:pPr>
            <a:r>
              <a:rPr lang="en-US" baseline="0" dirty="0" smtClean="0"/>
              <a:t>This indicates to us that the load might have missed at the L1 due to short lifetime so we should increase the prediction</a:t>
            </a:r>
          </a:p>
          <a:p>
            <a:pPr marL="171450" indent="-171450">
              <a:buFontTx/>
              <a:buChar char="-"/>
            </a:pPr>
            <a:r>
              <a:rPr lang="en-US" baseline="0" dirty="0" smtClean="0"/>
              <a:t>The second even is a store to an unexpired block</a:t>
            </a:r>
          </a:p>
          <a:p>
            <a:pPr marL="171450" indent="-171450">
              <a:buFontTx/>
              <a:buChar char="-"/>
            </a:pPr>
            <a:r>
              <a:rPr lang="en-US" baseline="0" dirty="0" smtClean="0"/>
              <a:t>This indicates that there may be a delay before this store is made globally visible, so we should decrease the lifetime prediction</a:t>
            </a:r>
          </a:p>
          <a:p>
            <a:pPr marL="171450" indent="-171450">
              <a:buFontTx/>
              <a:buChar char="-"/>
            </a:pPr>
            <a:r>
              <a:rPr lang="en-US" baseline="0" dirty="0" smtClean="0"/>
              <a:t>The last event is eviction of unexpired blocks</a:t>
            </a:r>
          </a:p>
          <a:p>
            <a:pPr marL="171450" indent="-171450">
              <a:buFontTx/>
              <a:buChar char="-"/>
            </a:pPr>
            <a:r>
              <a:rPr lang="en-US" baseline="0" dirty="0" smtClean="0"/>
              <a:t>Here we decrease the lifetime to reduce the storage overage of tracking these unexpired but evicted entries</a:t>
            </a:r>
          </a:p>
          <a:p>
            <a:pPr marL="171450" indent="-171450">
              <a:buFontTx/>
              <a:buChar char="-"/>
            </a:pPr>
            <a:r>
              <a:rPr lang="en-US" baseline="0" dirty="0" smtClean="0"/>
              <a:t>We have more details about the specifics of this predictor in the paper and I encourage you to take a look</a:t>
            </a:r>
            <a:endParaRPr lang="en-US" dirty="0"/>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21</a:t>
            </a:fld>
            <a:endParaRPr lang="en-US"/>
          </a:p>
        </p:txBody>
      </p:sp>
    </p:spTree>
    <p:extLst>
      <p:ext uri="{BB962C8B-B14F-4D97-AF65-F5344CB8AC3E}">
        <p14:creationId xmlns:p14="http://schemas.microsoft.com/office/powerpoint/2010/main" val="5547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GPUs were originally designed to render polygons for displays</a:t>
            </a:r>
          </a:p>
          <a:p>
            <a:pPr marL="171450" indent="-171450">
              <a:buFontTx/>
              <a:buChar char="-"/>
            </a:pPr>
            <a:r>
              <a:rPr lang="en-CA" dirty="0" smtClean="0"/>
              <a:t>The graphics pipeline</a:t>
            </a:r>
            <a:r>
              <a:rPr lang="en-CA" baseline="0" dirty="0" smtClean="0"/>
              <a:t> is setup so that pixels and vertices can be processed independently and threads don’t need to communicate -&gt; so no need for cache coherence</a:t>
            </a:r>
          </a:p>
          <a:p>
            <a:pPr marL="171450" indent="-171450">
              <a:buFontTx/>
              <a:buChar char="-"/>
            </a:pPr>
            <a:r>
              <a:rPr lang="en-CA" baseline="0" dirty="0" smtClean="0"/>
              <a:t>Then programmers began using this highly parallel hardware for general purpose computation, so manufacturers released extensions to simply GPGPU programming</a:t>
            </a:r>
          </a:p>
          <a:p>
            <a:pPr marL="171450" indent="-171450">
              <a:buFontTx/>
              <a:buChar char="-"/>
            </a:pPr>
            <a:r>
              <a:rPr lang="en-CA" baseline="0" dirty="0" smtClean="0"/>
              <a:t>They used the same abstraction as the graphics pipeline of parallel threads, but added some communication between threads by introducing workgroups</a:t>
            </a:r>
          </a:p>
          <a:p>
            <a:pPr marL="171450" indent="-171450">
              <a:buFontTx/>
              <a:buChar char="-"/>
            </a:pPr>
            <a:r>
              <a:rPr lang="en-CA" baseline="0" dirty="0" smtClean="0"/>
              <a:t>This is great for applications like matrix multiplication, where threads are independent but the added ability to communicate within groups of threads helps with caching</a:t>
            </a:r>
          </a:p>
          <a:p>
            <a:pPr marL="171450" indent="-171450">
              <a:buFontTx/>
              <a:buChar char="-"/>
            </a:pPr>
            <a:endParaRPr lang="en-CA" dirty="0"/>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3</a:t>
            </a:fld>
            <a:endParaRPr lang="en-US"/>
          </a:p>
        </p:txBody>
      </p:sp>
    </p:spTree>
    <p:extLst>
      <p:ext uri="{BB962C8B-B14F-4D97-AF65-F5344CB8AC3E}">
        <p14:creationId xmlns:p14="http://schemas.microsoft.com/office/powerpoint/2010/main" val="3395095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Tx/>
              <a:buChar char="-"/>
            </a:pPr>
            <a:r>
              <a:rPr lang="en-CA" dirty="0" smtClean="0"/>
              <a:t>So then clearly, the next evolution in GPU computing is to allow communication between all threads by</a:t>
            </a:r>
            <a:r>
              <a:rPr lang="en-CA" baseline="0" dirty="0" smtClean="0"/>
              <a:t> adding cache coherence</a:t>
            </a:r>
          </a:p>
          <a:p>
            <a:pPr marL="171450" indent="-171450">
              <a:buFontTx/>
              <a:buChar char="-"/>
            </a:pPr>
            <a:r>
              <a:rPr lang="en-CA" baseline="0" dirty="0" smtClean="0"/>
              <a:t>Take stencil as an example -&gt; it is used in many scientific applications for things like solving differential equations. Think supercomputing</a:t>
            </a:r>
          </a:p>
          <a:p>
            <a:pPr marL="171450" indent="-171450">
              <a:buFontTx/>
              <a:buChar char="-"/>
            </a:pPr>
            <a:r>
              <a:rPr lang="en-CA" baseline="0" dirty="0" smtClean="0"/>
              <a:t>16 nodes. Each node reads from neighbours and produces a new value. Highly parallel and well suited for GPU</a:t>
            </a:r>
          </a:p>
          <a:p>
            <a:pPr marL="171450" indent="-171450">
              <a:buFontTx/>
              <a:buChar char="-"/>
            </a:pPr>
            <a:r>
              <a:rPr lang="en-CA" baseline="0" dirty="0" smtClean="0"/>
              <a:t>GPU stencil app would split threads into workgroups</a:t>
            </a:r>
          </a:p>
          <a:p>
            <a:pPr marL="171450" indent="-171450">
              <a:buFontTx/>
              <a:buChar char="-"/>
            </a:pPr>
            <a:r>
              <a:rPr lang="en-CA" baseline="0" dirty="0" smtClean="0"/>
              <a:t>But, GPU programming model does not allow communication between nodes at workgroup boundaries</a:t>
            </a:r>
          </a:p>
          <a:p>
            <a:pPr marL="171450" indent="-171450">
              <a:buFontTx/>
              <a:buChar char="-"/>
            </a:pPr>
            <a:r>
              <a:rPr lang="en-CA" baseline="0" dirty="0" smtClean="0"/>
              <a:t>Programmer works around this by manually managing cached memory, and splitting execution into multiple kernel launches -&gt; both result in reduced productivity</a:t>
            </a:r>
          </a:p>
          <a:p>
            <a:pPr marL="171450" indent="-171450">
              <a:buFontTx/>
              <a:buChar char="-"/>
            </a:pPr>
            <a:r>
              <a:rPr lang="en-CA" baseline="0" dirty="0" smtClean="0"/>
              <a:t>By adding coherence, programmer worries less about working around restrictive memory system, and can focus more on optimizing code</a:t>
            </a:r>
          </a:p>
          <a:p>
            <a:pPr marL="171450" indent="-171450">
              <a:buFontTx/>
              <a:buChar char="-"/>
            </a:pPr>
            <a:r>
              <a:rPr lang="en-CA" baseline="0" dirty="0" smtClean="0"/>
              <a:t>Another example: critical sections. Example of these: updating shared data structures in parallel by locking them beforehand</a:t>
            </a:r>
          </a:p>
          <a:p>
            <a:pPr marL="171450" indent="-171450">
              <a:buFontTx/>
              <a:buChar char="-"/>
            </a:pPr>
            <a:r>
              <a:rPr lang="en-CA" baseline="0" dirty="0" smtClean="0"/>
              <a:t>Here coherence ensures these updates become visible to all threads</a:t>
            </a:r>
          </a:p>
          <a:p>
            <a:pPr marL="171450" indent="-171450">
              <a:buFontTx/>
              <a:buChar char="-"/>
            </a:pPr>
            <a:r>
              <a:rPr lang="en-CA" baseline="0" dirty="0" smtClean="0"/>
              <a:t>Many other examples including load balancing</a:t>
            </a:r>
          </a:p>
          <a:p>
            <a:pPr marL="171450" indent="-171450">
              <a:buFontTx/>
              <a:buChar char="-"/>
            </a:pPr>
            <a:r>
              <a:rPr lang="en-CA" baseline="0" dirty="0" smtClean="0"/>
              <a:t>AMD </a:t>
            </a:r>
            <a:r>
              <a:rPr lang="en-CA" baseline="0" dirty="0" smtClean="0"/>
              <a:t>has coherence between CPU and GPU on their roadmap, and GPU coherence is a stepping stone to that goal</a:t>
            </a:r>
          </a:p>
          <a:p>
            <a:pPr marL="171450" indent="-171450">
              <a:buFontTx/>
              <a:buChar char="-"/>
            </a:pPr>
            <a:endParaRPr lang="en-CA" dirty="0"/>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4</a:t>
            </a:fld>
            <a:endParaRPr lang="en-US"/>
          </a:p>
        </p:txBody>
      </p:sp>
    </p:spTree>
    <p:extLst>
      <p:ext uri="{BB962C8B-B14F-4D97-AF65-F5344CB8AC3E}">
        <p14:creationId xmlns:p14="http://schemas.microsoft.com/office/powerpoint/2010/main" val="275852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Tx/>
              <a:buChar char="-"/>
            </a:pPr>
            <a:r>
              <a:rPr lang="en-CA" dirty="0" smtClean="0"/>
              <a:t>First challenge</a:t>
            </a:r>
            <a:r>
              <a:rPr lang="en-CA" baseline="0" dirty="0" smtClean="0"/>
              <a:t> is coherence traffic</a:t>
            </a:r>
          </a:p>
          <a:p>
            <a:pPr marL="171450" indent="-171450">
              <a:buFontTx/>
              <a:buChar char="-"/>
            </a:pPr>
            <a:r>
              <a:rPr lang="en-CA" baseline="0" dirty="0" smtClean="0"/>
              <a:t>We first look at interconnect traffic for existing GPU applications that do not require </a:t>
            </a:r>
            <a:r>
              <a:rPr lang="en-CA" baseline="0" dirty="0" smtClean="0"/>
              <a:t>coherence</a:t>
            </a:r>
            <a:endParaRPr lang="en-CA" baseline="0" dirty="0" smtClean="0"/>
          </a:p>
          <a:p>
            <a:pPr marL="171450" indent="-171450">
              <a:buFontTx/>
              <a:buChar char="-"/>
            </a:pPr>
            <a:r>
              <a:rPr lang="en-CA" baseline="0" dirty="0" smtClean="0"/>
              <a:t>When we add MESI, traffic </a:t>
            </a:r>
            <a:r>
              <a:rPr lang="en-CA" baseline="0" dirty="0" smtClean="0"/>
              <a:t>doubles. More details about this in the paper</a:t>
            </a:r>
            <a:endParaRPr lang="en-CA" baseline="0" dirty="0" smtClean="0"/>
          </a:p>
          <a:p>
            <a:pPr marL="171450" indent="-171450">
              <a:buFontTx/>
              <a:buChar char="-"/>
            </a:pPr>
            <a:r>
              <a:rPr lang="en-CA" baseline="0" dirty="0" smtClean="0"/>
              <a:t>Then we created write-through </a:t>
            </a:r>
            <a:r>
              <a:rPr lang="en-CA" baseline="0" dirty="0" smtClean="0"/>
              <a:t>GPU-VI. GPU-VI </a:t>
            </a:r>
            <a:r>
              <a:rPr lang="en-CA" baseline="0" dirty="0" smtClean="0"/>
              <a:t>better than MESI, but still adds traffic over no coherence. Turns out it is recall traffic</a:t>
            </a:r>
          </a:p>
          <a:p>
            <a:pPr marL="171450" indent="-171450">
              <a:buFontTx/>
              <a:buChar char="-"/>
            </a:pPr>
            <a:r>
              <a:rPr lang="en-CA" baseline="0" dirty="0" smtClean="0"/>
              <a:t>Cores have cache lines A and B cached and the directory is tracking them</a:t>
            </a:r>
          </a:p>
          <a:p>
            <a:pPr marL="171450" indent="-171450">
              <a:buFontTx/>
              <a:buChar char="-"/>
            </a:pPr>
            <a:r>
              <a:rPr lang="en-CA" baseline="0" dirty="0" smtClean="0"/>
              <a:t>One core wants space in the directory for a new entry, so the directory has to drop one of the entries. This requires recall messages to all the sharers of this entry so they can invalidate their cached copy</a:t>
            </a:r>
          </a:p>
          <a:p>
            <a:pPr marL="171450" indent="-171450">
              <a:buFontTx/>
              <a:buChar char="-"/>
            </a:pPr>
            <a:r>
              <a:rPr lang="en-CA" baseline="0" dirty="0" smtClean="0"/>
              <a:t>If we didn’t send these recalls before dropping the entry, we would have an incoherent system</a:t>
            </a:r>
          </a:p>
          <a:p>
            <a:pPr marL="171450" indent="-171450">
              <a:buFontTx/>
              <a:buChar char="-"/>
            </a:pPr>
            <a:r>
              <a:rPr lang="en-CA" baseline="0" dirty="0" smtClean="0"/>
              <a:t>On a GPU, there are thousands of memory requests bombarding the directory for space – so we have a lot more recalls than we may on a CPU</a:t>
            </a:r>
          </a:p>
          <a:p>
            <a:pPr marL="171450" indent="-171450">
              <a:buFontTx/>
              <a:buChar char="-"/>
            </a:pPr>
            <a:r>
              <a:rPr lang="en-CA" baseline="0" dirty="0" smtClean="0"/>
              <a:t>We evaluated aggressive directory sizes and found it still remains a problem</a:t>
            </a:r>
          </a:p>
          <a:p>
            <a:pPr marL="171450" indent="-171450">
              <a:buFontTx/>
              <a:buChar char="-"/>
            </a:pPr>
            <a:r>
              <a:rPr lang="en-CA" baseline="0" dirty="0" smtClean="0"/>
              <a:t>Key point: independent of the directory size, adding coherence to a GPU introduced a traffic and hence a power </a:t>
            </a:r>
            <a:r>
              <a:rPr lang="en-CA" baseline="0" dirty="0" err="1" smtClean="0"/>
              <a:t>power</a:t>
            </a:r>
            <a:endParaRPr lang="en-CA" baseline="0" dirty="0" smtClean="0"/>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5</a:t>
            </a:fld>
            <a:endParaRPr lang="en-US"/>
          </a:p>
        </p:txBody>
      </p:sp>
    </p:spTree>
    <p:extLst>
      <p:ext uri="{BB962C8B-B14F-4D97-AF65-F5344CB8AC3E}">
        <p14:creationId xmlns:p14="http://schemas.microsoft.com/office/powerpoint/2010/main" val="101057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Second challenge is tracking inflight coherence requests</a:t>
            </a:r>
          </a:p>
          <a:p>
            <a:pPr marL="171450" indent="-171450">
              <a:buFontTx/>
              <a:buChar char="-"/>
            </a:pPr>
            <a:r>
              <a:rPr lang="en-CA" dirty="0" smtClean="0"/>
              <a:t>Let’s start with looking at coherence states. Most</a:t>
            </a:r>
            <a:r>
              <a:rPr lang="en-CA" baseline="0" dirty="0" smtClean="0"/>
              <a:t> of us are familiar with the textbook Shared and Modified states</a:t>
            </a:r>
          </a:p>
          <a:p>
            <a:pPr marL="171450" indent="-171450">
              <a:buFontTx/>
              <a:buChar char="-"/>
            </a:pPr>
            <a:r>
              <a:rPr lang="en-CA" dirty="0" smtClean="0"/>
              <a:t>In real coherence implementations, these are not all. We also</a:t>
            </a:r>
            <a:r>
              <a:rPr lang="en-CA" baseline="0" dirty="0" smtClean="0"/>
              <a:t> have transient states between these stable states</a:t>
            </a:r>
          </a:p>
          <a:p>
            <a:pPr marL="171450" indent="-171450">
              <a:buFontTx/>
              <a:buChar char="-"/>
            </a:pPr>
            <a:r>
              <a:rPr lang="en-CA" baseline="0" dirty="0" smtClean="0"/>
              <a:t>The transient states are needed because transitions are not atomic/instant; they require multiple messages bouncing between components. Transient states track those messages</a:t>
            </a:r>
          </a:p>
          <a:p>
            <a:pPr marL="171450" indent="-171450">
              <a:buFontTx/>
              <a:buChar char="-"/>
            </a:pPr>
            <a:r>
              <a:rPr lang="en-CA" baseline="0" dirty="0" smtClean="0"/>
              <a:t>These transient states need to be tracked somewhere. This is typically in Miss Status Holding Register / MSHR entries. Aka Transaction Buffer Entries or TBEs</a:t>
            </a:r>
          </a:p>
          <a:p>
            <a:pPr marL="171450" indent="-171450">
              <a:buFontTx/>
              <a:buChar char="-"/>
            </a:pPr>
            <a:r>
              <a:rPr lang="en-CA" baseline="0" dirty="0" smtClean="0"/>
              <a:t>So how many of these do we need?</a:t>
            </a:r>
          </a:p>
          <a:p>
            <a:pPr marL="171450" indent="-171450">
              <a:buFontTx/>
              <a:buChar char="-"/>
            </a:pPr>
            <a:r>
              <a:rPr lang="en-CA" baseline="0" dirty="0" smtClean="0"/>
              <a:t>In CPUs, you can easily </a:t>
            </a:r>
            <a:r>
              <a:rPr lang="en-CA" baseline="0" dirty="0" smtClean="0"/>
              <a:t>size these </a:t>
            </a:r>
            <a:r>
              <a:rPr lang="en-CA" baseline="0" dirty="0" smtClean="0"/>
              <a:t>for the worst case because there are only tens of requests at a time</a:t>
            </a:r>
          </a:p>
          <a:p>
            <a:pPr marL="171450" indent="-171450">
              <a:buFontTx/>
              <a:buChar char="-"/>
            </a:pPr>
            <a:r>
              <a:rPr lang="en-CA" baseline="0" dirty="0" smtClean="0"/>
              <a:t>On a GPU, we have thousands of requests</a:t>
            </a:r>
          </a:p>
          <a:p>
            <a:pPr marL="171450" indent="-171450">
              <a:buFontTx/>
              <a:buChar char="-"/>
            </a:pPr>
            <a:r>
              <a:rPr lang="en-CA" baseline="0" dirty="0" smtClean="0"/>
              <a:t>We estimate that worst case sizing here would take up a significant portion of the L2 just for MSHRs, </a:t>
            </a:r>
            <a:r>
              <a:rPr lang="en-CA" baseline="0" dirty="0" err="1" smtClean="0"/>
              <a:t>upto</a:t>
            </a:r>
            <a:r>
              <a:rPr lang="en-CA" baseline="0" dirty="0" smtClean="0"/>
              <a:t> a third of the L2</a:t>
            </a:r>
          </a:p>
          <a:p>
            <a:pPr marL="171450" indent="-171450">
              <a:buFontTx/>
              <a:buChar char="-"/>
            </a:pPr>
            <a:r>
              <a:rPr lang="en-CA" baseline="0" dirty="0" smtClean="0"/>
              <a:t>With a smaller table we can introduce subtle complexities that easily lead to deadlocks and faulty hardware</a:t>
            </a:r>
            <a:endParaRPr lang="en-CA" dirty="0"/>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6</a:t>
            </a:fld>
            <a:endParaRPr lang="en-US"/>
          </a:p>
        </p:txBody>
      </p:sp>
    </p:spTree>
    <p:extLst>
      <p:ext uri="{BB962C8B-B14F-4D97-AF65-F5344CB8AC3E}">
        <p14:creationId xmlns:p14="http://schemas.microsoft.com/office/powerpoint/2010/main" val="1690101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The third challenge</a:t>
            </a:r>
            <a:r>
              <a:rPr lang="en-CA" baseline="0" dirty="0" smtClean="0"/>
              <a:t> is implementation complexity</a:t>
            </a:r>
          </a:p>
          <a:p>
            <a:pPr marL="171450" indent="-171450">
              <a:buFontTx/>
              <a:buChar char="-"/>
            </a:pPr>
            <a:r>
              <a:rPr lang="en-CA" baseline="0" dirty="0" smtClean="0"/>
              <a:t>Let’s look at how coherence protocols are </a:t>
            </a:r>
            <a:r>
              <a:rPr lang="en-CA" baseline="0" dirty="0" smtClean="0"/>
              <a:t>specified. Examples here are from GEMS Ruby</a:t>
            </a:r>
            <a:endParaRPr lang="en-CA" baseline="0" dirty="0" smtClean="0"/>
          </a:p>
          <a:p>
            <a:pPr marL="171450" indent="-171450">
              <a:buFontTx/>
              <a:buChar char="-"/>
            </a:pPr>
            <a:r>
              <a:rPr lang="en-CA" baseline="0" dirty="0" smtClean="0"/>
              <a:t>I want you to focus on the size of these tables because gives us an idea of how complex the protocol is</a:t>
            </a:r>
          </a:p>
          <a:p>
            <a:pPr marL="171450" indent="-171450">
              <a:buFontTx/>
              <a:buChar char="-"/>
            </a:pPr>
            <a:r>
              <a:rPr lang="en-CA" dirty="0" smtClean="0"/>
              <a:t>For those interested, I’ll</a:t>
            </a:r>
            <a:r>
              <a:rPr lang="en-CA" baseline="0" dirty="0" smtClean="0"/>
              <a:t> give a very quick high level description of the table</a:t>
            </a:r>
          </a:p>
          <a:p>
            <a:pPr marL="171450" indent="-171450">
              <a:buFontTx/>
              <a:buChar char="-"/>
            </a:pPr>
            <a:r>
              <a:rPr lang="en-CA" baseline="0" dirty="0" smtClean="0"/>
              <a:t>Rows corresponds to states, Columns correspond to events. Each box lists the actions that will be taken and the next state when an event occurs for a cache line in the given state</a:t>
            </a:r>
          </a:p>
          <a:p>
            <a:pPr marL="171450" indent="-171450">
              <a:buFontTx/>
              <a:buChar char="-"/>
            </a:pPr>
            <a:r>
              <a:rPr lang="en-CA" baseline="0" dirty="0" smtClean="0"/>
              <a:t>Now let’s look at MESI’s </a:t>
            </a:r>
            <a:r>
              <a:rPr lang="en-CA" baseline="0" dirty="0" smtClean="0"/>
              <a:t>tables.</a:t>
            </a:r>
          </a:p>
          <a:p>
            <a:pPr marL="171450" indent="-171450">
              <a:buFontTx/>
              <a:buChar char="-"/>
            </a:pPr>
            <a:r>
              <a:rPr lang="en-CA" baseline="0" dirty="0" smtClean="0"/>
              <a:t>These </a:t>
            </a:r>
            <a:r>
              <a:rPr lang="en-CA" baseline="0" dirty="0" smtClean="0"/>
              <a:t>tables are significantly more complex because coherence messages introduces potential race conditions, which all needed to be handled</a:t>
            </a:r>
          </a:p>
          <a:p>
            <a:pPr marL="171450" indent="-171450">
              <a:buFontTx/>
              <a:buChar char="-"/>
            </a:pPr>
            <a:r>
              <a:rPr lang="en-CA" baseline="0" dirty="0" smtClean="0"/>
              <a:t>So by asking GPU manufacturers to implement a protocol like MESI we are asking them to significantly increase the complexity of their hardware and spend a lot of effort on verifying the changes</a:t>
            </a:r>
            <a:endParaRPr lang="en-CA" dirty="0"/>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7</a:t>
            </a:fld>
            <a:endParaRPr lang="en-US"/>
          </a:p>
        </p:txBody>
      </p:sp>
    </p:spTree>
    <p:extLst>
      <p:ext uri="{BB962C8B-B14F-4D97-AF65-F5344CB8AC3E}">
        <p14:creationId xmlns:p14="http://schemas.microsoft.com/office/powerpoint/2010/main" val="72818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Turns out they all stem from coherence messages</a:t>
            </a:r>
          </a:p>
          <a:p>
            <a:pPr marL="171450" indent="-171450">
              <a:buFontTx/>
              <a:buChar char="-"/>
            </a:pPr>
            <a:r>
              <a:rPr lang="en-US" baseline="0" dirty="0" smtClean="0"/>
              <a:t>The traffic overhead was from transferring these messages around</a:t>
            </a:r>
          </a:p>
          <a:p>
            <a:pPr marL="171450" indent="-171450">
              <a:buFontTx/>
              <a:buChar char="-"/>
            </a:pPr>
            <a:r>
              <a:rPr lang="en-US" baseline="0" dirty="0" smtClean="0"/>
              <a:t>The storage overhead was from tracking them</a:t>
            </a:r>
          </a:p>
          <a:p>
            <a:pPr marL="171450" indent="-171450">
              <a:buFontTx/>
              <a:buChar char="-"/>
            </a:pPr>
            <a:r>
              <a:rPr lang="en-US" baseline="0" dirty="0" smtClean="0"/>
              <a:t>The complexity overhead was from managing the races between these messages</a:t>
            </a:r>
          </a:p>
          <a:p>
            <a:pPr marL="171450" indent="-171450">
              <a:buFontTx/>
              <a:buChar char="-"/>
            </a:pPr>
            <a:r>
              <a:rPr lang="en-US" baseline="0" dirty="0" smtClean="0"/>
              <a:t>Next question is, is GPU coherence possible without these messages? YES – using global time</a:t>
            </a:r>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8</a:t>
            </a:fld>
            <a:endParaRPr lang="en-US"/>
          </a:p>
        </p:txBody>
      </p:sp>
    </p:spTree>
    <p:extLst>
      <p:ext uri="{BB962C8B-B14F-4D97-AF65-F5344CB8AC3E}">
        <p14:creationId xmlns:p14="http://schemas.microsoft.com/office/powerpoint/2010/main" val="1002697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call our protocol Temporal Coherence, or TC for short</a:t>
            </a:r>
          </a:p>
          <a:p>
            <a:pPr marL="171450" indent="-171450">
              <a:buFontTx/>
              <a:buChar char="-"/>
            </a:pPr>
            <a:r>
              <a:rPr lang="en-US" dirty="0" smtClean="0"/>
              <a:t>At this level of detail, TC looks similar to the</a:t>
            </a:r>
            <a:r>
              <a:rPr lang="en-US" baseline="0" dirty="0" smtClean="0"/>
              <a:t> recently proposed Library Cache Coherence</a:t>
            </a:r>
            <a:endParaRPr lang="en-US" dirty="0" smtClean="0"/>
          </a:p>
          <a:p>
            <a:pPr marL="171450" indent="-171450">
              <a:buFontTx/>
              <a:buChar char="-"/>
            </a:pPr>
            <a:r>
              <a:rPr lang="en-US" dirty="0" smtClean="0"/>
              <a:t>TC</a:t>
            </a:r>
            <a:r>
              <a:rPr lang="en-US" baseline="0" dirty="0" smtClean="0"/>
              <a:t> relies on global system time. One way to implement global time is through synchronized timestamp counters at each component. In fact, current Intel and AMD processors already implement these synchronized counters for other reasons, and TC can simply leverage them</a:t>
            </a:r>
          </a:p>
          <a:p>
            <a:pPr marL="171450" indent="-171450">
              <a:buFontTx/>
              <a:buChar char="-"/>
            </a:pPr>
            <a:r>
              <a:rPr lang="en-US" baseline="0" dirty="0" smtClean="0"/>
              <a:t>TC also adds a timestamp entry to each L1 cache line</a:t>
            </a:r>
            <a:r>
              <a:rPr lang="en-US" baseline="0" dirty="0"/>
              <a:t> </a:t>
            </a:r>
            <a:r>
              <a:rPr lang="en-US" baseline="0" dirty="0" smtClean="0"/>
              <a:t>called Local Timestamp</a:t>
            </a:r>
          </a:p>
          <a:p>
            <a:pPr marL="171450" indent="-171450">
              <a:buFontTx/>
              <a:buChar char="-"/>
            </a:pPr>
            <a:r>
              <a:rPr lang="en-US" baseline="0" dirty="0" smtClean="0"/>
              <a:t>This entry will track the time until this block is valid in this L1</a:t>
            </a:r>
          </a:p>
          <a:p>
            <a:pPr marL="171450" indent="-171450">
              <a:buFontTx/>
              <a:buChar char="-"/>
            </a:pPr>
            <a:r>
              <a:rPr lang="en-US" baseline="0" dirty="0" smtClean="0"/>
              <a:t>So a line is only valid in the L1 if its local timestamp is greater than the current time</a:t>
            </a:r>
          </a:p>
          <a:p>
            <a:pPr marL="171450" indent="-171450">
              <a:buFontTx/>
              <a:buChar char="-"/>
            </a:pPr>
            <a:r>
              <a:rPr lang="en-US" baseline="0" dirty="0" smtClean="0"/>
              <a:t>It adds a timestamp entry to each L2 cache line called Global Timestamp</a:t>
            </a:r>
          </a:p>
          <a:p>
            <a:pPr marL="171450" indent="-171450">
              <a:buFontTx/>
              <a:buChar char="-"/>
            </a:pPr>
            <a:r>
              <a:rPr lang="en-US" baseline="0" dirty="0" smtClean="0"/>
              <a:t>This entry will track the time until this block is valid in any of the L1s</a:t>
            </a:r>
          </a:p>
          <a:p>
            <a:pPr marL="171450" indent="-171450">
              <a:buFontTx/>
              <a:buChar char="-"/>
            </a:pPr>
            <a:r>
              <a:rPr lang="en-US" baseline="0" dirty="0" smtClean="0"/>
              <a:t>So a global timestamp that is less than the current time indicates that none of the L1s have a valid copy of this line</a:t>
            </a:r>
          </a:p>
        </p:txBody>
      </p:sp>
      <p:sp>
        <p:nvSpPr>
          <p:cNvPr id="4" name="Footer Placeholder 3"/>
          <p:cNvSpPr>
            <a:spLocks noGrp="1"/>
          </p:cNvSpPr>
          <p:nvPr>
            <p:ph type="ftr" sz="quarter" idx="10"/>
          </p:nvPr>
        </p:nvSpPr>
        <p:spPr/>
        <p:txBody>
          <a:bodyPr/>
          <a:lstStyle/>
          <a:p>
            <a:pPr>
              <a:defRPr/>
            </a:pPr>
            <a:r>
              <a:rPr lang="en-US" smtClean="0"/>
              <a:t>Tim Rogers Cache-Conscious Wavefront Scheduling</a:t>
            </a:r>
            <a:endParaRPr lang="en-US" dirty="0"/>
          </a:p>
        </p:txBody>
      </p:sp>
      <p:sp>
        <p:nvSpPr>
          <p:cNvPr id="5" name="Slide Number Placeholder 4"/>
          <p:cNvSpPr>
            <a:spLocks noGrp="1"/>
          </p:cNvSpPr>
          <p:nvPr>
            <p:ph type="sldNum" sz="quarter" idx="11"/>
          </p:nvPr>
        </p:nvSpPr>
        <p:spPr/>
        <p:txBody>
          <a:bodyPr/>
          <a:lstStyle/>
          <a:p>
            <a:pPr>
              <a:defRPr/>
            </a:pPr>
            <a:fld id="{AA9ADE32-0A1E-4FBB-8955-27E6FA68CD96}" type="slidenum">
              <a:rPr lang="en-US" smtClean="0"/>
              <a:pPr>
                <a:defRPr/>
              </a:pPr>
              <a:t>9</a:t>
            </a:fld>
            <a:endParaRPr lang="en-US"/>
          </a:p>
        </p:txBody>
      </p:sp>
    </p:spTree>
    <p:extLst>
      <p:ext uri="{BB962C8B-B14F-4D97-AF65-F5344CB8AC3E}">
        <p14:creationId xmlns:p14="http://schemas.microsoft.com/office/powerpoint/2010/main" val="24393039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file:///\\localhost\Users\anngoncalves\Desktop\UBC%20PPT%20Templates%20explore\graphic%20objects\shield.png" TargetMode="External"/><Relationship Id="rId7" Type="http://schemas.openxmlformats.org/officeDocument/2006/relationships/image" Target="file:///\\localhost\Users\anngoncalves\Desktop\UBC%20PPT%20Templates%20explore\graphic%20objects\theUofBC.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anngoncalves\Desktop\UBC%20PPT%20Templates%20explore\graphic%20objects\POM.png" TargetMode="External"/><Relationship Id="rId4" Type="http://schemas.openxmlformats.org/officeDocument/2006/relationships/image" Target="../media/image2.png"/><Relationship Id="rId9" Type="http://schemas.openxmlformats.org/officeDocument/2006/relationships/image" Target="file:///\\localhost\Users\anngoncalves\Desktop\UBC%20PPT%20Templates%20explore\UBC_Cliff_Tritone_annedit.jp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7" Type="http://schemas.openxmlformats.org/officeDocument/2006/relationships/image" Target="file:///\\localhost\Users\anngoncalves\Desktop\UBC%20PPT%20Templates%20explore\graphic%20objects\theUofBC.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anngoncalves\Desktop\UBC%20PPT%20Templates%20explore\graphic%20objects\POM.png" TargetMode="Externa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7" Type="http://schemas.openxmlformats.org/officeDocument/2006/relationships/image" Target="file:///\\localhost\Users\anngoncalves\Desktop\UBC%20PPT%20Templates%20explore\graphic%20objects\theUofBC.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anngoncalves\Desktop\UBC%20PPT%20Templates%20explore\graphic%20objects\POM.png" TargetMode="Externa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FullSig.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file:///\\localhost\Users\anngoncalves\Desktop\UBC%20PPT%20Templates%20explore\graphic%20objects\theUofBC.png"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file:///\\localhost\Users\anngoncalves\Desktop\UBC%20PPT%20Templates%20explore\graphic%20objects\POM.png" TargetMode="External"/><Relationship Id="rId5" Type="http://schemas.openxmlformats.org/officeDocument/2006/relationships/image" Target="../media/image2.png"/><Relationship Id="rId4" Type="http://schemas.openxmlformats.org/officeDocument/2006/relationships/image" Target="file:///\\localhost\Users\anngoncalves\Desktop\UBC%20PPT%20Templates%20explore\graphic%20objects\shield.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image" Target="file:///\\localhost\Users\anngoncalves\Desktop\UBC%20PPT%20Templates%20explore\graphic%20objects\theUofBC.png"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file:///\\localhost\Users\anngoncalves\Desktop\UBC%20PPT%20Templates%20explore\graphic%20objects\POM.png" TargetMode="External"/><Relationship Id="rId5" Type="http://schemas.openxmlformats.org/officeDocument/2006/relationships/image" Target="../media/image2.png"/><Relationship Id="rId4" Type="http://schemas.openxmlformats.org/officeDocument/2006/relationships/image" Target="file:///\\localhost\Users\anngoncalves\Desktop\UBC%20PPT%20Templates%20explore\graphic%20objects\shield.png"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7" Type="http://schemas.openxmlformats.org/officeDocument/2006/relationships/image" Target="file:///\\localhost\Users\anngoncalves\Desktop\UBC%20PPT%20Templates%20explore\graphic%20objects\theUofBC.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anngoncalves\Desktop\UBC%20PPT%20Templates%20explore\graphic%20objects\POM.png" TargetMode="Externa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7" Type="http://schemas.openxmlformats.org/officeDocument/2006/relationships/image" Target="file:///\\localhost\Users\anngoncalves\Desktop\UBC%20PPT%20Templates%20explore\graphic%20objects\theUofBC.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anngoncalves\Desktop\UBC%20PPT%20Templates%20explore\graphic%20objects\POM.png" TargetMode="Externa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7" Type="http://schemas.openxmlformats.org/officeDocument/2006/relationships/image" Target="file:///\\localhost\Users\anngoncalves\Desktop\UBC%20PPT%20Templates%20explore\graphic%20objects\theUofBC.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anngoncalves\Desktop\UBC%20PPT%20Templates%20explore\graphic%20objects\POM.png" TargetMode="Externa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7" Type="http://schemas.openxmlformats.org/officeDocument/2006/relationships/image" Target="file:///\\localhost\Users\anngoncalves\Desktop\UBC%20PPT%20Templates%20explore\graphic%20objects\theUofBC.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anngoncalves\Desktop\UBC%20PPT%20Templates%20explore\graphic%20objects\POM.png" TargetMode="Externa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7" Type="http://schemas.openxmlformats.org/officeDocument/2006/relationships/image" Target="file:///\\localhost\Users\anngoncalves\Desktop\UBC%20PPT%20Templates%20explore\graphic%20objects\theUofBC.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anngoncalves\Desktop\UBC%20PPT%20Templates%20explore\graphic%20objects\POM.png" TargetMode="Externa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7" Type="http://schemas.openxmlformats.org/officeDocument/2006/relationships/image" Target="file:///\\localhost\Users\anngoncalves\Desktop\UBC%20PPT%20Templates%20explore\graphic%20objects\theUofBC.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anngoncalves\Desktop\UBC%20PPT%20Templates%20explore\graphic%20objects\POM.png" TargetMode="Externa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7" Type="http://schemas.openxmlformats.org/officeDocument/2006/relationships/image" Target="file:///\\localhost\Users\anngoncalves\Desktop\UBC%20PPT%20Templates%20explore\graphic%20objects\theUofBC.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anngoncalves\Desktop\UBC%20PPT%20Templates%20explore\graphic%20objects\POM.png" TargetMode="Externa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7" Type="http://schemas.openxmlformats.org/officeDocument/2006/relationships/image" Target="file:///\\localhost\Users\anngoncalves\Desktop\UBC%20PPT%20Templates%20explore\graphic%20objects\theUofBC.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anngoncalves\Desktop\UBC%20PPT%20Templates%20explore\graphic%20objects\POM.png"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7" Type="http://schemas.openxmlformats.org/officeDocument/2006/relationships/image" Target="file:///\\localhost\Users\anngoncalves\Desktop\UBC%20PPT%20Templates%20explore\graphic%20objects\theUofBC.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anngoncalves\Desktop\UBC%20PPT%20Templates%20explore\graphic%20objects\POM.png" TargetMode="Externa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_B.pn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7" Type="http://schemas.openxmlformats.org/officeDocument/2006/relationships/image" Target="file:///\\localhost\Users\anngoncalves\Desktop\UBC%20PPT%20Templates%20explore\graphic%20objects\theUofBC.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anngoncalves\Desktop\UBC%20PPT%20Templates%20explore\graphic%20objects\POM.png" TargetMode="Externa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7" Type="http://schemas.openxmlformats.org/officeDocument/2006/relationships/image" Target="file:///\\localhost\Users\anngoncalves\Desktop\UBC%20PPT%20Templates%20explore\graphic%20objects\theUofBC.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anngoncalves\Desktop\UBC%20PPT%20Templates%20explore\graphic%20objects\POM.png"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1: UBC Brand">
    <p:spTree>
      <p:nvGrpSpPr>
        <p:cNvPr id="1" name=""/>
        <p:cNvGrpSpPr/>
        <p:nvPr/>
      </p:nvGrpSpPr>
      <p:grpSpPr>
        <a:xfrm>
          <a:off x="0" y="0"/>
          <a:ext cx="0" cy="0"/>
          <a:chOff x="0" y="0"/>
          <a:chExt cx="0" cy="0"/>
        </a:xfrm>
      </p:grpSpPr>
      <p:grpSp>
        <p:nvGrpSpPr>
          <p:cNvPr id="2" name="Group 19"/>
          <p:cNvGrpSpPr>
            <a:grpSpLocks/>
          </p:cNvGrpSpPr>
          <p:nvPr userDrawn="1"/>
        </p:nvGrpSpPr>
        <p:grpSpPr bwMode="auto">
          <a:xfrm>
            <a:off x="0" y="-3175"/>
            <a:ext cx="9220200" cy="914400"/>
            <a:chOff x="0" y="-3175"/>
            <a:chExt cx="9220200" cy="915050"/>
          </a:xfrm>
        </p:grpSpPr>
        <p:sp>
          <p:nvSpPr>
            <p:cNvPr id="3" name="Rectangle 2"/>
            <p:cNvSpPr/>
            <p:nvPr userDrawn="1"/>
          </p:nvSpPr>
          <p:spPr>
            <a:xfrm>
              <a:off x="806450" y="-3175"/>
              <a:ext cx="15128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4" name="Rectangle 3"/>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5" name="Rectangle 4"/>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6" name="Group 17"/>
            <p:cNvGrpSpPr>
              <a:grpSpLocks/>
            </p:cNvGrpSpPr>
            <p:nvPr userDrawn="1"/>
          </p:nvGrpSpPr>
          <p:grpSpPr bwMode="auto">
            <a:xfrm>
              <a:off x="227160" y="185588"/>
              <a:ext cx="4527213" cy="428245"/>
              <a:chOff x="227160" y="185588"/>
              <a:chExt cx="4527213" cy="428245"/>
            </a:xfrm>
          </p:grpSpPr>
          <p:pic>
            <p:nvPicPr>
              <p:cNvPr id="7"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 name="UBC_Cliff_Tritone_annedit.jpg" descr="/Users/anngoncalves/Desktop/UBC PPT Templates explore/UBC_Cliff_Tritone_annedit.jpg"/>
          <p:cNvPicPr>
            <a:picLocks noChangeAspect="1"/>
          </p:cNvPicPr>
          <p:nvPr userDrawn="1"/>
        </p:nvPicPr>
        <p:blipFill>
          <a:blip r:embed="rId8" r:link="rId9">
            <a:extLst>
              <a:ext uri="{28A0092B-C50C-407E-A947-70E740481C1C}">
                <a14:useLocalDpi xmlns:a14="http://schemas.microsoft.com/office/drawing/2010/main" val="0"/>
              </a:ext>
            </a:extLst>
          </a:blip>
          <a:srcRect l="9158" t="2914" r="19727" b="2914"/>
          <a:stretch>
            <a:fillRect/>
          </a:stretch>
        </p:blipFill>
        <p:spPr bwMode="auto">
          <a:xfrm>
            <a:off x="0" y="950914"/>
            <a:ext cx="9228138" cy="59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59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resentation - Copy W">
    <p:spTree>
      <p:nvGrpSpPr>
        <p:cNvPr id="1" name=""/>
        <p:cNvGrpSpPr/>
        <p:nvPr/>
      </p:nvGrpSpPr>
      <p:grpSpPr>
        <a:xfrm>
          <a:off x="0" y="0"/>
          <a:ext cx="0" cy="0"/>
          <a:chOff x="0" y="0"/>
          <a:chExt cx="0" cy="0"/>
        </a:xfrm>
      </p:grpSpPr>
      <p:grpSp>
        <p:nvGrpSpPr>
          <p:cNvPr id="5" name="Group 10"/>
          <p:cNvGrpSpPr>
            <a:grpSpLocks/>
          </p:cNvGrpSpPr>
          <p:nvPr userDrawn="1"/>
        </p:nvGrpSpPr>
        <p:grpSpPr bwMode="auto">
          <a:xfrm>
            <a:off x="0" y="-3175"/>
            <a:ext cx="9220200" cy="914400"/>
            <a:chOff x="0" y="-3175"/>
            <a:chExt cx="9220200" cy="915050"/>
          </a:xfrm>
        </p:grpSpPr>
        <p:sp>
          <p:nvSpPr>
            <p:cNvPr id="6" name="Rectangle 5"/>
            <p:cNvSpPr/>
            <p:nvPr userDrawn="1"/>
          </p:nvSpPr>
          <p:spPr>
            <a:xfrm>
              <a:off x="806450" y="-3175"/>
              <a:ext cx="15128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7" name="Rectangle 6"/>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8" name="Rectangle 7"/>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9" name="Group 17"/>
            <p:cNvGrpSpPr>
              <a:grpSpLocks/>
            </p:cNvGrpSpPr>
            <p:nvPr userDrawn="1"/>
          </p:nvGrpSpPr>
          <p:grpSpPr bwMode="auto">
            <a:xfrm>
              <a:off x="227160" y="185588"/>
              <a:ext cx="4527213" cy="428245"/>
              <a:chOff x="227160" y="185588"/>
              <a:chExt cx="4527213" cy="428245"/>
            </a:xfrm>
          </p:grpSpPr>
          <p:pic>
            <p:nvPicPr>
              <p:cNvPr id="10"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 name="Text Placeholder 11"/>
          <p:cNvSpPr>
            <a:spLocks noGrp="1"/>
          </p:cNvSpPr>
          <p:nvPr>
            <p:ph type="body" sz="quarter" idx="10"/>
          </p:nvPr>
        </p:nvSpPr>
        <p:spPr>
          <a:xfrm>
            <a:off x="467544" y="1064533"/>
            <a:ext cx="8208912" cy="543076"/>
          </a:xfrm>
          <a:prstGeom prst="rect">
            <a:avLst/>
          </a:prstGeo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tx1"/>
                </a:solidFill>
                <a:effectLst/>
                <a:uLnTx/>
                <a:uFillTx/>
                <a:latin typeface="+mj-lt"/>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19" name="Text Placeholder 11"/>
          <p:cNvSpPr>
            <a:spLocks noGrp="1"/>
          </p:cNvSpPr>
          <p:nvPr>
            <p:ph type="body" sz="quarter" idx="12"/>
          </p:nvPr>
        </p:nvSpPr>
        <p:spPr>
          <a:xfrm>
            <a:off x="467544" y="1772816"/>
            <a:ext cx="8208912" cy="2358919"/>
          </a:xfrm>
          <a:prstGeom prst="rect">
            <a:avLst/>
          </a:prstGeom>
        </p:spPr>
        <p:txBody>
          <a:bodyPr lIns="9144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0" i="0" u="none" strike="noStrike" kern="1200" cap="none" spc="0" normalizeH="0" baseline="0" noProof="0">
                <a:ln>
                  <a:noFill/>
                </a:ln>
                <a:solidFill>
                  <a:schemeClr val="tx1"/>
                </a:solidFill>
                <a:effectLst/>
                <a:uLnTx/>
                <a:uFillTx/>
                <a:latin typeface="+mj-lt"/>
              </a:defRPr>
            </a:lvl1pPr>
            <a:lvl2pPr marL="457200" indent="0">
              <a:buNone/>
              <a:defRPr sz="1800" b="0" i="0">
                <a:latin typeface="+mj-lt"/>
                <a:cs typeface="Verdana"/>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a:p>
            <a:pPr lvl="1"/>
            <a:r>
              <a:rPr lang="en-US" dirty="0" smtClean="0"/>
              <a:t>Second Level</a:t>
            </a:r>
          </a:p>
        </p:txBody>
      </p:sp>
      <p:sp>
        <p:nvSpPr>
          <p:cNvPr id="2" name="TextBox 1"/>
          <p:cNvSpPr txBox="1"/>
          <p:nvPr userDrawn="1"/>
        </p:nvSpPr>
        <p:spPr>
          <a:xfrm>
            <a:off x="118143" y="6519827"/>
            <a:ext cx="1444751" cy="276999"/>
          </a:xfrm>
          <a:prstGeom prst="rect">
            <a:avLst/>
          </a:prstGeom>
          <a:noFill/>
        </p:spPr>
        <p:txBody>
          <a:bodyPr wrap="square" rtlCol="0">
            <a:spAutoFit/>
          </a:bodyPr>
          <a:lstStyle/>
          <a:p>
            <a:r>
              <a:rPr lang="en-US" sz="1200" b="1" i="0" dirty="0" smtClean="0">
                <a:solidFill>
                  <a:schemeClr val="bg1">
                    <a:lumMod val="50000"/>
                  </a:schemeClr>
                </a:solidFill>
              </a:rPr>
              <a:t>Inderpreet Singh</a:t>
            </a:r>
            <a:endParaRPr lang="en-US" sz="1200" b="1" i="0" dirty="0">
              <a:solidFill>
                <a:schemeClr val="bg1">
                  <a:lumMod val="50000"/>
                </a:schemeClr>
              </a:solidFill>
            </a:endParaRPr>
          </a:p>
        </p:txBody>
      </p:sp>
      <p:sp>
        <p:nvSpPr>
          <p:cNvPr id="14" name="TextBox 13"/>
          <p:cNvSpPr txBox="1"/>
          <p:nvPr userDrawn="1"/>
        </p:nvSpPr>
        <p:spPr>
          <a:xfrm>
            <a:off x="2843808" y="6519826"/>
            <a:ext cx="3578075" cy="276999"/>
          </a:xfrm>
          <a:prstGeom prst="rect">
            <a:avLst/>
          </a:prstGeom>
          <a:noFill/>
        </p:spPr>
        <p:txBody>
          <a:bodyPr wrap="square" rtlCol="0">
            <a:spAutoFit/>
          </a:bodyPr>
          <a:lstStyle/>
          <a:p>
            <a:pPr algn="ctr"/>
            <a:r>
              <a:rPr lang="en-US" sz="1200" b="1" i="0" dirty="0" smtClean="0">
                <a:solidFill>
                  <a:schemeClr val="bg1">
                    <a:lumMod val="50000"/>
                  </a:schemeClr>
                </a:solidFill>
              </a:rPr>
              <a:t>Cache Coherence for GPU Architectures</a:t>
            </a:r>
            <a:endParaRPr lang="en-US" sz="1200" b="1" i="0" dirty="0">
              <a:solidFill>
                <a:schemeClr val="bg1">
                  <a:lumMod val="50000"/>
                </a:schemeClr>
              </a:solidFill>
            </a:endParaRPr>
          </a:p>
        </p:txBody>
      </p:sp>
      <p:sp>
        <p:nvSpPr>
          <p:cNvPr id="3" name="TextBox 2"/>
          <p:cNvSpPr txBox="1"/>
          <p:nvPr userDrawn="1"/>
        </p:nvSpPr>
        <p:spPr>
          <a:xfrm>
            <a:off x="8639944" y="6519824"/>
            <a:ext cx="396552" cy="276999"/>
          </a:xfrm>
          <a:prstGeom prst="rect">
            <a:avLst/>
          </a:prstGeom>
          <a:noFill/>
        </p:spPr>
        <p:txBody>
          <a:bodyPr wrap="square" rtlCol="0">
            <a:spAutoFit/>
          </a:bodyPr>
          <a:lstStyle/>
          <a:p>
            <a:fld id="{CAB59512-2ECC-48C6-9BCC-40F7B12FE10D}" type="slidenum">
              <a:rPr lang="en-US" sz="1200" b="1" smtClean="0">
                <a:solidFill>
                  <a:schemeClr val="bg1">
                    <a:lumMod val="50000"/>
                  </a:schemeClr>
                </a:solidFill>
              </a:rPr>
              <a:t>‹#›</a:t>
            </a:fld>
            <a:endParaRPr lang="en-US" sz="1200" b="1" dirty="0">
              <a:solidFill>
                <a:schemeClr val="bg1">
                  <a:lumMod val="50000"/>
                </a:schemeClr>
              </a:solidFill>
            </a:endParaRPr>
          </a:p>
        </p:txBody>
      </p:sp>
    </p:spTree>
    <p:extLst>
      <p:ext uri="{BB962C8B-B14F-4D97-AF65-F5344CB8AC3E}">
        <p14:creationId xmlns:p14="http://schemas.microsoft.com/office/powerpoint/2010/main" val="11641546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 Copy G">
    <p:spTree>
      <p:nvGrpSpPr>
        <p:cNvPr id="1" name=""/>
        <p:cNvGrpSpPr/>
        <p:nvPr/>
      </p:nvGrpSpPr>
      <p:grpSpPr>
        <a:xfrm>
          <a:off x="0" y="0"/>
          <a:ext cx="0" cy="0"/>
          <a:chOff x="0" y="0"/>
          <a:chExt cx="0" cy="0"/>
        </a:xfrm>
      </p:grpSpPr>
      <p:sp>
        <p:nvSpPr>
          <p:cNvPr id="5" name="Rectangle 4"/>
          <p:cNvSpPr/>
          <p:nvPr userDrawn="1"/>
        </p:nvSpPr>
        <p:spPr>
          <a:xfrm>
            <a:off x="0" y="952501"/>
            <a:ext cx="9220200" cy="5908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11"/>
          <p:cNvGrpSpPr>
            <a:grpSpLocks/>
          </p:cNvGrpSpPr>
          <p:nvPr userDrawn="1"/>
        </p:nvGrpSpPr>
        <p:grpSpPr bwMode="auto">
          <a:xfrm>
            <a:off x="0" y="-3175"/>
            <a:ext cx="9220200" cy="914400"/>
            <a:chOff x="0" y="-3175"/>
            <a:chExt cx="9220200" cy="915050"/>
          </a:xfrm>
        </p:grpSpPr>
        <p:sp>
          <p:nvSpPr>
            <p:cNvPr id="7" name="Rectangle 6"/>
            <p:cNvSpPr/>
            <p:nvPr userDrawn="1"/>
          </p:nvSpPr>
          <p:spPr>
            <a:xfrm>
              <a:off x="806450" y="-3175"/>
              <a:ext cx="15128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8" name="Rectangle 7"/>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9" name="Rectangle 8"/>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10" name="Group 17"/>
            <p:cNvGrpSpPr>
              <a:grpSpLocks/>
            </p:cNvGrpSpPr>
            <p:nvPr userDrawn="1"/>
          </p:nvGrpSpPr>
          <p:grpSpPr bwMode="auto">
            <a:xfrm>
              <a:off x="227160" y="185588"/>
              <a:ext cx="4527213" cy="428245"/>
              <a:chOff x="227160" y="185588"/>
              <a:chExt cx="4527213" cy="428245"/>
            </a:xfrm>
          </p:grpSpPr>
          <p:pic>
            <p:nvPicPr>
              <p:cNvPr id="11"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3" name="Text Placeholder 11"/>
          <p:cNvSpPr>
            <a:spLocks noGrp="1"/>
          </p:cNvSpPr>
          <p:nvPr>
            <p:ph type="body" sz="quarter" idx="10"/>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24" name="Text Placeholder 11"/>
          <p:cNvSpPr>
            <a:spLocks noGrp="1"/>
          </p:cNvSpPr>
          <p:nvPr>
            <p:ph type="body" sz="quarter" idx="11"/>
          </p:nvPr>
        </p:nvSpPr>
        <p:spPr>
          <a:xfrm>
            <a:off x="814917" y="2290235"/>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25" name="Text Placeholder 11"/>
          <p:cNvSpPr>
            <a:spLocks noGrp="1"/>
          </p:cNvSpPr>
          <p:nvPr>
            <p:ph type="body" sz="quarter" idx="12"/>
          </p:nvPr>
        </p:nvSpPr>
        <p:spPr>
          <a:xfrm>
            <a:off x="814917" y="2979059"/>
            <a:ext cx="7562850" cy="1152676"/>
          </a:xfrm>
          <a:prstGeom prst="rect">
            <a:avLst/>
          </a:prstGeom>
        </p:spPr>
        <p:txBody>
          <a:bodyPr lIns="9144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Verdana" pitchFamily="34" charset="0"/>
              </a:defRPr>
            </a:lvl1pPr>
            <a:lvl2pPr marL="457200" indent="0">
              <a:buNone/>
              <a:defRPr sz="1800" b="0" i="0">
                <a:solidFill>
                  <a:schemeClr val="bg1"/>
                </a:solidFill>
                <a:latin typeface="Verdana"/>
                <a:cs typeface="Verdana"/>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266948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UBC Brand">
    <p:spTree>
      <p:nvGrpSpPr>
        <p:cNvPr id="1" name=""/>
        <p:cNvGrpSpPr/>
        <p:nvPr/>
      </p:nvGrpSpPr>
      <p:grpSpPr>
        <a:xfrm>
          <a:off x="0" y="0"/>
          <a:ext cx="0" cy="0"/>
          <a:chOff x="0" y="0"/>
          <a:chExt cx="0" cy="0"/>
        </a:xfrm>
      </p:grpSpPr>
      <p:sp>
        <p:nvSpPr>
          <p:cNvPr id="2" name="Rectangle 1"/>
          <p:cNvSpPr/>
          <p:nvPr userDrawn="1"/>
        </p:nvSpPr>
        <p:spPr>
          <a:xfrm>
            <a:off x="-76200" y="-3174"/>
            <a:ext cx="9220200" cy="6861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 name="FullSig.png" descr="/Users/anngoncalves/Desktop/UBC PPT Templates explore/graphic objects/FullSig.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143000" y="2246314"/>
            <a:ext cx="7132638" cy="109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545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 Slide 2a: Custom">
    <p:spTree>
      <p:nvGrpSpPr>
        <p:cNvPr id="1" name=""/>
        <p:cNvGrpSpPr/>
        <p:nvPr/>
      </p:nvGrpSpPr>
      <p:grpSpPr>
        <a:xfrm>
          <a:off x="0" y="0"/>
          <a:ext cx="0" cy="0"/>
          <a:chOff x="0" y="0"/>
          <a:chExt cx="0" cy="0"/>
        </a:xfrm>
      </p:grpSpPr>
      <p:sp>
        <p:nvSpPr>
          <p:cNvPr id="3" name="Rectangle 2"/>
          <p:cNvSpPr/>
          <p:nvPr userDrawn="1"/>
        </p:nvSpPr>
        <p:spPr>
          <a:xfrm>
            <a:off x="0" y="949325"/>
            <a:ext cx="9220200" cy="59086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806450" y="-3175"/>
            <a:ext cx="1512888" cy="9144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pic>
        <p:nvPicPr>
          <p:cNvPr id="5" name="Picture 3" descr="CIRS\CIRS-interiors1.jpg"/>
          <p:cNvPicPr>
            <a:picLocks noChangeAspect="1"/>
          </p:cNvPicPr>
          <p:nvPr userDrawn="1"/>
        </p:nvPicPr>
        <p:blipFill>
          <a:blip r:embed="rId2">
            <a:extLst>
              <a:ext uri="{28A0092B-C50C-407E-A947-70E740481C1C}">
                <a14:useLocalDpi xmlns:a14="http://schemas.microsoft.com/office/drawing/2010/main" val="0"/>
              </a:ext>
            </a:extLst>
          </a:blip>
          <a:srcRect l="26579" r="19492"/>
          <a:stretch>
            <a:fillRect/>
          </a:stretch>
        </p:blipFill>
        <p:spPr bwMode="auto">
          <a:xfrm>
            <a:off x="5030790" y="950913"/>
            <a:ext cx="4230687" cy="591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2"/>
          <p:cNvGrpSpPr>
            <a:grpSpLocks/>
          </p:cNvGrpSpPr>
          <p:nvPr userDrawn="1"/>
        </p:nvGrpSpPr>
        <p:grpSpPr bwMode="auto">
          <a:xfrm>
            <a:off x="0" y="-3175"/>
            <a:ext cx="9220200" cy="914400"/>
            <a:chOff x="0" y="-3175"/>
            <a:chExt cx="9220200" cy="915050"/>
          </a:xfrm>
        </p:grpSpPr>
        <p:sp>
          <p:nvSpPr>
            <p:cNvPr id="7" name="Rectangle 6"/>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8" name="Rectangle 7"/>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9" name="Group 17"/>
            <p:cNvGrpSpPr>
              <a:grpSpLocks/>
            </p:cNvGrpSpPr>
            <p:nvPr userDrawn="1"/>
          </p:nvGrpSpPr>
          <p:grpSpPr bwMode="auto">
            <a:xfrm>
              <a:off x="227160" y="185588"/>
              <a:ext cx="4527213" cy="428245"/>
              <a:chOff x="227160" y="185588"/>
              <a:chExt cx="4527213" cy="428245"/>
            </a:xfrm>
          </p:grpSpPr>
          <p:pic>
            <p:nvPicPr>
              <p:cNvPr id="10" name="shield.png" descr="/Users/anngoncalves/Desktop/UBC PPT Templates explore/graphic objects/shield.png"/>
              <p:cNvPicPr>
                <a:picLocks noChangeAspect="1"/>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OM.png" descr="/Users/anngoncalves/Desktop/UBC PPT Templates explore/graphic objects/POM.png"/>
              <p:cNvPicPr>
                <a:picLocks noChangeAspect="1"/>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heUofBC.png" descr="/Users/anngoncalves/Desktop/UBC PPT Templates explore/graphic objects/theUofBC.png"/>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 name="Text Placeholder 11"/>
          <p:cNvSpPr>
            <a:spLocks noGrp="1"/>
          </p:cNvSpPr>
          <p:nvPr>
            <p:ph type="body" sz="quarter" idx="14"/>
          </p:nvPr>
        </p:nvSpPr>
        <p:spPr>
          <a:xfrm>
            <a:off x="815976" y="1841500"/>
            <a:ext cx="4022725" cy="2129367"/>
          </a:xfrm>
          <a:prstGeom prst="rect">
            <a:avLst/>
          </a:prstGeom>
        </p:spPr>
        <p:txBody>
          <a:bodyPr>
            <a:normAutofit/>
          </a:bodyPr>
          <a:lstStyle>
            <a:lvl1pPr marL="0" marR="0" indent="0" algn="l" defTabSz="914400" rtl="0" eaLnBrk="1" fontAlgn="auto" latinLnBrk="0" hangingPunct="1">
              <a:lnSpc>
                <a:spcPts val="2000"/>
              </a:lnSpc>
              <a:spcBef>
                <a:spcPct val="0"/>
              </a:spcBef>
              <a:spcAft>
                <a:spcPts val="0"/>
              </a:spcAft>
              <a:buClrTx/>
              <a:buSzTx/>
              <a:buFontTx/>
              <a:buNone/>
              <a:tabLst/>
              <a:defRPr kumimoji="0" lang="en-US" sz="1400" b="0"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p:txBody>
      </p:sp>
    </p:spTree>
    <p:extLst>
      <p:ext uri="{BB962C8B-B14F-4D97-AF65-F5344CB8AC3E}">
        <p14:creationId xmlns:p14="http://schemas.microsoft.com/office/powerpoint/2010/main" val="2659365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 Slide 2b: Custom">
    <p:spTree>
      <p:nvGrpSpPr>
        <p:cNvPr id="1" name=""/>
        <p:cNvGrpSpPr/>
        <p:nvPr/>
      </p:nvGrpSpPr>
      <p:grpSpPr>
        <a:xfrm>
          <a:off x="0" y="0"/>
          <a:ext cx="0" cy="0"/>
          <a:chOff x="0" y="0"/>
          <a:chExt cx="0" cy="0"/>
        </a:xfrm>
      </p:grpSpPr>
      <p:pic>
        <p:nvPicPr>
          <p:cNvPr id="3" name="Picture 1" descr="CIRS\CIRS-interiors1.jpg"/>
          <p:cNvPicPr>
            <a:picLocks noChangeAspect="1"/>
          </p:cNvPicPr>
          <p:nvPr userDrawn="1"/>
        </p:nvPicPr>
        <p:blipFill>
          <a:blip r:embed="rId2">
            <a:extLst>
              <a:ext uri="{28A0092B-C50C-407E-A947-70E740481C1C}">
                <a14:useLocalDpi xmlns:a14="http://schemas.microsoft.com/office/drawing/2010/main" val="0"/>
              </a:ext>
            </a:extLst>
          </a:blip>
          <a:srcRect t="11755" b="2351"/>
          <a:stretch>
            <a:fillRect/>
          </a:stretch>
        </p:blipFill>
        <p:spPr bwMode="auto">
          <a:xfrm>
            <a:off x="0" y="950914"/>
            <a:ext cx="9185275"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806450" y="-3175"/>
            <a:ext cx="1512888" cy="9144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5" name="Group 11"/>
          <p:cNvGrpSpPr>
            <a:grpSpLocks/>
          </p:cNvGrpSpPr>
          <p:nvPr userDrawn="1"/>
        </p:nvGrpSpPr>
        <p:grpSpPr bwMode="auto">
          <a:xfrm>
            <a:off x="0" y="-3175"/>
            <a:ext cx="9220200" cy="914400"/>
            <a:chOff x="0" y="-3175"/>
            <a:chExt cx="9220200" cy="915050"/>
          </a:xfrm>
        </p:grpSpPr>
        <p:sp>
          <p:nvSpPr>
            <p:cNvPr id="6" name="Rectangle 5"/>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7" name="Rectangle 6"/>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8" name="Group 17"/>
            <p:cNvGrpSpPr>
              <a:grpSpLocks/>
            </p:cNvGrpSpPr>
            <p:nvPr userDrawn="1"/>
          </p:nvGrpSpPr>
          <p:grpSpPr bwMode="auto">
            <a:xfrm>
              <a:off x="227160" y="185588"/>
              <a:ext cx="4527213" cy="428245"/>
              <a:chOff x="227160" y="185588"/>
              <a:chExt cx="4527213" cy="428245"/>
            </a:xfrm>
          </p:grpSpPr>
          <p:pic>
            <p:nvPicPr>
              <p:cNvPr id="9" name="shield.png" descr="/Users/anngoncalves/Desktop/UBC PPT Templates explore/graphic objects/shield.png"/>
              <p:cNvPicPr>
                <a:picLocks noChangeAspect="1"/>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OM.png" descr="/Users/anngoncalves/Desktop/UBC PPT Templates explore/graphic objects/POM.png"/>
              <p:cNvPicPr>
                <a:picLocks noChangeAspect="1"/>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theUofBC.png" descr="/Users/anngoncalves/Desktop/UBC PPT Templates explore/graphic objects/theUofBC.png"/>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 name="Text Placeholder 11"/>
          <p:cNvSpPr>
            <a:spLocks noGrp="1"/>
          </p:cNvSpPr>
          <p:nvPr>
            <p:ph type="body" sz="quarter" idx="12"/>
          </p:nvPr>
        </p:nvSpPr>
        <p:spPr>
          <a:xfrm>
            <a:off x="813139" y="1837944"/>
            <a:ext cx="8380598" cy="914400"/>
          </a:xfrm>
          <a:prstGeom prst="rect">
            <a:avLst/>
          </a:prstGeom>
          <a:solidFill>
            <a:schemeClr val="tx1">
              <a:alpha val="63000"/>
            </a:schemeClr>
          </a:solidFill>
          <a:ln>
            <a:noFill/>
          </a:ln>
        </p:spPr>
        <p:txBody>
          <a:bodyPr lIns="182880">
            <a:normAutofit/>
          </a:bodyPr>
          <a:lstStyle>
            <a:lvl1pPr marL="0" marR="0" indent="0" algn="l" defTabSz="914400" rtl="0" eaLnBrk="1" fontAlgn="auto" latinLnBrk="0" hangingPunct="1">
              <a:lnSpc>
                <a:spcPts val="2000"/>
              </a:lnSpc>
              <a:spcBef>
                <a:spcPct val="0"/>
              </a:spcBef>
              <a:spcAft>
                <a:spcPts val="0"/>
              </a:spcAft>
              <a:buClrTx/>
              <a:buSzTx/>
              <a:buFontTx/>
              <a:buNone/>
              <a:tabLst/>
              <a:defRPr kumimoji="0" lang="en-US" sz="1400" b="0"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p:txBody>
      </p:sp>
    </p:spTree>
    <p:extLst>
      <p:ext uri="{BB962C8B-B14F-4D97-AF65-F5344CB8AC3E}">
        <p14:creationId xmlns:p14="http://schemas.microsoft.com/office/powerpoint/2010/main" val="423431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ation - Custom Title 1">
    <p:spTree>
      <p:nvGrpSpPr>
        <p:cNvPr id="1" name=""/>
        <p:cNvGrpSpPr/>
        <p:nvPr/>
      </p:nvGrpSpPr>
      <p:grpSpPr>
        <a:xfrm>
          <a:off x="0" y="0"/>
          <a:ext cx="0" cy="0"/>
          <a:chOff x="0" y="0"/>
          <a:chExt cx="0" cy="0"/>
        </a:xfrm>
      </p:grpSpPr>
      <p:sp>
        <p:nvSpPr>
          <p:cNvPr id="4" name="Rectangle 3"/>
          <p:cNvSpPr/>
          <p:nvPr userDrawn="1"/>
        </p:nvSpPr>
        <p:spPr>
          <a:xfrm>
            <a:off x="0" y="952501"/>
            <a:ext cx="9220200" cy="5908675"/>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806450" y="-3175"/>
            <a:ext cx="1512888" cy="9144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6" name="Group 15"/>
          <p:cNvGrpSpPr>
            <a:grpSpLocks/>
          </p:cNvGrpSpPr>
          <p:nvPr userDrawn="1"/>
        </p:nvGrpSpPr>
        <p:grpSpPr bwMode="auto">
          <a:xfrm>
            <a:off x="0" y="-3175"/>
            <a:ext cx="9220200" cy="914400"/>
            <a:chOff x="0" y="-3175"/>
            <a:chExt cx="9220200" cy="915050"/>
          </a:xfrm>
        </p:grpSpPr>
        <p:sp>
          <p:nvSpPr>
            <p:cNvPr id="7" name="Rectangle 6"/>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8" name="Rectangle 7"/>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9" name="Group 17"/>
            <p:cNvGrpSpPr>
              <a:grpSpLocks/>
            </p:cNvGrpSpPr>
            <p:nvPr userDrawn="1"/>
          </p:nvGrpSpPr>
          <p:grpSpPr bwMode="auto">
            <a:xfrm>
              <a:off x="227160" y="185588"/>
              <a:ext cx="4527213" cy="428245"/>
              <a:chOff x="227160" y="185588"/>
              <a:chExt cx="4527213" cy="428245"/>
            </a:xfrm>
          </p:grpSpPr>
          <p:pic>
            <p:nvPicPr>
              <p:cNvPr id="10"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 name="Text Placeholder 11"/>
          <p:cNvSpPr>
            <a:spLocks noGrp="1"/>
          </p:cNvSpPr>
          <p:nvPr>
            <p:ph type="body" sz="quarter" idx="12"/>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14" name="Text Placeholder 11"/>
          <p:cNvSpPr>
            <a:spLocks noGrp="1"/>
          </p:cNvSpPr>
          <p:nvPr>
            <p:ph type="body" sz="quarter" idx="13"/>
          </p:nvPr>
        </p:nvSpPr>
        <p:spPr>
          <a:xfrm>
            <a:off x="814917" y="2290235"/>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Tree>
    <p:extLst>
      <p:ext uri="{BB962C8B-B14F-4D97-AF65-F5344CB8AC3E}">
        <p14:creationId xmlns:p14="http://schemas.microsoft.com/office/powerpoint/2010/main" val="1997409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 Custom Title 2">
    <p:spTree>
      <p:nvGrpSpPr>
        <p:cNvPr id="1" name=""/>
        <p:cNvGrpSpPr/>
        <p:nvPr/>
      </p:nvGrpSpPr>
      <p:grpSpPr>
        <a:xfrm>
          <a:off x="0" y="0"/>
          <a:ext cx="0" cy="0"/>
          <a:chOff x="0" y="0"/>
          <a:chExt cx="0" cy="0"/>
        </a:xfrm>
      </p:grpSpPr>
      <p:sp>
        <p:nvSpPr>
          <p:cNvPr id="4" name="Rectangle 3"/>
          <p:cNvSpPr/>
          <p:nvPr userDrawn="1"/>
        </p:nvSpPr>
        <p:spPr>
          <a:xfrm>
            <a:off x="0" y="952501"/>
            <a:ext cx="9220200" cy="59086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806450" y="-3175"/>
            <a:ext cx="1512888" cy="9144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6" name="Group 10"/>
          <p:cNvGrpSpPr>
            <a:grpSpLocks/>
          </p:cNvGrpSpPr>
          <p:nvPr userDrawn="1"/>
        </p:nvGrpSpPr>
        <p:grpSpPr bwMode="auto">
          <a:xfrm>
            <a:off x="0" y="-3175"/>
            <a:ext cx="9220200" cy="914400"/>
            <a:chOff x="0" y="-3175"/>
            <a:chExt cx="9220200" cy="915050"/>
          </a:xfrm>
        </p:grpSpPr>
        <p:sp>
          <p:nvSpPr>
            <p:cNvPr id="7" name="Rectangle 6"/>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8" name="Rectangle 7"/>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9" name="Group 17"/>
            <p:cNvGrpSpPr>
              <a:grpSpLocks/>
            </p:cNvGrpSpPr>
            <p:nvPr userDrawn="1"/>
          </p:nvGrpSpPr>
          <p:grpSpPr bwMode="auto">
            <a:xfrm>
              <a:off x="227160" y="185588"/>
              <a:ext cx="4527213" cy="428245"/>
              <a:chOff x="227160" y="185588"/>
              <a:chExt cx="4527213" cy="428245"/>
            </a:xfrm>
          </p:grpSpPr>
          <p:pic>
            <p:nvPicPr>
              <p:cNvPr id="10"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9" name="Text Placeholder 11"/>
          <p:cNvSpPr>
            <a:spLocks noGrp="1"/>
          </p:cNvSpPr>
          <p:nvPr>
            <p:ph type="body" sz="quarter" idx="12"/>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20" name="Text Placeholder 11"/>
          <p:cNvSpPr>
            <a:spLocks noGrp="1"/>
          </p:cNvSpPr>
          <p:nvPr>
            <p:ph type="body" sz="quarter" idx="13"/>
          </p:nvPr>
        </p:nvSpPr>
        <p:spPr>
          <a:xfrm>
            <a:off x="814917" y="2290235"/>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Tree>
    <p:extLst>
      <p:ext uri="{BB962C8B-B14F-4D97-AF65-F5344CB8AC3E}">
        <p14:creationId xmlns:p14="http://schemas.microsoft.com/office/powerpoint/2010/main" val="1316624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 Custom Title 3">
    <p:spTree>
      <p:nvGrpSpPr>
        <p:cNvPr id="1" name=""/>
        <p:cNvGrpSpPr/>
        <p:nvPr/>
      </p:nvGrpSpPr>
      <p:grpSpPr>
        <a:xfrm>
          <a:off x="0" y="0"/>
          <a:ext cx="0" cy="0"/>
          <a:chOff x="0" y="0"/>
          <a:chExt cx="0" cy="0"/>
        </a:xfrm>
      </p:grpSpPr>
      <p:sp>
        <p:nvSpPr>
          <p:cNvPr id="4" name="Rectangle 3"/>
          <p:cNvSpPr/>
          <p:nvPr userDrawn="1"/>
        </p:nvSpPr>
        <p:spPr>
          <a:xfrm>
            <a:off x="806450" y="-3175"/>
            <a:ext cx="1512888" cy="9144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5" name="Group 18"/>
          <p:cNvGrpSpPr>
            <a:grpSpLocks/>
          </p:cNvGrpSpPr>
          <p:nvPr userDrawn="1"/>
        </p:nvGrpSpPr>
        <p:grpSpPr bwMode="auto">
          <a:xfrm>
            <a:off x="0" y="-3175"/>
            <a:ext cx="9220200" cy="914400"/>
            <a:chOff x="0" y="-3175"/>
            <a:chExt cx="9220200" cy="915050"/>
          </a:xfrm>
        </p:grpSpPr>
        <p:sp>
          <p:nvSpPr>
            <p:cNvPr id="6" name="Rectangle 5"/>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7" name="Rectangle 6"/>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8" name="Group 17"/>
            <p:cNvGrpSpPr>
              <a:grpSpLocks/>
            </p:cNvGrpSpPr>
            <p:nvPr userDrawn="1"/>
          </p:nvGrpSpPr>
          <p:grpSpPr bwMode="auto">
            <a:xfrm>
              <a:off x="227160" y="185588"/>
              <a:ext cx="4527213" cy="428245"/>
              <a:chOff x="227160" y="185588"/>
              <a:chExt cx="4527213" cy="428245"/>
            </a:xfrm>
          </p:grpSpPr>
          <p:pic>
            <p:nvPicPr>
              <p:cNvPr id="9"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 name="Text Placeholder 11"/>
          <p:cNvSpPr>
            <a:spLocks noGrp="1"/>
          </p:cNvSpPr>
          <p:nvPr>
            <p:ph type="body" sz="quarter" idx="12"/>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tx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20" name="Text Placeholder 11"/>
          <p:cNvSpPr>
            <a:spLocks noGrp="1"/>
          </p:cNvSpPr>
          <p:nvPr>
            <p:ph type="body" sz="quarter" idx="13"/>
          </p:nvPr>
        </p:nvSpPr>
        <p:spPr>
          <a:xfrm>
            <a:off x="814917" y="2290235"/>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Tree>
    <p:extLst>
      <p:ext uri="{BB962C8B-B14F-4D97-AF65-F5344CB8AC3E}">
        <p14:creationId xmlns:p14="http://schemas.microsoft.com/office/powerpoint/2010/main" val="1501043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ation - Custom Divider ">
    <p:spTree>
      <p:nvGrpSpPr>
        <p:cNvPr id="1" name=""/>
        <p:cNvGrpSpPr/>
        <p:nvPr/>
      </p:nvGrpSpPr>
      <p:grpSpPr>
        <a:xfrm>
          <a:off x="0" y="0"/>
          <a:ext cx="0" cy="0"/>
          <a:chOff x="0" y="0"/>
          <a:chExt cx="0" cy="0"/>
        </a:xfrm>
      </p:grpSpPr>
      <p:sp>
        <p:nvSpPr>
          <p:cNvPr id="3" name="Rectangle 2"/>
          <p:cNvSpPr/>
          <p:nvPr userDrawn="1"/>
        </p:nvSpPr>
        <p:spPr>
          <a:xfrm>
            <a:off x="0" y="0"/>
            <a:ext cx="9220200" cy="68611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015" y="185740"/>
            <a:ext cx="3143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2"/>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Tree>
    <p:extLst>
      <p:ext uri="{BB962C8B-B14F-4D97-AF65-F5344CB8AC3E}">
        <p14:creationId xmlns:p14="http://schemas.microsoft.com/office/powerpoint/2010/main" val="1796104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ation - Custom Copy 1">
    <p:spTree>
      <p:nvGrpSpPr>
        <p:cNvPr id="1" name=""/>
        <p:cNvGrpSpPr/>
        <p:nvPr/>
      </p:nvGrpSpPr>
      <p:grpSpPr>
        <a:xfrm>
          <a:off x="0" y="0"/>
          <a:ext cx="0" cy="0"/>
          <a:chOff x="0" y="0"/>
          <a:chExt cx="0" cy="0"/>
        </a:xfrm>
      </p:grpSpPr>
      <p:sp>
        <p:nvSpPr>
          <p:cNvPr id="5" name="Rectangle 4"/>
          <p:cNvSpPr/>
          <p:nvPr userDrawn="1"/>
        </p:nvSpPr>
        <p:spPr>
          <a:xfrm>
            <a:off x="806450" y="-3175"/>
            <a:ext cx="1512888" cy="9144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6" name="Rectangle 5"/>
          <p:cNvSpPr/>
          <p:nvPr userDrawn="1"/>
        </p:nvSpPr>
        <p:spPr>
          <a:xfrm>
            <a:off x="0" y="949325"/>
            <a:ext cx="9220200" cy="59086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7" name="Group 11"/>
          <p:cNvGrpSpPr>
            <a:grpSpLocks/>
          </p:cNvGrpSpPr>
          <p:nvPr userDrawn="1"/>
        </p:nvGrpSpPr>
        <p:grpSpPr bwMode="auto">
          <a:xfrm>
            <a:off x="0" y="-3175"/>
            <a:ext cx="9220200" cy="914400"/>
            <a:chOff x="0" y="-3175"/>
            <a:chExt cx="9220200" cy="915050"/>
          </a:xfrm>
        </p:grpSpPr>
        <p:sp>
          <p:nvSpPr>
            <p:cNvPr id="8" name="Rectangle 7"/>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9" name="Rectangle 8"/>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10" name="Group 17"/>
            <p:cNvGrpSpPr>
              <a:grpSpLocks/>
            </p:cNvGrpSpPr>
            <p:nvPr userDrawn="1"/>
          </p:nvGrpSpPr>
          <p:grpSpPr bwMode="auto">
            <a:xfrm>
              <a:off x="227160" y="185588"/>
              <a:ext cx="4527213" cy="428245"/>
              <a:chOff x="227160" y="185588"/>
              <a:chExt cx="4527213" cy="428245"/>
            </a:xfrm>
          </p:grpSpPr>
          <p:pic>
            <p:nvPicPr>
              <p:cNvPr id="11"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9" name="Text Placeholder 11"/>
          <p:cNvSpPr>
            <a:spLocks noGrp="1"/>
          </p:cNvSpPr>
          <p:nvPr>
            <p:ph type="body" sz="quarter" idx="13"/>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20" name="Text Placeholder 11"/>
          <p:cNvSpPr>
            <a:spLocks noGrp="1"/>
          </p:cNvSpPr>
          <p:nvPr>
            <p:ph type="body" sz="quarter" idx="14"/>
          </p:nvPr>
        </p:nvSpPr>
        <p:spPr>
          <a:xfrm>
            <a:off x="814917" y="2290235"/>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21" name="Text Placeholder 11"/>
          <p:cNvSpPr>
            <a:spLocks noGrp="1"/>
          </p:cNvSpPr>
          <p:nvPr>
            <p:ph type="body" sz="quarter" idx="15"/>
          </p:nvPr>
        </p:nvSpPr>
        <p:spPr>
          <a:xfrm>
            <a:off x="814917" y="2979059"/>
            <a:ext cx="7562850" cy="1152676"/>
          </a:xfrm>
          <a:prstGeom prst="rect">
            <a:avLst/>
          </a:prstGeom>
        </p:spPr>
        <p:txBody>
          <a:bodyPr lIns="9144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Verdana" pitchFamily="34" charset="0"/>
              </a:defRPr>
            </a:lvl1pPr>
            <a:lvl2pPr marL="457200" indent="0">
              <a:buNone/>
              <a:defRPr sz="1800" b="0" i="0">
                <a:solidFill>
                  <a:schemeClr val="bg1"/>
                </a:solidFill>
                <a:latin typeface="Verdana"/>
                <a:cs typeface="Verdana"/>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3488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 Title B">
    <p:spTree>
      <p:nvGrpSpPr>
        <p:cNvPr id="1" name=""/>
        <p:cNvGrpSpPr/>
        <p:nvPr/>
      </p:nvGrpSpPr>
      <p:grpSpPr>
        <a:xfrm>
          <a:off x="0" y="0"/>
          <a:ext cx="0" cy="0"/>
          <a:chOff x="0" y="0"/>
          <a:chExt cx="0" cy="0"/>
        </a:xfrm>
      </p:grpSpPr>
      <p:sp>
        <p:nvSpPr>
          <p:cNvPr id="4" name="Rectangle 3"/>
          <p:cNvSpPr/>
          <p:nvPr userDrawn="1"/>
        </p:nvSpPr>
        <p:spPr>
          <a:xfrm>
            <a:off x="0" y="952501"/>
            <a:ext cx="9220200" cy="5908675"/>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p:cNvGrpSpPr>
            <a:grpSpLocks/>
          </p:cNvGrpSpPr>
          <p:nvPr userDrawn="1"/>
        </p:nvGrpSpPr>
        <p:grpSpPr bwMode="auto">
          <a:xfrm>
            <a:off x="0" y="-3175"/>
            <a:ext cx="9220200" cy="914400"/>
            <a:chOff x="0" y="-3175"/>
            <a:chExt cx="9220200" cy="915050"/>
          </a:xfrm>
        </p:grpSpPr>
        <p:sp>
          <p:nvSpPr>
            <p:cNvPr id="6" name="Rectangle 5"/>
            <p:cNvSpPr/>
            <p:nvPr userDrawn="1"/>
          </p:nvSpPr>
          <p:spPr>
            <a:xfrm>
              <a:off x="806450" y="-3175"/>
              <a:ext cx="15128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7" name="Rectangle 6"/>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8" name="Rectangle 7"/>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9" name="Group 17"/>
            <p:cNvGrpSpPr>
              <a:grpSpLocks/>
            </p:cNvGrpSpPr>
            <p:nvPr userDrawn="1"/>
          </p:nvGrpSpPr>
          <p:grpSpPr bwMode="auto">
            <a:xfrm>
              <a:off x="227160" y="185588"/>
              <a:ext cx="4527213" cy="428245"/>
              <a:chOff x="227160" y="185588"/>
              <a:chExt cx="4527213" cy="428245"/>
            </a:xfrm>
          </p:grpSpPr>
          <p:pic>
            <p:nvPicPr>
              <p:cNvPr id="10"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 name="Text Placeholder 11"/>
          <p:cNvSpPr>
            <a:spLocks noGrp="1"/>
          </p:cNvSpPr>
          <p:nvPr>
            <p:ph type="body" sz="quarter" idx="12"/>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24" name="Text Placeholder 11"/>
          <p:cNvSpPr>
            <a:spLocks noGrp="1"/>
          </p:cNvSpPr>
          <p:nvPr>
            <p:ph type="body" sz="quarter" idx="13"/>
          </p:nvPr>
        </p:nvSpPr>
        <p:spPr>
          <a:xfrm>
            <a:off x="814917" y="2290235"/>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Tree>
    <p:extLst>
      <p:ext uri="{BB962C8B-B14F-4D97-AF65-F5344CB8AC3E}">
        <p14:creationId xmlns:p14="http://schemas.microsoft.com/office/powerpoint/2010/main" val="1055708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ation - Custom Copy 2">
    <p:spTree>
      <p:nvGrpSpPr>
        <p:cNvPr id="1" name=""/>
        <p:cNvGrpSpPr/>
        <p:nvPr/>
      </p:nvGrpSpPr>
      <p:grpSpPr>
        <a:xfrm>
          <a:off x="0" y="0"/>
          <a:ext cx="0" cy="0"/>
          <a:chOff x="0" y="0"/>
          <a:chExt cx="0" cy="0"/>
        </a:xfrm>
      </p:grpSpPr>
      <p:sp>
        <p:nvSpPr>
          <p:cNvPr id="5" name="Rectangle 4"/>
          <p:cNvSpPr/>
          <p:nvPr userDrawn="1"/>
        </p:nvSpPr>
        <p:spPr>
          <a:xfrm>
            <a:off x="806450" y="-3175"/>
            <a:ext cx="1512888" cy="9144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6" name="Rectangle 5"/>
          <p:cNvSpPr/>
          <p:nvPr userDrawn="1"/>
        </p:nvSpPr>
        <p:spPr>
          <a:xfrm>
            <a:off x="0" y="949325"/>
            <a:ext cx="9220200" cy="59086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7" name="Group 11"/>
          <p:cNvGrpSpPr>
            <a:grpSpLocks/>
          </p:cNvGrpSpPr>
          <p:nvPr userDrawn="1"/>
        </p:nvGrpSpPr>
        <p:grpSpPr bwMode="auto">
          <a:xfrm>
            <a:off x="0" y="-3175"/>
            <a:ext cx="9220200" cy="914400"/>
            <a:chOff x="0" y="-3175"/>
            <a:chExt cx="9220200" cy="915050"/>
          </a:xfrm>
        </p:grpSpPr>
        <p:sp>
          <p:nvSpPr>
            <p:cNvPr id="8" name="Rectangle 7"/>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9" name="Rectangle 8"/>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10" name="Group 17"/>
            <p:cNvGrpSpPr>
              <a:grpSpLocks/>
            </p:cNvGrpSpPr>
            <p:nvPr userDrawn="1"/>
          </p:nvGrpSpPr>
          <p:grpSpPr bwMode="auto">
            <a:xfrm>
              <a:off x="227160" y="185588"/>
              <a:ext cx="4527213" cy="428245"/>
              <a:chOff x="227160" y="185588"/>
              <a:chExt cx="4527213" cy="428245"/>
            </a:xfrm>
          </p:grpSpPr>
          <p:pic>
            <p:nvPicPr>
              <p:cNvPr id="11"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 name="Text Placeholder 11"/>
          <p:cNvSpPr>
            <a:spLocks noGrp="1"/>
          </p:cNvSpPr>
          <p:nvPr>
            <p:ph type="body" sz="quarter" idx="13"/>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15" name="Text Placeholder 11"/>
          <p:cNvSpPr>
            <a:spLocks noGrp="1"/>
          </p:cNvSpPr>
          <p:nvPr>
            <p:ph type="body" sz="quarter" idx="14"/>
          </p:nvPr>
        </p:nvSpPr>
        <p:spPr>
          <a:xfrm>
            <a:off x="814917" y="2290235"/>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16" name="Text Placeholder 11"/>
          <p:cNvSpPr>
            <a:spLocks noGrp="1"/>
          </p:cNvSpPr>
          <p:nvPr>
            <p:ph type="body" sz="quarter" idx="15"/>
          </p:nvPr>
        </p:nvSpPr>
        <p:spPr>
          <a:xfrm>
            <a:off x="814917" y="2979059"/>
            <a:ext cx="7562850" cy="1152676"/>
          </a:xfrm>
          <a:prstGeom prst="rect">
            <a:avLst/>
          </a:prstGeom>
        </p:spPr>
        <p:txBody>
          <a:bodyPr lIns="9144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Verdana" pitchFamily="34" charset="0"/>
              </a:defRPr>
            </a:lvl1pPr>
            <a:lvl2pPr marL="457200" indent="0">
              <a:buNone/>
              <a:defRPr sz="1800" b="0" i="0">
                <a:solidFill>
                  <a:schemeClr val="bg1"/>
                </a:solidFill>
                <a:latin typeface="Verdana"/>
                <a:cs typeface="Verdana"/>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30321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ation - Custom Copy 3">
    <p:spTree>
      <p:nvGrpSpPr>
        <p:cNvPr id="1" name=""/>
        <p:cNvGrpSpPr/>
        <p:nvPr/>
      </p:nvGrpSpPr>
      <p:grpSpPr>
        <a:xfrm>
          <a:off x="0" y="0"/>
          <a:ext cx="0" cy="0"/>
          <a:chOff x="0" y="0"/>
          <a:chExt cx="0" cy="0"/>
        </a:xfrm>
      </p:grpSpPr>
      <p:sp>
        <p:nvSpPr>
          <p:cNvPr id="5" name="Rectangle 4"/>
          <p:cNvSpPr/>
          <p:nvPr userDrawn="1"/>
        </p:nvSpPr>
        <p:spPr>
          <a:xfrm>
            <a:off x="806450" y="-3175"/>
            <a:ext cx="1512888" cy="9144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6" name="Group 9"/>
          <p:cNvGrpSpPr>
            <a:grpSpLocks/>
          </p:cNvGrpSpPr>
          <p:nvPr userDrawn="1"/>
        </p:nvGrpSpPr>
        <p:grpSpPr bwMode="auto">
          <a:xfrm>
            <a:off x="0" y="-3175"/>
            <a:ext cx="9220200" cy="914400"/>
            <a:chOff x="0" y="-3175"/>
            <a:chExt cx="9220200" cy="915050"/>
          </a:xfrm>
        </p:grpSpPr>
        <p:sp>
          <p:nvSpPr>
            <p:cNvPr id="7" name="Rectangle 6"/>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8" name="Rectangle 7"/>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9" name="Group 17"/>
            <p:cNvGrpSpPr>
              <a:grpSpLocks/>
            </p:cNvGrpSpPr>
            <p:nvPr userDrawn="1"/>
          </p:nvGrpSpPr>
          <p:grpSpPr bwMode="auto">
            <a:xfrm>
              <a:off x="227160" y="185588"/>
              <a:ext cx="4527213" cy="428245"/>
              <a:chOff x="227160" y="185588"/>
              <a:chExt cx="4527213" cy="428245"/>
            </a:xfrm>
          </p:grpSpPr>
          <p:pic>
            <p:nvPicPr>
              <p:cNvPr id="10"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 name="Text Placeholder 11"/>
          <p:cNvSpPr>
            <a:spLocks noGrp="1"/>
          </p:cNvSpPr>
          <p:nvPr>
            <p:ph type="body" sz="quarter" idx="13"/>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tx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15" name="Text Placeholder 11"/>
          <p:cNvSpPr>
            <a:spLocks noGrp="1"/>
          </p:cNvSpPr>
          <p:nvPr>
            <p:ph type="body" sz="quarter" idx="14"/>
          </p:nvPr>
        </p:nvSpPr>
        <p:spPr>
          <a:xfrm>
            <a:off x="814917" y="2290235"/>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16" name="Text Placeholder 11"/>
          <p:cNvSpPr>
            <a:spLocks noGrp="1"/>
          </p:cNvSpPr>
          <p:nvPr>
            <p:ph type="body" sz="quarter" idx="15"/>
          </p:nvPr>
        </p:nvSpPr>
        <p:spPr>
          <a:xfrm>
            <a:off x="814917" y="2979059"/>
            <a:ext cx="7562850" cy="1152676"/>
          </a:xfrm>
          <a:prstGeom prst="rect">
            <a:avLst/>
          </a:prstGeom>
        </p:spPr>
        <p:txBody>
          <a:bodyPr lIns="9144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0" i="0" u="none" strike="noStrike" kern="1200" cap="none" spc="0" normalizeH="0" baseline="0" noProof="0">
                <a:ln>
                  <a:noFill/>
                </a:ln>
                <a:solidFill>
                  <a:schemeClr val="tx1"/>
                </a:solidFill>
                <a:effectLst/>
                <a:uLnTx/>
                <a:uFillTx/>
                <a:latin typeface="Verdana" pitchFamily="34" charset="0"/>
              </a:defRPr>
            </a:lvl1pPr>
            <a:lvl2pPr marL="457200" indent="0">
              <a:buNone/>
              <a:defRPr sz="1800" b="0" i="0">
                <a:solidFill>
                  <a:schemeClr val="tx1"/>
                </a:solidFill>
                <a:latin typeface="Verdana"/>
                <a:cs typeface="Verdana"/>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40807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enultimate Slide: Custom">
    <p:spTree>
      <p:nvGrpSpPr>
        <p:cNvPr id="1" name=""/>
        <p:cNvGrpSpPr/>
        <p:nvPr/>
      </p:nvGrpSpPr>
      <p:grpSpPr>
        <a:xfrm>
          <a:off x="0" y="0"/>
          <a:ext cx="0" cy="0"/>
          <a:chOff x="0" y="0"/>
          <a:chExt cx="0" cy="0"/>
        </a:xfrm>
      </p:grpSpPr>
      <p:sp>
        <p:nvSpPr>
          <p:cNvPr id="4" name="Rectangle 3"/>
          <p:cNvSpPr/>
          <p:nvPr userDrawn="1"/>
        </p:nvSpPr>
        <p:spPr>
          <a:xfrm>
            <a:off x="0" y="0"/>
            <a:ext cx="9220200" cy="68611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 Placeholder 11"/>
          <p:cNvSpPr>
            <a:spLocks noGrp="1"/>
          </p:cNvSpPr>
          <p:nvPr>
            <p:ph type="body" sz="quarter" idx="10"/>
          </p:nvPr>
        </p:nvSpPr>
        <p:spPr>
          <a:xfrm>
            <a:off x="1383242" y="2294467"/>
            <a:ext cx="6654800" cy="381000"/>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smtClean="0"/>
              <a:t>Click to edit Master text styles</a:t>
            </a:r>
          </a:p>
        </p:txBody>
      </p:sp>
      <p:sp>
        <p:nvSpPr>
          <p:cNvPr id="6" name="Text Placeholder 11"/>
          <p:cNvSpPr>
            <a:spLocks noGrp="1"/>
          </p:cNvSpPr>
          <p:nvPr>
            <p:ph type="body" sz="quarter" idx="11"/>
          </p:nvPr>
        </p:nvSpPr>
        <p:spPr>
          <a:xfrm>
            <a:off x="1383242" y="2980267"/>
            <a:ext cx="6654800" cy="381000"/>
          </a:xfrm>
          <a:prstGeom prst="rect">
            <a:avLst/>
          </a:prstGeo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smtClean="0"/>
              <a:t>Click to edit Master text styles</a:t>
            </a:r>
          </a:p>
        </p:txBody>
      </p:sp>
    </p:spTree>
    <p:extLst>
      <p:ext uri="{BB962C8B-B14F-4D97-AF65-F5344CB8AC3E}">
        <p14:creationId xmlns:p14="http://schemas.microsoft.com/office/powerpoint/2010/main" val="3623710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1027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 Title W">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0" y="-3175"/>
            <a:ext cx="9220200" cy="914400"/>
            <a:chOff x="0" y="-3175"/>
            <a:chExt cx="9220200" cy="915050"/>
          </a:xfrm>
        </p:grpSpPr>
        <p:sp>
          <p:nvSpPr>
            <p:cNvPr id="5" name="Rectangle 4"/>
            <p:cNvSpPr/>
            <p:nvPr userDrawn="1"/>
          </p:nvSpPr>
          <p:spPr>
            <a:xfrm>
              <a:off x="806450" y="-3175"/>
              <a:ext cx="15128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6" name="Rectangle 5"/>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7" name="Rectangle 6"/>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8" name="Group 17"/>
            <p:cNvGrpSpPr>
              <a:grpSpLocks/>
            </p:cNvGrpSpPr>
            <p:nvPr userDrawn="1"/>
          </p:nvGrpSpPr>
          <p:grpSpPr bwMode="auto">
            <a:xfrm>
              <a:off x="227160" y="185588"/>
              <a:ext cx="4527213" cy="428245"/>
              <a:chOff x="227160" y="185588"/>
              <a:chExt cx="4527213" cy="428245"/>
            </a:xfrm>
          </p:grpSpPr>
          <p:pic>
            <p:nvPicPr>
              <p:cNvPr id="9"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9" name="Text Placeholder 11"/>
          <p:cNvSpPr>
            <a:spLocks noGrp="1"/>
          </p:cNvSpPr>
          <p:nvPr>
            <p:ph type="body" sz="quarter" idx="12"/>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tx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20" name="Text Placeholder 11"/>
          <p:cNvSpPr>
            <a:spLocks noGrp="1"/>
          </p:cNvSpPr>
          <p:nvPr>
            <p:ph type="body" sz="quarter" idx="13"/>
          </p:nvPr>
        </p:nvSpPr>
        <p:spPr>
          <a:xfrm>
            <a:off x="814917" y="2290235"/>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Tree>
    <p:extLst>
      <p:ext uri="{BB962C8B-B14F-4D97-AF65-F5344CB8AC3E}">
        <p14:creationId xmlns:p14="http://schemas.microsoft.com/office/powerpoint/2010/main" val="15183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 Title G">
    <p:spTree>
      <p:nvGrpSpPr>
        <p:cNvPr id="1" name=""/>
        <p:cNvGrpSpPr/>
        <p:nvPr/>
      </p:nvGrpSpPr>
      <p:grpSpPr>
        <a:xfrm>
          <a:off x="0" y="0"/>
          <a:ext cx="0" cy="0"/>
          <a:chOff x="0" y="0"/>
          <a:chExt cx="0" cy="0"/>
        </a:xfrm>
      </p:grpSpPr>
      <p:sp>
        <p:nvSpPr>
          <p:cNvPr id="4" name="Rectangle 3"/>
          <p:cNvSpPr/>
          <p:nvPr userDrawn="1"/>
        </p:nvSpPr>
        <p:spPr>
          <a:xfrm>
            <a:off x="0" y="952501"/>
            <a:ext cx="9220200" cy="5908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userDrawn="1"/>
        </p:nvGrpSpPr>
        <p:grpSpPr bwMode="auto">
          <a:xfrm>
            <a:off x="0" y="-3175"/>
            <a:ext cx="9220200" cy="914400"/>
            <a:chOff x="0" y="-3175"/>
            <a:chExt cx="9220200" cy="915050"/>
          </a:xfrm>
        </p:grpSpPr>
        <p:sp>
          <p:nvSpPr>
            <p:cNvPr id="6" name="Rectangle 5"/>
            <p:cNvSpPr/>
            <p:nvPr userDrawn="1"/>
          </p:nvSpPr>
          <p:spPr>
            <a:xfrm>
              <a:off x="806450" y="-3175"/>
              <a:ext cx="15128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7" name="Rectangle 6"/>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8" name="Rectangle 7"/>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9" name="Group 17"/>
            <p:cNvGrpSpPr>
              <a:grpSpLocks/>
            </p:cNvGrpSpPr>
            <p:nvPr userDrawn="1"/>
          </p:nvGrpSpPr>
          <p:grpSpPr bwMode="auto">
            <a:xfrm>
              <a:off x="227160" y="185588"/>
              <a:ext cx="4527213" cy="428245"/>
              <a:chOff x="227160" y="185588"/>
              <a:chExt cx="4527213" cy="428245"/>
            </a:xfrm>
          </p:grpSpPr>
          <p:pic>
            <p:nvPicPr>
              <p:cNvPr id="10"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2" name="Text Placeholder 11"/>
          <p:cNvSpPr>
            <a:spLocks noGrp="1"/>
          </p:cNvSpPr>
          <p:nvPr>
            <p:ph type="body" sz="quarter" idx="12"/>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23" name="Text Placeholder 11"/>
          <p:cNvSpPr>
            <a:spLocks noGrp="1"/>
          </p:cNvSpPr>
          <p:nvPr>
            <p:ph type="body" sz="quarter" idx="13"/>
          </p:nvPr>
        </p:nvSpPr>
        <p:spPr>
          <a:xfrm>
            <a:off x="814917" y="2290235"/>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Tree>
    <p:extLst>
      <p:ext uri="{BB962C8B-B14F-4D97-AF65-F5344CB8AC3E}">
        <p14:creationId xmlns:p14="http://schemas.microsoft.com/office/powerpoint/2010/main" val="3959866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 Divider B">
    <p:spTree>
      <p:nvGrpSpPr>
        <p:cNvPr id="1" name=""/>
        <p:cNvGrpSpPr/>
        <p:nvPr/>
      </p:nvGrpSpPr>
      <p:grpSpPr>
        <a:xfrm>
          <a:off x="0" y="0"/>
          <a:ext cx="0" cy="0"/>
          <a:chOff x="0" y="0"/>
          <a:chExt cx="0" cy="0"/>
        </a:xfrm>
      </p:grpSpPr>
      <p:sp>
        <p:nvSpPr>
          <p:cNvPr id="3" name="Rectangle 2"/>
          <p:cNvSpPr/>
          <p:nvPr userDrawn="1"/>
        </p:nvSpPr>
        <p:spPr>
          <a:xfrm>
            <a:off x="0" y="0"/>
            <a:ext cx="9220200" cy="6861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015" y="185740"/>
            <a:ext cx="3143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Tree>
    <p:extLst>
      <p:ext uri="{BB962C8B-B14F-4D97-AF65-F5344CB8AC3E}">
        <p14:creationId xmlns:p14="http://schemas.microsoft.com/office/powerpoint/2010/main" val="366304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 Divider W">
    <p:spTree>
      <p:nvGrpSpPr>
        <p:cNvPr id="1" name=""/>
        <p:cNvGrpSpPr/>
        <p:nvPr/>
      </p:nvGrpSpPr>
      <p:grpSpPr>
        <a:xfrm>
          <a:off x="0" y="0"/>
          <a:ext cx="0" cy="0"/>
          <a:chOff x="0" y="0"/>
          <a:chExt cx="0" cy="0"/>
        </a:xfrm>
      </p:grpSpPr>
      <p:pic>
        <p:nvPicPr>
          <p:cNvPr id="3" name="shield_B.png" descr="/Users/anngoncalves/Desktop/UBC PPT Templates explore/graphic objects/shield_B.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8601" y="228601"/>
            <a:ext cx="3143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2"/>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tx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Tree>
    <p:extLst>
      <p:ext uri="{BB962C8B-B14F-4D97-AF65-F5344CB8AC3E}">
        <p14:creationId xmlns:p14="http://schemas.microsoft.com/office/powerpoint/2010/main" val="3561968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 Divider G">
    <p:spTree>
      <p:nvGrpSpPr>
        <p:cNvPr id="1" name=""/>
        <p:cNvGrpSpPr/>
        <p:nvPr/>
      </p:nvGrpSpPr>
      <p:grpSpPr>
        <a:xfrm>
          <a:off x="0" y="0"/>
          <a:ext cx="0" cy="0"/>
          <a:chOff x="0" y="0"/>
          <a:chExt cx="0" cy="0"/>
        </a:xfrm>
      </p:grpSpPr>
      <p:sp>
        <p:nvSpPr>
          <p:cNvPr id="3" name="Rectangle 2"/>
          <p:cNvSpPr/>
          <p:nvPr userDrawn="1"/>
        </p:nvSpPr>
        <p:spPr>
          <a:xfrm>
            <a:off x="0" y="0"/>
            <a:ext cx="9220200" cy="68611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015" y="185740"/>
            <a:ext cx="3143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1"/>
          <p:cNvSpPr>
            <a:spLocks noGrp="1"/>
          </p:cNvSpPr>
          <p:nvPr>
            <p:ph type="body" sz="quarter" idx="11"/>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Tree>
    <p:extLst>
      <p:ext uri="{BB962C8B-B14F-4D97-AF65-F5344CB8AC3E}">
        <p14:creationId xmlns:p14="http://schemas.microsoft.com/office/powerpoint/2010/main" val="1200493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 Copy B">
    <p:spTree>
      <p:nvGrpSpPr>
        <p:cNvPr id="1" name=""/>
        <p:cNvGrpSpPr/>
        <p:nvPr/>
      </p:nvGrpSpPr>
      <p:grpSpPr>
        <a:xfrm>
          <a:off x="0" y="0"/>
          <a:ext cx="0" cy="0"/>
          <a:chOff x="0" y="0"/>
          <a:chExt cx="0" cy="0"/>
        </a:xfrm>
      </p:grpSpPr>
      <p:sp>
        <p:nvSpPr>
          <p:cNvPr id="5" name="Rectangle 4"/>
          <p:cNvSpPr/>
          <p:nvPr userDrawn="1"/>
        </p:nvSpPr>
        <p:spPr>
          <a:xfrm>
            <a:off x="0" y="952501"/>
            <a:ext cx="9220200" cy="5908675"/>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11"/>
          <p:cNvGrpSpPr>
            <a:grpSpLocks/>
          </p:cNvGrpSpPr>
          <p:nvPr userDrawn="1"/>
        </p:nvGrpSpPr>
        <p:grpSpPr bwMode="auto">
          <a:xfrm>
            <a:off x="0" y="-3175"/>
            <a:ext cx="9220200" cy="914400"/>
            <a:chOff x="0" y="-3175"/>
            <a:chExt cx="9220200" cy="915050"/>
          </a:xfrm>
        </p:grpSpPr>
        <p:sp>
          <p:nvSpPr>
            <p:cNvPr id="7" name="Rectangle 6"/>
            <p:cNvSpPr/>
            <p:nvPr userDrawn="1"/>
          </p:nvSpPr>
          <p:spPr>
            <a:xfrm>
              <a:off x="806450" y="-3175"/>
              <a:ext cx="15128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8" name="Rectangle 7"/>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9" name="Rectangle 8"/>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10" name="Group 17"/>
            <p:cNvGrpSpPr>
              <a:grpSpLocks/>
            </p:cNvGrpSpPr>
            <p:nvPr userDrawn="1"/>
          </p:nvGrpSpPr>
          <p:grpSpPr bwMode="auto">
            <a:xfrm>
              <a:off x="227160" y="185588"/>
              <a:ext cx="4527213" cy="428245"/>
              <a:chOff x="227160" y="185588"/>
              <a:chExt cx="4527213" cy="428245"/>
            </a:xfrm>
          </p:grpSpPr>
          <p:pic>
            <p:nvPicPr>
              <p:cNvPr id="11"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3" name="Text Placeholder 11"/>
          <p:cNvSpPr>
            <a:spLocks noGrp="1"/>
          </p:cNvSpPr>
          <p:nvPr>
            <p:ph type="body" sz="quarter" idx="13"/>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24" name="Text Placeholder 11"/>
          <p:cNvSpPr>
            <a:spLocks noGrp="1"/>
          </p:cNvSpPr>
          <p:nvPr>
            <p:ph type="body" sz="quarter" idx="14"/>
          </p:nvPr>
        </p:nvSpPr>
        <p:spPr>
          <a:xfrm>
            <a:off x="814917" y="2290235"/>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bg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25" name="Text Placeholder 11"/>
          <p:cNvSpPr>
            <a:spLocks noGrp="1"/>
          </p:cNvSpPr>
          <p:nvPr>
            <p:ph type="body" sz="quarter" idx="15"/>
          </p:nvPr>
        </p:nvSpPr>
        <p:spPr>
          <a:xfrm>
            <a:off x="814917" y="2979059"/>
            <a:ext cx="7562850" cy="1152676"/>
          </a:xfrm>
          <a:prstGeom prst="rect">
            <a:avLst/>
          </a:prstGeom>
        </p:spPr>
        <p:txBody>
          <a:bodyPr lIns="9144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Verdana" pitchFamily="34" charset="0"/>
              </a:defRPr>
            </a:lvl1pPr>
            <a:lvl2pPr marL="457200" indent="0">
              <a:buNone/>
              <a:defRPr sz="1800" b="0" i="0">
                <a:solidFill>
                  <a:schemeClr val="bg1"/>
                </a:solidFill>
                <a:latin typeface="Verdana"/>
                <a:cs typeface="Verdana"/>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4149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 Copy W">
    <p:spTree>
      <p:nvGrpSpPr>
        <p:cNvPr id="1" name=""/>
        <p:cNvGrpSpPr/>
        <p:nvPr/>
      </p:nvGrpSpPr>
      <p:grpSpPr>
        <a:xfrm>
          <a:off x="0" y="0"/>
          <a:ext cx="0" cy="0"/>
          <a:chOff x="0" y="0"/>
          <a:chExt cx="0" cy="0"/>
        </a:xfrm>
      </p:grpSpPr>
      <p:grpSp>
        <p:nvGrpSpPr>
          <p:cNvPr id="5" name="Group 10"/>
          <p:cNvGrpSpPr>
            <a:grpSpLocks/>
          </p:cNvGrpSpPr>
          <p:nvPr userDrawn="1"/>
        </p:nvGrpSpPr>
        <p:grpSpPr bwMode="auto">
          <a:xfrm>
            <a:off x="0" y="-3175"/>
            <a:ext cx="9220200" cy="914400"/>
            <a:chOff x="0" y="-3175"/>
            <a:chExt cx="9220200" cy="915050"/>
          </a:xfrm>
        </p:grpSpPr>
        <p:sp>
          <p:nvSpPr>
            <p:cNvPr id="6" name="Rectangle 5"/>
            <p:cNvSpPr/>
            <p:nvPr userDrawn="1"/>
          </p:nvSpPr>
          <p:spPr>
            <a:xfrm>
              <a:off x="806450" y="-3175"/>
              <a:ext cx="15128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7" name="Rectangle 6"/>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8" name="Rectangle 7"/>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9" name="Group 17"/>
            <p:cNvGrpSpPr>
              <a:grpSpLocks/>
            </p:cNvGrpSpPr>
            <p:nvPr userDrawn="1"/>
          </p:nvGrpSpPr>
          <p:grpSpPr bwMode="auto">
            <a:xfrm>
              <a:off x="227160" y="185588"/>
              <a:ext cx="4527213" cy="428245"/>
              <a:chOff x="227160" y="185588"/>
              <a:chExt cx="4527213" cy="428245"/>
            </a:xfrm>
          </p:grpSpPr>
          <p:pic>
            <p:nvPicPr>
              <p:cNvPr id="10"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 name="Text Placeholder 11"/>
          <p:cNvSpPr>
            <a:spLocks noGrp="1"/>
          </p:cNvSpPr>
          <p:nvPr>
            <p:ph type="body" sz="quarter" idx="10"/>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tx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18" name="Text Placeholder 11"/>
          <p:cNvSpPr>
            <a:spLocks noGrp="1"/>
          </p:cNvSpPr>
          <p:nvPr>
            <p:ph type="body" sz="quarter" idx="11"/>
          </p:nvPr>
        </p:nvSpPr>
        <p:spPr>
          <a:xfrm>
            <a:off x="814917" y="2290235"/>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19" name="Text Placeholder 11"/>
          <p:cNvSpPr>
            <a:spLocks noGrp="1"/>
          </p:cNvSpPr>
          <p:nvPr>
            <p:ph type="body" sz="quarter" idx="12"/>
          </p:nvPr>
        </p:nvSpPr>
        <p:spPr>
          <a:xfrm>
            <a:off x="814917" y="2979059"/>
            <a:ext cx="7562850" cy="1152676"/>
          </a:xfrm>
          <a:prstGeom prst="rect">
            <a:avLst/>
          </a:prstGeom>
        </p:spPr>
        <p:txBody>
          <a:bodyPr lIns="9144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0" i="0" u="none" strike="noStrike" kern="1200" cap="none" spc="0" normalizeH="0" baseline="0" noProof="0">
                <a:ln>
                  <a:noFill/>
                </a:ln>
                <a:solidFill>
                  <a:schemeClr val="tx1"/>
                </a:solidFill>
                <a:effectLst/>
                <a:uLnTx/>
                <a:uFillTx/>
                <a:latin typeface="Verdana" pitchFamily="34" charset="0"/>
              </a:defRPr>
            </a:lvl1pPr>
            <a:lvl2pPr marL="457200" indent="0">
              <a:buNone/>
              <a:defRPr sz="1800" b="0" i="0">
                <a:latin typeface="Verdana"/>
                <a:cs typeface="Verdana"/>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4574055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42"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20" r:id="rId23"/>
  </p:sldLayoutIdLst>
  <p:timing>
    <p:tnLst>
      <p:par>
        <p:cTn id="1" dur="indefinite" restart="never" nodeType="tmRoot"/>
      </p:par>
    </p:tnLst>
  </p:timing>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0" y="1052736"/>
            <a:ext cx="9144000" cy="1728192"/>
          </a:xfrm>
        </p:spPr>
        <p:txBody>
          <a:bodyPr>
            <a:noAutofit/>
          </a:bodyPr>
          <a:lstStyle/>
          <a:p>
            <a:pPr algn="ctr"/>
            <a:r>
              <a:rPr lang="en-CA" sz="4800" dirty="0">
                <a:ln w="19050">
                  <a:noFill/>
                </a:ln>
                <a:latin typeface="+mj-lt"/>
              </a:rPr>
              <a:t>Cache Coherence for GPU Architectures</a:t>
            </a:r>
          </a:p>
        </p:txBody>
      </p:sp>
      <p:sp>
        <p:nvSpPr>
          <p:cNvPr id="11" name="Text Placeholder 10"/>
          <p:cNvSpPr>
            <a:spLocks noGrp="1"/>
          </p:cNvSpPr>
          <p:nvPr>
            <p:ph type="body" sz="quarter" idx="13"/>
          </p:nvPr>
        </p:nvSpPr>
        <p:spPr>
          <a:xfrm>
            <a:off x="611560" y="2947200"/>
            <a:ext cx="7789022" cy="1057864"/>
          </a:xfrm>
        </p:spPr>
        <p:txBody>
          <a:bodyPr>
            <a:normAutofit/>
          </a:bodyPr>
          <a:lstStyle/>
          <a:p>
            <a:pPr algn="ctr"/>
            <a:r>
              <a:rPr lang="en-CA" sz="2800" u="sng" dirty="0">
                <a:latin typeface="+mj-lt"/>
              </a:rPr>
              <a:t>Inderpreet </a:t>
            </a:r>
            <a:r>
              <a:rPr lang="en-CA" sz="2800" u="sng" dirty="0" smtClean="0">
                <a:latin typeface="+mj-lt"/>
              </a:rPr>
              <a:t>Singh</a:t>
            </a:r>
            <a:r>
              <a:rPr lang="en-CA" sz="2800" baseline="30000" dirty="0" smtClean="0">
                <a:latin typeface="+mj-lt"/>
              </a:rPr>
              <a:t>1</a:t>
            </a:r>
            <a:r>
              <a:rPr lang="en-CA" sz="2800" dirty="0" smtClean="0">
                <a:latin typeface="+mj-lt"/>
              </a:rPr>
              <a:t>, </a:t>
            </a:r>
            <a:r>
              <a:rPr lang="en-CA" sz="2800" b="0" dirty="0" smtClean="0">
                <a:latin typeface="+mj-lt"/>
              </a:rPr>
              <a:t>Arrvindh Shriraman</a:t>
            </a:r>
            <a:r>
              <a:rPr lang="en-CA" sz="2800" b="0" baseline="30000" dirty="0" smtClean="0">
                <a:latin typeface="+mj-lt"/>
              </a:rPr>
              <a:t>2</a:t>
            </a:r>
            <a:r>
              <a:rPr lang="en-CA" sz="2800" b="0" dirty="0" smtClean="0">
                <a:latin typeface="+mj-lt"/>
              </a:rPr>
              <a:t>, Wilson Fung</a:t>
            </a:r>
            <a:r>
              <a:rPr lang="en-CA" sz="2800" b="0" baseline="30000" dirty="0" smtClean="0">
                <a:latin typeface="+mj-lt"/>
              </a:rPr>
              <a:t>1</a:t>
            </a:r>
            <a:r>
              <a:rPr lang="en-CA" sz="2800" b="0" dirty="0" smtClean="0">
                <a:latin typeface="+mj-lt"/>
              </a:rPr>
              <a:t>, Mike O’Connor</a:t>
            </a:r>
            <a:r>
              <a:rPr lang="en-CA" sz="2800" b="0" baseline="30000" dirty="0" smtClean="0">
                <a:latin typeface="+mj-lt"/>
              </a:rPr>
              <a:t>3</a:t>
            </a:r>
            <a:r>
              <a:rPr lang="en-CA" sz="2800" b="0" dirty="0" smtClean="0">
                <a:latin typeface="+mj-lt"/>
              </a:rPr>
              <a:t>, Tor Aamodt</a:t>
            </a:r>
            <a:r>
              <a:rPr lang="en-CA" sz="2800" b="0" baseline="30000" dirty="0" smtClean="0">
                <a:latin typeface="+mj-lt"/>
              </a:rPr>
              <a:t>1</a:t>
            </a:r>
          </a:p>
        </p:txBody>
      </p:sp>
      <p:grpSp>
        <p:nvGrpSpPr>
          <p:cNvPr id="3" name="Group 2"/>
          <p:cNvGrpSpPr/>
          <p:nvPr/>
        </p:nvGrpSpPr>
        <p:grpSpPr>
          <a:xfrm>
            <a:off x="2612565" y="5638388"/>
            <a:ext cx="3785105" cy="840086"/>
            <a:chOff x="3092110" y="5830097"/>
            <a:chExt cx="3024336" cy="671237"/>
          </a:xfrm>
        </p:grpSpPr>
        <p:pic>
          <p:nvPicPr>
            <p:cNvPr id="16" name="Picture 3" descr="C:\Users\tgrogers\Desktop\image0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544" y="5830097"/>
              <a:ext cx="1190902" cy="6712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grogers\Desktop\images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2110" y="5830098"/>
              <a:ext cx="491898" cy="6712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1294" y="5830097"/>
              <a:ext cx="1110590" cy="67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Box 1"/>
          <p:cNvSpPr txBox="1"/>
          <p:nvPr/>
        </p:nvSpPr>
        <p:spPr>
          <a:xfrm>
            <a:off x="7236296" y="6597352"/>
            <a:ext cx="1907704" cy="215444"/>
          </a:xfrm>
          <a:prstGeom prst="rect">
            <a:avLst/>
          </a:prstGeom>
          <a:noFill/>
        </p:spPr>
        <p:txBody>
          <a:bodyPr wrap="square" rtlCol="0">
            <a:spAutoFit/>
          </a:bodyPr>
          <a:lstStyle/>
          <a:p>
            <a:pPr algn="r"/>
            <a:r>
              <a:rPr lang="en-CA" sz="800" dirty="0" smtClean="0">
                <a:solidFill>
                  <a:schemeClr val="bg1"/>
                </a:solidFill>
              </a:rPr>
              <a:t>Image source: www.forces.gc.ca</a:t>
            </a:r>
            <a:endParaRPr lang="en-CA" sz="800" dirty="0">
              <a:solidFill>
                <a:schemeClr val="bg1"/>
              </a:solidFill>
            </a:endParaRPr>
          </a:p>
        </p:txBody>
      </p:sp>
      <p:sp>
        <p:nvSpPr>
          <p:cNvPr id="9" name="Text Placeholder 10"/>
          <p:cNvSpPr txBox="1">
            <a:spLocks/>
          </p:cNvSpPr>
          <p:nvPr/>
        </p:nvSpPr>
        <p:spPr>
          <a:xfrm>
            <a:off x="610607" y="4149080"/>
            <a:ext cx="7789022" cy="1152128"/>
          </a:xfrm>
          <a:prstGeom prst="rect">
            <a:avLst/>
          </a:prstGeo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latin typeface="Verdana" pitchFamily="34" charset="0"/>
                <a:ea typeface="ＭＳ Ｐゴシック" charset="-128"/>
                <a:cs typeface="ＭＳ Ｐゴシック"/>
              </a:defRPr>
            </a:lvl1pPr>
            <a:lvl2pPr marL="742950" indent="-285750" algn="l" defTabSz="457200" rtl="0" eaLnBrk="0" fontAlgn="base" hangingPunct="0">
              <a:spcBef>
                <a:spcPct val="20000"/>
              </a:spcBef>
              <a:spcAft>
                <a:spcPct val="0"/>
              </a:spcAft>
              <a:buFont typeface="Arial" pitchFamily="34" charset="0"/>
              <a:buNone/>
              <a:defRPr sz="2800" b="0" i="0" kern="1200">
                <a:solidFill>
                  <a:schemeClr val="tx1"/>
                </a:solidFill>
                <a:latin typeface="WhitneyHTF-Bold"/>
                <a:ea typeface="ＭＳ Ｐゴシック" charset="-128"/>
                <a:cs typeface="WhitneyHTF-Bold"/>
              </a:defRPr>
            </a:lvl2pPr>
            <a:lvl3pPr marL="1143000" indent="-228600" algn="l" defTabSz="457200" rtl="0" eaLnBrk="0" fontAlgn="base" hangingPunct="0">
              <a:spcBef>
                <a:spcPct val="20000"/>
              </a:spcBef>
              <a:spcAft>
                <a:spcPct val="0"/>
              </a:spcAft>
              <a:buFont typeface="Arial" pitchFamily="34" charset="0"/>
              <a:buNone/>
              <a:defRPr sz="2400" b="0" i="0" kern="1200">
                <a:solidFill>
                  <a:schemeClr val="tx1"/>
                </a:solidFill>
                <a:latin typeface="WhitneyHTF-Bold"/>
                <a:ea typeface="ＭＳ Ｐゴシック" charset="-128"/>
                <a:cs typeface="WhitneyHTF-Bold"/>
              </a:defRPr>
            </a:lvl3pPr>
            <a:lvl4pPr marL="1600200" indent="-228600" algn="l" defTabSz="457200" rtl="0" eaLnBrk="0" fontAlgn="base" hangingPunct="0">
              <a:spcBef>
                <a:spcPct val="20000"/>
              </a:spcBef>
              <a:spcAft>
                <a:spcPct val="0"/>
              </a:spcAft>
              <a:buFont typeface="Arial" pitchFamily="34" charset="0"/>
              <a:buNone/>
              <a:defRPr sz="2000" b="0" i="0" kern="1200">
                <a:solidFill>
                  <a:schemeClr val="tx1"/>
                </a:solidFill>
                <a:latin typeface="WhitneyHTF-Bold"/>
                <a:ea typeface="ＭＳ Ｐゴシック" charset="-128"/>
                <a:cs typeface="WhitneyHTF-Bold"/>
              </a:defRPr>
            </a:lvl4pPr>
            <a:lvl5pPr marL="2057400" indent="-228600" algn="l" defTabSz="457200" rtl="0" eaLnBrk="0" fontAlgn="base" hangingPunct="0">
              <a:spcBef>
                <a:spcPct val="20000"/>
              </a:spcBef>
              <a:spcAft>
                <a:spcPct val="0"/>
              </a:spcAft>
              <a:buFont typeface="Arial" pitchFamily="34" charset="0"/>
              <a:buNone/>
              <a:defRPr sz="2000" b="0" i="0" kern="1200">
                <a:solidFill>
                  <a:schemeClr val="tx1"/>
                </a:solidFill>
                <a:latin typeface="WhitneyHTF-Bold"/>
                <a:ea typeface="ＭＳ Ｐゴシック"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CA" sz="2400" b="0" baseline="30000" dirty="0" smtClean="0">
                <a:latin typeface="+mj-lt"/>
              </a:rPr>
              <a:t>1</a:t>
            </a:r>
            <a:r>
              <a:rPr lang="en-CA" sz="2400" b="0" dirty="0" smtClean="0">
                <a:latin typeface="+mj-lt"/>
              </a:rPr>
              <a:t> University of British Columbia</a:t>
            </a:r>
          </a:p>
          <a:p>
            <a:pPr algn="ctr"/>
            <a:r>
              <a:rPr lang="en-CA" sz="2400" b="0" baseline="30000" dirty="0" smtClean="0">
                <a:latin typeface="+mj-lt"/>
              </a:rPr>
              <a:t>2</a:t>
            </a:r>
            <a:r>
              <a:rPr lang="en-CA" sz="2400" b="0" dirty="0" smtClean="0">
                <a:latin typeface="+mj-lt"/>
              </a:rPr>
              <a:t> Simon Fraser University</a:t>
            </a:r>
          </a:p>
          <a:p>
            <a:pPr algn="ctr"/>
            <a:r>
              <a:rPr lang="en-CA" sz="2400" b="0" baseline="30000" dirty="0" smtClean="0">
                <a:latin typeface="+mj-lt"/>
              </a:rPr>
              <a:t>3</a:t>
            </a:r>
            <a:r>
              <a:rPr lang="en-CA" sz="2400" b="0" dirty="0">
                <a:latin typeface="+mj-lt"/>
              </a:rPr>
              <a:t> </a:t>
            </a:r>
            <a:r>
              <a:rPr lang="en-CA" sz="2400" b="0" dirty="0" smtClean="0">
                <a:latin typeface="+mj-lt"/>
              </a:rPr>
              <a:t>AMD Research</a:t>
            </a:r>
            <a:endParaRPr lang="en-CA" sz="2400" b="0" baseline="30000" dirty="0" smtClean="0">
              <a:latin typeface="+mj-lt"/>
            </a:endParaRPr>
          </a:p>
        </p:txBody>
      </p:sp>
    </p:spTree>
    <p:extLst>
      <p:ext uri="{BB962C8B-B14F-4D97-AF65-F5344CB8AC3E}">
        <p14:creationId xmlns:p14="http://schemas.microsoft.com/office/powerpoint/2010/main" val="2455212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983" y="2232864"/>
            <a:ext cx="988656" cy="98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78400" y="2542526"/>
            <a:ext cx="762239" cy="400110"/>
          </a:xfrm>
          <a:prstGeom prst="rect">
            <a:avLst/>
          </a:prstGeom>
          <a:noFill/>
        </p:spPr>
        <p:txBody>
          <a:bodyPr wrap="square" rtlCol="0">
            <a:spAutoFit/>
          </a:bodyPr>
          <a:lstStyle/>
          <a:p>
            <a:pPr algn="ctr"/>
            <a:r>
              <a:rPr lang="en-CA" sz="2000" b="1" dirty="0" smtClean="0"/>
              <a:t>T=0</a:t>
            </a:r>
            <a:endParaRPr lang="en-CA" sz="2000" b="1" dirty="0"/>
          </a:p>
        </p:txBody>
      </p:sp>
      <p:sp>
        <p:nvSpPr>
          <p:cNvPr id="68" name="TextBox 67"/>
          <p:cNvSpPr txBox="1"/>
          <p:nvPr/>
        </p:nvSpPr>
        <p:spPr>
          <a:xfrm>
            <a:off x="4378065" y="2542412"/>
            <a:ext cx="762239" cy="400110"/>
          </a:xfrm>
          <a:prstGeom prst="rect">
            <a:avLst/>
          </a:prstGeom>
          <a:noFill/>
        </p:spPr>
        <p:txBody>
          <a:bodyPr wrap="square" rtlCol="0">
            <a:spAutoFit/>
          </a:bodyPr>
          <a:lstStyle/>
          <a:p>
            <a:pPr algn="ctr"/>
            <a:r>
              <a:rPr lang="en-CA" sz="2000" b="1" dirty="0" smtClean="0"/>
              <a:t>T=11</a:t>
            </a:r>
            <a:endParaRPr lang="en-CA" sz="2000" b="1" dirty="0"/>
          </a:p>
        </p:txBody>
      </p:sp>
      <p:sp>
        <p:nvSpPr>
          <p:cNvPr id="69" name="TextBox 68"/>
          <p:cNvSpPr txBox="1"/>
          <p:nvPr/>
        </p:nvSpPr>
        <p:spPr>
          <a:xfrm>
            <a:off x="4384523" y="2544146"/>
            <a:ext cx="762239" cy="400110"/>
          </a:xfrm>
          <a:prstGeom prst="rect">
            <a:avLst/>
          </a:prstGeom>
          <a:noFill/>
        </p:spPr>
        <p:txBody>
          <a:bodyPr wrap="square" lIns="0" rIns="0" rtlCol="0">
            <a:spAutoFit/>
          </a:bodyPr>
          <a:lstStyle/>
          <a:p>
            <a:pPr algn="ctr"/>
            <a:r>
              <a:rPr lang="en-CA" sz="2000" b="1" dirty="0" smtClean="0"/>
              <a:t>T=15</a:t>
            </a:r>
            <a:endParaRPr lang="en-CA" sz="2000" b="1" dirty="0"/>
          </a:p>
        </p:txBody>
      </p:sp>
      <p:sp>
        <p:nvSpPr>
          <p:cNvPr id="53" name="Rectangle 52"/>
          <p:cNvSpPr/>
          <p:nvPr/>
        </p:nvSpPr>
        <p:spPr>
          <a:xfrm>
            <a:off x="3061168" y="3386007"/>
            <a:ext cx="1489061" cy="111156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Core 1</a:t>
            </a:r>
            <a:endParaRPr lang="en-US" dirty="0">
              <a:solidFill>
                <a:schemeClr val="tx1"/>
              </a:solidFill>
            </a:endParaRPr>
          </a:p>
        </p:txBody>
      </p:sp>
      <p:sp>
        <p:nvSpPr>
          <p:cNvPr id="54" name="Rectangle 53"/>
          <p:cNvSpPr/>
          <p:nvPr/>
        </p:nvSpPr>
        <p:spPr>
          <a:xfrm>
            <a:off x="3239111" y="3786218"/>
            <a:ext cx="1134275" cy="648072"/>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chemeClr val="tx1"/>
                </a:solidFill>
              </a:rPr>
              <a:t>L1D</a:t>
            </a:r>
            <a:endParaRPr lang="en-US" sz="1600" dirty="0">
              <a:solidFill>
                <a:schemeClr val="tx1"/>
              </a:solidFill>
            </a:endParaRPr>
          </a:p>
        </p:txBody>
      </p:sp>
      <p:sp>
        <p:nvSpPr>
          <p:cNvPr id="59" name="Rectangle 58"/>
          <p:cNvSpPr/>
          <p:nvPr/>
        </p:nvSpPr>
        <p:spPr>
          <a:xfrm>
            <a:off x="3061168" y="4713591"/>
            <a:ext cx="3503949" cy="36004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Interconnect</a:t>
            </a:r>
            <a:endParaRPr lang="en-US" dirty="0">
              <a:solidFill>
                <a:schemeClr val="tx1"/>
              </a:solidFill>
            </a:endParaRPr>
          </a:p>
        </p:txBody>
      </p:sp>
      <p:sp>
        <p:nvSpPr>
          <p:cNvPr id="60" name="Rectangle 59"/>
          <p:cNvSpPr/>
          <p:nvPr/>
        </p:nvSpPr>
        <p:spPr>
          <a:xfrm>
            <a:off x="3923927" y="5301207"/>
            <a:ext cx="1714731" cy="1008113"/>
          </a:xfrm>
          <a:prstGeom prst="rect">
            <a:avLst/>
          </a:prstGeom>
          <a:solidFill>
            <a:srgbClr val="FF66FF"/>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chemeClr val="tx1"/>
                </a:solidFill>
              </a:rPr>
              <a:t>L2 Bank</a:t>
            </a:r>
            <a:endParaRPr lang="en-US" sz="1600" dirty="0">
              <a:solidFill>
                <a:schemeClr val="tx1"/>
              </a:solidFill>
            </a:endParaRPr>
          </a:p>
        </p:txBody>
      </p:sp>
      <p:sp>
        <p:nvSpPr>
          <p:cNvPr id="61" name="Rectangle 60"/>
          <p:cNvSpPr/>
          <p:nvPr/>
        </p:nvSpPr>
        <p:spPr>
          <a:xfrm>
            <a:off x="5076056" y="3386007"/>
            <a:ext cx="1489061" cy="111156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Core 2</a:t>
            </a:r>
            <a:endParaRPr lang="en-US" dirty="0">
              <a:solidFill>
                <a:schemeClr val="tx1"/>
              </a:solidFill>
            </a:endParaRPr>
          </a:p>
        </p:txBody>
      </p:sp>
      <p:sp>
        <p:nvSpPr>
          <p:cNvPr id="63" name="Rectangle 62"/>
          <p:cNvSpPr/>
          <p:nvPr/>
        </p:nvSpPr>
        <p:spPr>
          <a:xfrm>
            <a:off x="5253999" y="3786218"/>
            <a:ext cx="1134275" cy="648072"/>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chemeClr val="tx1"/>
                </a:solidFill>
              </a:rPr>
              <a:t>L1D</a:t>
            </a:r>
            <a:endParaRPr lang="en-US" sz="1600" dirty="0">
              <a:solidFill>
                <a:schemeClr val="tx1"/>
              </a:solidFill>
            </a:endParaRPr>
          </a:p>
        </p:txBody>
      </p:sp>
      <p:sp>
        <p:nvSpPr>
          <p:cNvPr id="2" name="Text Placeholder 1"/>
          <p:cNvSpPr>
            <a:spLocks noGrp="1"/>
          </p:cNvSpPr>
          <p:nvPr>
            <p:ph type="body" sz="quarter" idx="10"/>
          </p:nvPr>
        </p:nvSpPr>
        <p:spPr/>
        <p:txBody>
          <a:bodyPr/>
          <a:lstStyle/>
          <a:p>
            <a:r>
              <a:rPr lang="en-US" dirty="0" smtClean="0"/>
              <a:t>Temporal Coherence (TC)</a:t>
            </a:r>
            <a:endParaRPr lang="en-US" dirty="0"/>
          </a:p>
        </p:txBody>
      </p:sp>
      <p:sp>
        <p:nvSpPr>
          <p:cNvPr id="15" name="TextBox 14"/>
          <p:cNvSpPr txBox="1"/>
          <p:nvPr/>
        </p:nvSpPr>
        <p:spPr>
          <a:xfrm>
            <a:off x="5735838" y="5454866"/>
            <a:ext cx="462114" cy="461665"/>
          </a:xfrm>
          <a:prstGeom prst="rect">
            <a:avLst/>
          </a:prstGeom>
          <a:noFill/>
        </p:spPr>
        <p:txBody>
          <a:bodyPr wrap="square" rtlCol="0">
            <a:spAutoFit/>
          </a:bodyPr>
          <a:lstStyle/>
          <a:p>
            <a:r>
              <a:rPr lang="en-CA" sz="2400" dirty="0" smtClean="0"/>
              <a:t>▪▪▪</a:t>
            </a:r>
            <a:endParaRPr lang="en-CA" sz="2400" dirty="0"/>
          </a:p>
        </p:txBody>
      </p:sp>
      <p:grpSp>
        <p:nvGrpSpPr>
          <p:cNvPr id="48" name="Group 47"/>
          <p:cNvGrpSpPr/>
          <p:nvPr/>
        </p:nvGrpSpPr>
        <p:grpSpPr>
          <a:xfrm>
            <a:off x="4424613" y="5952668"/>
            <a:ext cx="1042179" cy="210312"/>
            <a:chOff x="2619553" y="5952668"/>
            <a:chExt cx="1042179" cy="210312"/>
          </a:xfrm>
        </p:grpSpPr>
        <p:sp>
          <p:nvSpPr>
            <p:cNvPr id="21" name="Rectangle 20"/>
            <p:cNvSpPr/>
            <p:nvPr/>
          </p:nvSpPr>
          <p:spPr>
            <a:xfrm>
              <a:off x="3059832" y="5952668"/>
              <a:ext cx="601900" cy="210312"/>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A=0</a:t>
              </a:r>
              <a:endParaRPr lang="en-US" sz="1400" b="1" dirty="0">
                <a:solidFill>
                  <a:schemeClr val="bg1"/>
                </a:solidFill>
              </a:endParaRPr>
            </a:p>
          </p:txBody>
        </p:sp>
        <p:sp>
          <p:nvSpPr>
            <p:cNvPr id="47" name="Rectangle 46"/>
            <p:cNvSpPr/>
            <p:nvPr/>
          </p:nvSpPr>
          <p:spPr>
            <a:xfrm>
              <a:off x="2619553" y="5952668"/>
              <a:ext cx="440279" cy="21031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0</a:t>
              </a:r>
              <a:endParaRPr lang="en-US" sz="1400" b="1" dirty="0">
                <a:solidFill>
                  <a:schemeClr val="bg1"/>
                </a:solidFill>
              </a:endParaRPr>
            </a:p>
          </p:txBody>
        </p:sp>
      </p:grpSp>
      <p:grpSp>
        <p:nvGrpSpPr>
          <p:cNvPr id="35" name="Group 34"/>
          <p:cNvGrpSpPr/>
          <p:nvPr/>
        </p:nvGrpSpPr>
        <p:grpSpPr>
          <a:xfrm>
            <a:off x="3778121" y="4293764"/>
            <a:ext cx="718995" cy="1372526"/>
            <a:chOff x="2123728" y="4293096"/>
            <a:chExt cx="718995" cy="1372526"/>
          </a:xfrm>
        </p:grpSpPr>
        <p:cxnSp>
          <p:nvCxnSpPr>
            <p:cNvPr id="36" name="Straight Arrow Connector 35"/>
            <p:cNvCxnSpPr/>
            <p:nvPr/>
          </p:nvCxnSpPr>
          <p:spPr>
            <a:xfrm>
              <a:off x="2123728" y="4293096"/>
              <a:ext cx="718995" cy="13725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rot="3711319">
              <a:off x="2040567" y="4737262"/>
              <a:ext cx="777152" cy="276999"/>
            </a:xfrm>
            <a:prstGeom prst="rect">
              <a:avLst/>
            </a:prstGeom>
            <a:solidFill>
              <a:schemeClr val="bg1"/>
            </a:solidFill>
          </p:spPr>
          <p:txBody>
            <a:bodyPr wrap="square" lIns="0" tIns="0" rIns="0" bIns="0" rtlCol="0">
              <a:spAutoFit/>
            </a:bodyPr>
            <a:lstStyle/>
            <a:p>
              <a:pPr algn="ctr"/>
              <a:r>
                <a:rPr lang="en-US" dirty="0" smtClean="0"/>
                <a:t>Load A</a:t>
              </a:r>
              <a:endParaRPr lang="en-US" dirty="0"/>
            </a:p>
          </p:txBody>
        </p:sp>
      </p:grpSp>
      <p:sp>
        <p:nvSpPr>
          <p:cNvPr id="62" name="TextBox 61"/>
          <p:cNvSpPr txBox="1"/>
          <p:nvPr/>
        </p:nvSpPr>
        <p:spPr>
          <a:xfrm rot="3711319">
            <a:off x="3456914" y="4865543"/>
            <a:ext cx="777152" cy="276999"/>
          </a:xfrm>
          <a:prstGeom prst="rect">
            <a:avLst/>
          </a:prstGeom>
          <a:solidFill>
            <a:schemeClr val="bg1"/>
          </a:solidFill>
        </p:spPr>
        <p:txBody>
          <a:bodyPr wrap="square" lIns="0" tIns="0" rIns="0" bIns="0" rtlCol="0">
            <a:spAutoFit/>
          </a:bodyPr>
          <a:lstStyle/>
          <a:p>
            <a:pPr algn="ctr"/>
            <a:r>
              <a:rPr lang="en-US" dirty="0" smtClean="0"/>
              <a:t>T=10</a:t>
            </a:r>
            <a:endParaRPr lang="en-US" dirty="0"/>
          </a:p>
        </p:txBody>
      </p:sp>
      <p:sp>
        <p:nvSpPr>
          <p:cNvPr id="64" name="Rectangle 63"/>
          <p:cNvSpPr/>
          <p:nvPr/>
        </p:nvSpPr>
        <p:spPr>
          <a:xfrm>
            <a:off x="4863434" y="5952668"/>
            <a:ext cx="601900" cy="210312"/>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A=0</a:t>
            </a:r>
            <a:endParaRPr lang="en-US" sz="1400" b="1" dirty="0">
              <a:solidFill>
                <a:schemeClr val="bg1"/>
              </a:solidFill>
            </a:endParaRPr>
          </a:p>
        </p:txBody>
      </p:sp>
      <p:sp>
        <p:nvSpPr>
          <p:cNvPr id="65" name="Rectangle 64"/>
          <p:cNvSpPr/>
          <p:nvPr/>
        </p:nvSpPr>
        <p:spPr>
          <a:xfrm>
            <a:off x="4423155" y="5952668"/>
            <a:ext cx="440279" cy="21031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10</a:t>
            </a:r>
            <a:endParaRPr lang="en-US" sz="1400" b="1" dirty="0">
              <a:solidFill>
                <a:schemeClr val="bg1"/>
              </a:solidFill>
            </a:endParaRPr>
          </a:p>
        </p:txBody>
      </p:sp>
      <p:grpSp>
        <p:nvGrpSpPr>
          <p:cNvPr id="6" name="Group 5"/>
          <p:cNvGrpSpPr/>
          <p:nvPr/>
        </p:nvGrpSpPr>
        <p:grpSpPr>
          <a:xfrm>
            <a:off x="4423155" y="5952672"/>
            <a:ext cx="1042179" cy="210312"/>
            <a:chOff x="2618095" y="5952668"/>
            <a:chExt cx="1042179" cy="314530"/>
          </a:xfrm>
        </p:grpSpPr>
        <p:sp>
          <p:nvSpPr>
            <p:cNvPr id="66" name="Rectangle 65"/>
            <p:cNvSpPr/>
            <p:nvPr/>
          </p:nvSpPr>
          <p:spPr>
            <a:xfrm>
              <a:off x="3058374" y="5952668"/>
              <a:ext cx="601900" cy="314524"/>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A=0</a:t>
              </a:r>
              <a:endParaRPr lang="en-US" sz="1400" b="1" dirty="0">
                <a:solidFill>
                  <a:schemeClr val="bg1"/>
                </a:solidFill>
              </a:endParaRPr>
            </a:p>
          </p:txBody>
        </p:sp>
        <p:sp>
          <p:nvSpPr>
            <p:cNvPr id="67" name="Rectangle 66"/>
            <p:cNvSpPr/>
            <p:nvPr/>
          </p:nvSpPr>
          <p:spPr>
            <a:xfrm>
              <a:off x="2618095" y="5952671"/>
              <a:ext cx="440279" cy="31452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10</a:t>
              </a:r>
              <a:endParaRPr lang="en-US" sz="1400" b="1" dirty="0">
                <a:solidFill>
                  <a:schemeClr val="bg1"/>
                </a:solidFill>
              </a:endParaRPr>
            </a:p>
          </p:txBody>
        </p:sp>
      </p:grpSp>
      <p:grpSp>
        <p:nvGrpSpPr>
          <p:cNvPr id="49" name="Group 48"/>
          <p:cNvGrpSpPr/>
          <p:nvPr/>
        </p:nvGrpSpPr>
        <p:grpSpPr>
          <a:xfrm>
            <a:off x="3287168" y="4169754"/>
            <a:ext cx="1042179" cy="210312"/>
            <a:chOff x="2619553" y="5952668"/>
            <a:chExt cx="1042179" cy="210312"/>
          </a:xfrm>
        </p:grpSpPr>
        <p:sp>
          <p:nvSpPr>
            <p:cNvPr id="50" name="Rectangle 49"/>
            <p:cNvSpPr/>
            <p:nvPr/>
          </p:nvSpPr>
          <p:spPr>
            <a:xfrm>
              <a:off x="3059832" y="5952668"/>
              <a:ext cx="601900" cy="210312"/>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A=0</a:t>
              </a:r>
              <a:endParaRPr lang="en-US" sz="1400" b="1" dirty="0">
                <a:solidFill>
                  <a:schemeClr val="bg1"/>
                </a:solidFill>
              </a:endParaRPr>
            </a:p>
          </p:txBody>
        </p:sp>
        <p:sp>
          <p:nvSpPr>
            <p:cNvPr id="51" name="Rectangle 50"/>
            <p:cNvSpPr/>
            <p:nvPr/>
          </p:nvSpPr>
          <p:spPr>
            <a:xfrm>
              <a:off x="2619553" y="5952668"/>
              <a:ext cx="440279" cy="210312"/>
            </a:xfrm>
            <a:prstGeom prst="rect">
              <a:avLst/>
            </a:prstGeom>
            <a:solidFill>
              <a:srgbClr val="FF990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10</a:t>
              </a:r>
              <a:endParaRPr lang="en-US" sz="1400" b="1" dirty="0">
                <a:solidFill>
                  <a:schemeClr val="bg1"/>
                </a:solidFill>
              </a:endParaRPr>
            </a:p>
          </p:txBody>
        </p:sp>
      </p:grpSp>
      <p:grpSp>
        <p:nvGrpSpPr>
          <p:cNvPr id="80" name="Group 79"/>
          <p:cNvGrpSpPr/>
          <p:nvPr/>
        </p:nvGrpSpPr>
        <p:grpSpPr>
          <a:xfrm>
            <a:off x="4993025" y="4233525"/>
            <a:ext cx="649157" cy="1493003"/>
            <a:chOff x="2842723" y="4172619"/>
            <a:chExt cx="649157" cy="1493003"/>
          </a:xfrm>
        </p:grpSpPr>
        <p:cxnSp>
          <p:nvCxnSpPr>
            <p:cNvPr id="81" name="Straight Arrow Connector 80"/>
            <p:cNvCxnSpPr/>
            <p:nvPr/>
          </p:nvCxnSpPr>
          <p:spPr>
            <a:xfrm flipH="1">
              <a:off x="2842723" y="4172619"/>
              <a:ext cx="649157" cy="14930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rot="17615581">
              <a:off x="2659815" y="4755111"/>
              <a:ext cx="1033177" cy="276999"/>
            </a:xfrm>
            <a:prstGeom prst="rect">
              <a:avLst/>
            </a:prstGeom>
            <a:solidFill>
              <a:schemeClr val="bg1"/>
            </a:solidFill>
          </p:spPr>
          <p:txBody>
            <a:bodyPr wrap="square" lIns="0" tIns="0" rIns="0" bIns="0" rtlCol="0">
              <a:spAutoFit/>
            </a:bodyPr>
            <a:lstStyle/>
            <a:p>
              <a:pPr algn="ctr"/>
              <a:r>
                <a:rPr lang="en-US" dirty="0" smtClean="0"/>
                <a:t>Store A=1</a:t>
              </a:r>
              <a:endParaRPr lang="en-US" dirty="0"/>
            </a:p>
          </p:txBody>
        </p:sp>
      </p:grpSp>
      <p:sp>
        <p:nvSpPr>
          <p:cNvPr id="88" name="Rectangle 87"/>
          <p:cNvSpPr/>
          <p:nvPr/>
        </p:nvSpPr>
        <p:spPr>
          <a:xfrm>
            <a:off x="4864892" y="5952668"/>
            <a:ext cx="601900" cy="210312"/>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A=1</a:t>
            </a:r>
            <a:endParaRPr lang="en-US" sz="1400" b="1" dirty="0">
              <a:solidFill>
                <a:schemeClr val="bg1"/>
              </a:solidFill>
            </a:endParaRPr>
          </a:p>
        </p:txBody>
      </p:sp>
      <p:grpSp>
        <p:nvGrpSpPr>
          <p:cNvPr id="55" name="Group 54"/>
          <p:cNvGrpSpPr/>
          <p:nvPr/>
        </p:nvGrpSpPr>
        <p:grpSpPr>
          <a:xfrm>
            <a:off x="3287168" y="4170665"/>
            <a:ext cx="1042179" cy="210312"/>
            <a:chOff x="2619553" y="5952668"/>
            <a:chExt cx="1042179" cy="210312"/>
          </a:xfrm>
          <a:solidFill>
            <a:schemeClr val="accent4">
              <a:lumMod val="60000"/>
              <a:lumOff val="40000"/>
            </a:schemeClr>
          </a:solidFill>
        </p:grpSpPr>
        <p:sp>
          <p:nvSpPr>
            <p:cNvPr id="56" name="Rectangle 55"/>
            <p:cNvSpPr/>
            <p:nvPr/>
          </p:nvSpPr>
          <p:spPr>
            <a:xfrm>
              <a:off x="3059832" y="5952668"/>
              <a:ext cx="601900" cy="210312"/>
            </a:xfrm>
            <a:prstGeom prst="rect">
              <a:avLst/>
            </a:prstGeom>
            <a:grp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A=0</a:t>
              </a:r>
              <a:endParaRPr lang="en-US" sz="1400" b="1" dirty="0">
                <a:solidFill>
                  <a:schemeClr val="bg1"/>
                </a:solidFill>
              </a:endParaRPr>
            </a:p>
          </p:txBody>
        </p:sp>
        <p:sp>
          <p:nvSpPr>
            <p:cNvPr id="57" name="Rectangle 56"/>
            <p:cNvSpPr/>
            <p:nvPr/>
          </p:nvSpPr>
          <p:spPr>
            <a:xfrm>
              <a:off x="2619553" y="5952668"/>
              <a:ext cx="440279" cy="210312"/>
            </a:xfrm>
            <a:prstGeom prst="rect">
              <a:avLst/>
            </a:prstGeom>
            <a:grp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10</a:t>
              </a:r>
              <a:endParaRPr lang="en-US" sz="1400" b="1" dirty="0">
                <a:solidFill>
                  <a:schemeClr val="bg1"/>
                </a:solidFill>
              </a:endParaRPr>
            </a:p>
          </p:txBody>
        </p:sp>
      </p:grpSp>
      <p:sp>
        <p:nvSpPr>
          <p:cNvPr id="9" name="Rectangle 8"/>
          <p:cNvSpPr/>
          <p:nvPr/>
        </p:nvSpPr>
        <p:spPr>
          <a:xfrm>
            <a:off x="2843808" y="3941787"/>
            <a:ext cx="4032448" cy="1342604"/>
          </a:xfrm>
          <a:prstGeom prst="rect">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FF0000"/>
                </a:solidFill>
              </a:rPr>
              <a:t>No coherence messages</a:t>
            </a:r>
            <a:endParaRPr lang="en-US" sz="3600" dirty="0">
              <a:solidFill>
                <a:srgbClr val="FF0000"/>
              </a:solidFill>
            </a:endParaRPr>
          </a:p>
        </p:txBody>
      </p:sp>
    </p:spTree>
    <p:extLst>
      <p:ext uri="{BB962C8B-B14F-4D97-AF65-F5344CB8AC3E}">
        <p14:creationId xmlns:p14="http://schemas.microsoft.com/office/powerpoint/2010/main" val="386511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27" presetClass="emph" presetSubtype="0" fill="remove" grpId="1" nodeType="withEffect">
                                  <p:stCondLst>
                                    <p:cond delay="0"/>
                                  </p:stCondLst>
                                  <p:childTnLst>
                                    <p:animClr clrSpc="rgb" dir="cw">
                                      <p:cBhvr override="childStyle">
                                        <p:cTn id="24" dur="250" autoRev="1" fill="remove"/>
                                        <p:tgtEl>
                                          <p:spTgt spid="65"/>
                                        </p:tgtEl>
                                        <p:attrNameLst>
                                          <p:attrName>style.color</p:attrName>
                                        </p:attrNameLst>
                                      </p:cBhvr>
                                      <p:to>
                                        <a:schemeClr val="bg1"/>
                                      </p:to>
                                    </p:animClr>
                                    <p:animClr clrSpc="rgb" dir="cw">
                                      <p:cBhvr>
                                        <p:cTn id="25" dur="250" autoRev="1" fill="remove"/>
                                        <p:tgtEl>
                                          <p:spTgt spid="65"/>
                                        </p:tgtEl>
                                        <p:attrNameLst>
                                          <p:attrName>fillcolor</p:attrName>
                                        </p:attrNameLst>
                                      </p:cBhvr>
                                      <p:to>
                                        <a:schemeClr val="bg1"/>
                                      </p:to>
                                    </p:animClr>
                                    <p:set>
                                      <p:cBhvr>
                                        <p:cTn id="26" dur="250" autoRev="1" fill="remove"/>
                                        <p:tgtEl>
                                          <p:spTgt spid="65"/>
                                        </p:tgtEl>
                                        <p:attrNameLst>
                                          <p:attrName>fill.type</p:attrName>
                                        </p:attrNameLst>
                                      </p:cBhvr>
                                      <p:to>
                                        <p:strVal val="solid"/>
                                      </p:to>
                                    </p:set>
                                    <p:set>
                                      <p:cBhvr>
                                        <p:cTn id="27" dur="250" autoRev="1" fill="remove"/>
                                        <p:tgtEl>
                                          <p:spTgt spid="65"/>
                                        </p:tgtEl>
                                        <p:attrNameLst>
                                          <p:attrName>fill.on</p:attrName>
                                        </p:attrNameLst>
                                      </p:cBhvr>
                                      <p:to>
                                        <p:strVal val="true"/>
                                      </p:to>
                                    </p:set>
                                  </p:childTnLst>
                                </p:cTn>
                              </p:par>
                              <p:par>
                                <p:cTn id="28" presetID="1"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35"/>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62"/>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childTnLst>
                                </p:cTn>
                              </p:par>
                              <p:par>
                                <p:cTn id="38" presetID="42" presetClass="path" presetSubtype="0" accel="50000" decel="50000" fill="hold" nodeType="withEffect">
                                  <p:stCondLst>
                                    <p:cond delay="0"/>
                                  </p:stCondLst>
                                  <p:childTnLst>
                                    <p:animMotion origin="layout" path="M 8.33333E-7 -3.33333E-6 L -0.12396 -0.25995 " pathEditMode="relative" rAng="0" ptsTypes="AA">
                                      <p:cBhvr>
                                        <p:cTn id="39" dur="2000" fill="hold"/>
                                        <p:tgtEl>
                                          <p:spTgt spid="6"/>
                                        </p:tgtEl>
                                        <p:attrNameLst>
                                          <p:attrName>ppt_x</p:attrName>
                                          <p:attrName>ppt_y</p:attrName>
                                        </p:attrNameLst>
                                      </p:cBhvr>
                                      <p:rCtr x="-6198" y="-13009"/>
                                    </p:animMotion>
                                  </p:childTnLst>
                                </p:cTn>
                              </p:par>
                            </p:childTnLst>
                          </p:cTn>
                        </p:par>
                        <p:par>
                          <p:cTn id="40" fill="hold">
                            <p:stCondLst>
                              <p:cond delay="2000"/>
                            </p:stCondLst>
                            <p:childTnLst>
                              <p:par>
                                <p:cTn id="41" presetID="1" presetClass="exit" presetSubtype="0" fill="hold" nodeType="afterEffect">
                                  <p:stCondLst>
                                    <p:cond delay="0"/>
                                  </p:stCondLst>
                                  <p:childTnLst>
                                    <p:set>
                                      <p:cBhvr>
                                        <p:cTn id="42" dur="1" fill="hold">
                                          <p:stCondLst>
                                            <p:cond delay="0"/>
                                          </p:stCondLst>
                                        </p:cTn>
                                        <p:tgtEl>
                                          <p:spTgt spid="6"/>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49"/>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68"/>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7" presetClass="emph" presetSubtype="0" fill="remove" grpId="2" nodeType="clickEffect">
                                  <p:stCondLst>
                                    <p:cond delay="0"/>
                                  </p:stCondLst>
                                  <p:childTnLst>
                                    <p:animClr clrSpc="rgb" dir="cw">
                                      <p:cBhvr override="childStyle">
                                        <p:cTn id="66" dur="250" autoRev="1" fill="remove"/>
                                        <p:tgtEl>
                                          <p:spTgt spid="65"/>
                                        </p:tgtEl>
                                        <p:attrNameLst>
                                          <p:attrName>style.color</p:attrName>
                                        </p:attrNameLst>
                                      </p:cBhvr>
                                      <p:to>
                                        <a:schemeClr val="bg1"/>
                                      </p:to>
                                    </p:animClr>
                                    <p:animClr clrSpc="rgb" dir="cw">
                                      <p:cBhvr>
                                        <p:cTn id="67" dur="250" autoRev="1" fill="remove"/>
                                        <p:tgtEl>
                                          <p:spTgt spid="65"/>
                                        </p:tgtEl>
                                        <p:attrNameLst>
                                          <p:attrName>fillcolor</p:attrName>
                                        </p:attrNameLst>
                                      </p:cBhvr>
                                      <p:to>
                                        <a:schemeClr val="bg1"/>
                                      </p:to>
                                    </p:animClr>
                                    <p:set>
                                      <p:cBhvr>
                                        <p:cTn id="68" dur="250" autoRev="1" fill="remove"/>
                                        <p:tgtEl>
                                          <p:spTgt spid="65"/>
                                        </p:tgtEl>
                                        <p:attrNameLst>
                                          <p:attrName>fill.type</p:attrName>
                                        </p:attrNameLst>
                                      </p:cBhvr>
                                      <p:to>
                                        <p:strVal val="solid"/>
                                      </p:to>
                                    </p:set>
                                    <p:set>
                                      <p:cBhvr>
                                        <p:cTn id="69" dur="250" autoRev="1" fill="remove"/>
                                        <p:tgtEl>
                                          <p:spTgt spid="65"/>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80"/>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64"/>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88"/>
                                        </p:tgtEl>
                                        <p:attrNameLst>
                                          <p:attrName>style.visibility</p:attrName>
                                        </p:attrNameLst>
                                      </p:cBhvr>
                                      <p:to>
                                        <p:strVal val="visible"/>
                                      </p:to>
                                    </p:set>
                                  </p:childTnLst>
                                </p:cTn>
                              </p:par>
                              <p:par>
                                <p:cTn id="78" presetID="27" presetClass="emph" presetSubtype="0" fill="remove" grpId="1" nodeType="withEffect">
                                  <p:stCondLst>
                                    <p:cond delay="0"/>
                                  </p:stCondLst>
                                  <p:childTnLst>
                                    <p:animClr clrSpc="rgb" dir="cw">
                                      <p:cBhvr override="childStyle">
                                        <p:cTn id="79" dur="250" autoRev="1" fill="remove"/>
                                        <p:tgtEl>
                                          <p:spTgt spid="88"/>
                                        </p:tgtEl>
                                        <p:attrNameLst>
                                          <p:attrName>style.color</p:attrName>
                                        </p:attrNameLst>
                                      </p:cBhvr>
                                      <p:to>
                                        <a:schemeClr val="bg1"/>
                                      </p:to>
                                    </p:animClr>
                                    <p:animClr clrSpc="rgb" dir="cw">
                                      <p:cBhvr>
                                        <p:cTn id="80" dur="250" autoRev="1" fill="remove"/>
                                        <p:tgtEl>
                                          <p:spTgt spid="88"/>
                                        </p:tgtEl>
                                        <p:attrNameLst>
                                          <p:attrName>fillcolor</p:attrName>
                                        </p:attrNameLst>
                                      </p:cBhvr>
                                      <p:to>
                                        <a:schemeClr val="bg1"/>
                                      </p:to>
                                    </p:animClr>
                                    <p:set>
                                      <p:cBhvr>
                                        <p:cTn id="81" dur="250" autoRev="1" fill="remove"/>
                                        <p:tgtEl>
                                          <p:spTgt spid="88"/>
                                        </p:tgtEl>
                                        <p:attrNameLst>
                                          <p:attrName>fill.type</p:attrName>
                                        </p:attrNameLst>
                                      </p:cBhvr>
                                      <p:to>
                                        <p:strVal val="solid"/>
                                      </p:to>
                                    </p:set>
                                    <p:set>
                                      <p:cBhvr>
                                        <p:cTn id="82" dur="250" autoRev="1" fill="remove"/>
                                        <p:tgtEl>
                                          <p:spTgt spid="88"/>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8" grpId="0"/>
      <p:bldP spid="68" grpId="1"/>
      <p:bldP spid="69" grpId="0"/>
      <p:bldP spid="62" grpId="0" animBg="1"/>
      <p:bldP spid="62" grpId="1" animBg="1"/>
      <p:bldP spid="64" grpId="0" animBg="1"/>
      <p:bldP spid="64" grpId="1" animBg="1"/>
      <p:bldP spid="65" grpId="0" animBg="1"/>
      <p:bldP spid="65" grpId="1" animBg="1"/>
      <p:bldP spid="65" grpId="2" animBg="1"/>
      <p:bldP spid="88" grpId="0" animBg="1"/>
      <p:bldP spid="88"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Temporal Coherence (TC</a:t>
            </a:r>
            <a:r>
              <a:rPr lang="en-US" dirty="0" smtClean="0"/>
              <a:t>)</a:t>
            </a:r>
            <a:endParaRPr lang="en-US" dirty="0"/>
          </a:p>
        </p:txBody>
      </p:sp>
      <p:sp>
        <p:nvSpPr>
          <p:cNvPr id="3" name="Text Placeholder 2"/>
          <p:cNvSpPr>
            <a:spLocks noGrp="1"/>
          </p:cNvSpPr>
          <p:nvPr>
            <p:ph type="body" sz="quarter" idx="12"/>
          </p:nvPr>
        </p:nvSpPr>
        <p:spPr>
          <a:xfrm>
            <a:off x="467544" y="1772816"/>
            <a:ext cx="8208912" cy="3816424"/>
          </a:xfrm>
        </p:spPr>
        <p:txBody>
          <a:bodyPr>
            <a:noAutofit/>
          </a:bodyPr>
          <a:lstStyle/>
          <a:p>
            <a:r>
              <a:rPr lang="en-US" sz="2400" dirty="0" smtClean="0"/>
              <a:t>What lifetime values should be requested on loads?</a:t>
            </a:r>
          </a:p>
          <a:p>
            <a:endParaRPr lang="en-US" sz="2400" dirty="0" smtClean="0"/>
          </a:p>
          <a:p>
            <a:pPr marL="738188" indent="-285750">
              <a:buFont typeface="Arial" pitchFamily="34" charset="0"/>
              <a:buChar char="•"/>
            </a:pPr>
            <a:r>
              <a:rPr lang="en-US" sz="2400" dirty="0" smtClean="0"/>
              <a:t>Use a predictor to predict lifetime values</a:t>
            </a:r>
          </a:p>
          <a:p>
            <a:pPr marL="452438"/>
            <a:endParaRPr lang="en-US" sz="2400" dirty="0"/>
          </a:p>
          <a:p>
            <a:pPr marL="452438"/>
            <a:endParaRPr lang="en-US" sz="2400" dirty="0" smtClean="0"/>
          </a:p>
          <a:p>
            <a:endParaRPr lang="en-US" sz="2400" dirty="0"/>
          </a:p>
          <a:p>
            <a:r>
              <a:rPr lang="en-US" sz="2400" dirty="0" smtClean="0"/>
              <a:t>What about stores to unexpired blocks?</a:t>
            </a:r>
            <a:endParaRPr lang="en-US" sz="2400" dirty="0"/>
          </a:p>
          <a:p>
            <a:endParaRPr lang="en-US" sz="2400" dirty="0" smtClean="0"/>
          </a:p>
          <a:p>
            <a:pPr marL="804863" indent="-342900">
              <a:buFont typeface="Arial" pitchFamily="34" charset="0"/>
              <a:buChar char="•"/>
            </a:pPr>
            <a:r>
              <a:rPr lang="en-US" sz="2400" dirty="0" smtClean="0"/>
              <a:t>Stall them at the L2?</a:t>
            </a:r>
            <a:endParaRPr lang="en-US" sz="2400" dirty="0"/>
          </a:p>
          <a:p>
            <a:endParaRPr lang="en-US" sz="2400" dirty="0" smtClean="0"/>
          </a:p>
        </p:txBody>
      </p:sp>
    </p:spTree>
    <p:extLst>
      <p:ext uri="{BB962C8B-B14F-4D97-AF65-F5344CB8AC3E}">
        <p14:creationId xmlns:p14="http://schemas.microsoft.com/office/powerpoint/2010/main" val="129244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TC Stalling Issues</a:t>
            </a:r>
            <a:endParaRPr lang="en-US" dirty="0"/>
          </a:p>
        </p:txBody>
      </p:sp>
      <p:sp>
        <p:nvSpPr>
          <p:cNvPr id="3" name="Text Placeholder 2"/>
          <p:cNvSpPr>
            <a:spLocks noGrp="1"/>
          </p:cNvSpPr>
          <p:nvPr>
            <p:ph type="body" sz="quarter" idx="12"/>
          </p:nvPr>
        </p:nvSpPr>
        <p:spPr>
          <a:xfrm>
            <a:off x="467544" y="1772816"/>
            <a:ext cx="8208912" cy="4320480"/>
          </a:xfrm>
        </p:spPr>
        <p:txBody>
          <a:bodyPr>
            <a:noAutofit/>
          </a:bodyPr>
          <a:lstStyle/>
          <a:p>
            <a:r>
              <a:rPr lang="en-US" sz="2800" b="1" dirty="0" smtClean="0"/>
              <a:t>Stall?</a:t>
            </a:r>
          </a:p>
          <a:p>
            <a:endParaRPr lang="en-US" sz="2800" b="1" dirty="0" smtClean="0"/>
          </a:p>
          <a:p>
            <a:pPr lvl="1"/>
            <a:r>
              <a:rPr lang="en-US" sz="2800" b="1" dirty="0" smtClean="0"/>
              <a:t>Problem #1</a:t>
            </a:r>
            <a:r>
              <a:rPr lang="en-US" sz="2800" dirty="0" smtClean="0"/>
              <a:t>: Sensitive to mispredictions</a:t>
            </a:r>
            <a:endParaRPr lang="en-US" sz="2800" b="1" dirty="0" smtClean="0"/>
          </a:p>
          <a:p>
            <a:pPr lvl="1"/>
            <a:r>
              <a:rPr lang="en-US" sz="2800" b="1" dirty="0" smtClean="0"/>
              <a:t>Problem #2</a:t>
            </a:r>
            <a:r>
              <a:rPr lang="en-US" sz="2800" dirty="0" smtClean="0"/>
              <a:t>: Impedes other accesses</a:t>
            </a:r>
            <a:endParaRPr lang="en-US" sz="2800" dirty="0"/>
          </a:p>
          <a:p>
            <a:pPr lvl="1"/>
            <a:r>
              <a:rPr lang="en-US" sz="2800" b="1" dirty="0" smtClean="0"/>
              <a:t>Problem #3</a:t>
            </a:r>
            <a:r>
              <a:rPr lang="en-US" sz="2800" dirty="0" smtClean="0"/>
              <a:t>: Hurts existing GPU applications</a:t>
            </a:r>
          </a:p>
          <a:p>
            <a:endParaRPr lang="en-US" sz="2800" dirty="0"/>
          </a:p>
          <a:p>
            <a:endParaRPr lang="en-US" sz="2800" dirty="0" smtClean="0"/>
          </a:p>
          <a:p>
            <a:pPr>
              <a:tabLst>
                <a:tab pos="1141413" algn="l"/>
              </a:tabLst>
            </a:pPr>
            <a:r>
              <a:rPr lang="en-US" sz="2800" b="1" dirty="0" smtClean="0"/>
              <a:t>Solution</a:t>
            </a:r>
            <a:r>
              <a:rPr lang="en-US" sz="2800" dirty="0" smtClean="0"/>
              <a:t>: 	TC-Weak</a:t>
            </a:r>
          </a:p>
        </p:txBody>
      </p:sp>
    </p:spTree>
    <p:extLst>
      <p:ext uri="{BB962C8B-B14F-4D97-AF65-F5344CB8AC3E}">
        <p14:creationId xmlns:p14="http://schemas.microsoft.com/office/powerpoint/2010/main" val="40929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150070" y="5410702"/>
            <a:ext cx="1761579" cy="952196"/>
          </a:xfrm>
          <a:prstGeom prst="rect">
            <a:avLst/>
          </a:prstGeom>
          <a:solidFill>
            <a:srgbClr val="FF66FF"/>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chemeClr val="tx1"/>
                </a:solidFill>
              </a:rPr>
              <a:t>L2 Bank</a:t>
            </a:r>
            <a:endParaRPr lang="en-US" sz="1600" dirty="0">
              <a:solidFill>
                <a:schemeClr val="tx1"/>
              </a:solidFill>
            </a:endParaRPr>
          </a:p>
        </p:txBody>
      </p:sp>
      <p:sp>
        <p:nvSpPr>
          <p:cNvPr id="23" name="Rectangle 22"/>
          <p:cNvSpPr/>
          <p:nvPr/>
        </p:nvSpPr>
        <p:spPr>
          <a:xfrm>
            <a:off x="4361707" y="6081951"/>
            <a:ext cx="440279" cy="21031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47</a:t>
            </a:r>
            <a:endParaRPr lang="en-US" sz="1400" b="1" dirty="0">
              <a:solidFill>
                <a:schemeClr val="bg1"/>
              </a:solidFill>
            </a:endParaRPr>
          </a:p>
        </p:txBody>
      </p:sp>
      <p:pic>
        <p:nvPicPr>
          <p:cNvPr id="6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983" y="2232864"/>
            <a:ext cx="988656" cy="98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Box 69"/>
          <p:cNvSpPr txBox="1"/>
          <p:nvPr/>
        </p:nvSpPr>
        <p:spPr>
          <a:xfrm>
            <a:off x="4378400" y="2517903"/>
            <a:ext cx="762239" cy="400110"/>
          </a:xfrm>
          <a:prstGeom prst="rect">
            <a:avLst/>
          </a:prstGeom>
          <a:noFill/>
        </p:spPr>
        <p:txBody>
          <a:bodyPr wrap="square" lIns="0" rIns="0" rtlCol="0">
            <a:spAutoFit/>
          </a:bodyPr>
          <a:lstStyle/>
          <a:p>
            <a:pPr algn="ctr"/>
            <a:r>
              <a:rPr lang="en-CA" sz="2000" b="1" dirty="0" smtClean="0"/>
              <a:t>T=1</a:t>
            </a:r>
            <a:endParaRPr lang="en-CA" sz="2000" b="1" dirty="0"/>
          </a:p>
        </p:txBody>
      </p:sp>
      <p:sp>
        <p:nvSpPr>
          <p:cNvPr id="71" name="TextBox 70"/>
          <p:cNvSpPr txBox="1"/>
          <p:nvPr/>
        </p:nvSpPr>
        <p:spPr>
          <a:xfrm>
            <a:off x="4378400" y="2517903"/>
            <a:ext cx="762239" cy="400110"/>
          </a:xfrm>
          <a:prstGeom prst="rect">
            <a:avLst/>
          </a:prstGeom>
          <a:noFill/>
        </p:spPr>
        <p:txBody>
          <a:bodyPr wrap="square" lIns="0" rIns="0" rtlCol="0">
            <a:spAutoFit/>
          </a:bodyPr>
          <a:lstStyle/>
          <a:p>
            <a:pPr algn="ctr"/>
            <a:r>
              <a:rPr lang="en-CA" sz="2000" b="1" dirty="0" smtClean="0"/>
              <a:t>T=31</a:t>
            </a:r>
            <a:endParaRPr lang="en-CA" sz="2000" b="1" dirty="0"/>
          </a:p>
        </p:txBody>
      </p:sp>
      <p:sp>
        <p:nvSpPr>
          <p:cNvPr id="2" name="Text Placeholder 1"/>
          <p:cNvSpPr>
            <a:spLocks noGrp="1"/>
          </p:cNvSpPr>
          <p:nvPr>
            <p:ph type="body" sz="quarter" idx="10"/>
          </p:nvPr>
        </p:nvSpPr>
        <p:spPr/>
        <p:txBody>
          <a:bodyPr/>
          <a:lstStyle/>
          <a:p>
            <a:r>
              <a:rPr lang="en-US" dirty="0" smtClean="0"/>
              <a:t>TC-Weak</a:t>
            </a:r>
            <a:endParaRPr lang="en-US" dirty="0"/>
          </a:p>
        </p:txBody>
      </p:sp>
      <p:sp>
        <p:nvSpPr>
          <p:cNvPr id="3" name="Text Placeholder 2"/>
          <p:cNvSpPr>
            <a:spLocks noGrp="1"/>
          </p:cNvSpPr>
          <p:nvPr>
            <p:ph type="body" sz="quarter" idx="12"/>
          </p:nvPr>
        </p:nvSpPr>
        <p:spPr>
          <a:xfrm>
            <a:off x="467544" y="1772817"/>
            <a:ext cx="8208912" cy="648072"/>
          </a:xfrm>
        </p:spPr>
        <p:txBody>
          <a:bodyPr/>
          <a:lstStyle/>
          <a:p>
            <a:pPr marL="285750" indent="-285750">
              <a:buFont typeface="Arial" pitchFamily="34" charset="0"/>
              <a:buChar char="•"/>
            </a:pPr>
            <a:r>
              <a:rPr lang="en-US" dirty="0" smtClean="0"/>
              <a:t>Stores return Global Write Completion Time (GWCT)</a:t>
            </a:r>
            <a:endParaRPr lang="en-US" dirty="0"/>
          </a:p>
        </p:txBody>
      </p:sp>
      <p:grpSp>
        <p:nvGrpSpPr>
          <p:cNvPr id="5" name="Group 4"/>
          <p:cNvGrpSpPr/>
          <p:nvPr/>
        </p:nvGrpSpPr>
        <p:grpSpPr>
          <a:xfrm>
            <a:off x="4782682" y="3512561"/>
            <a:ext cx="2576315" cy="1356599"/>
            <a:chOff x="2643103" y="3386007"/>
            <a:chExt cx="2307192" cy="1111560"/>
          </a:xfrm>
        </p:grpSpPr>
        <p:sp>
          <p:nvSpPr>
            <p:cNvPr id="9" name="Rectangle 8"/>
            <p:cNvSpPr/>
            <p:nvPr/>
          </p:nvSpPr>
          <p:spPr>
            <a:xfrm>
              <a:off x="2643103" y="3386007"/>
              <a:ext cx="2307192" cy="111156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GPU Core 2</a:t>
              </a:r>
              <a:endParaRPr lang="en-US" dirty="0">
                <a:solidFill>
                  <a:schemeClr val="tx1"/>
                </a:solidFill>
              </a:endParaRPr>
            </a:p>
          </p:txBody>
        </p:sp>
        <p:sp>
          <p:nvSpPr>
            <p:cNvPr id="10" name="Rectangle 9"/>
            <p:cNvSpPr/>
            <p:nvPr/>
          </p:nvSpPr>
          <p:spPr>
            <a:xfrm>
              <a:off x="3608026" y="3710954"/>
              <a:ext cx="1298117" cy="723336"/>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chemeClr val="tx1"/>
                  </a:solidFill>
                </a:rPr>
                <a:t>L1D</a:t>
              </a:r>
              <a:endParaRPr lang="en-US" sz="1600" dirty="0">
                <a:solidFill>
                  <a:schemeClr val="tx1"/>
                </a:solidFill>
              </a:endParaRPr>
            </a:p>
          </p:txBody>
        </p:sp>
      </p:grpSp>
      <p:sp>
        <p:nvSpPr>
          <p:cNvPr id="11" name="Rectangle 10"/>
          <p:cNvSpPr/>
          <p:nvPr/>
        </p:nvSpPr>
        <p:spPr>
          <a:xfrm>
            <a:off x="2123728" y="4941168"/>
            <a:ext cx="5235269" cy="36004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Interconnect</a:t>
            </a:r>
            <a:endParaRPr lang="en-US" dirty="0">
              <a:solidFill>
                <a:schemeClr val="tx1"/>
              </a:solidFill>
            </a:endParaRPr>
          </a:p>
        </p:txBody>
      </p:sp>
      <p:sp>
        <p:nvSpPr>
          <p:cNvPr id="18" name="Rectangle 17"/>
          <p:cNvSpPr/>
          <p:nvPr/>
        </p:nvSpPr>
        <p:spPr>
          <a:xfrm>
            <a:off x="4831644" y="4232640"/>
            <a:ext cx="984704" cy="58046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200" b="1" dirty="0" smtClean="0">
                <a:solidFill>
                  <a:schemeClr val="bg1"/>
                </a:solidFill>
              </a:rPr>
              <a:t>GWCT Table</a:t>
            </a:r>
          </a:p>
          <a:p>
            <a:r>
              <a:rPr lang="en-US" sz="1200" b="1" dirty="0" smtClean="0">
                <a:solidFill>
                  <a:schemeClr val="bg1"/>
                </a:solidFill>
              </a:rPr>
              <a:t> W0:</a:t>
            </a:r>
          </a:p>
          <a:p>
            <a:r>
              <a:rPr lang="en-US" sz="1200" b="1" dirty="0">
                <a:solidFill>
                  <a:schemeClr val="bg1"/>
                </a:solidFill>
              </a:rPr>
              <a:t> </a:t>
            </a:r>
            <a:r>
              <a:rPr lang="en-US" sz="1200" b="1" dirty="0" smtClean="0">
                <a:solidFill>
                  <a:schemeClr val="bg1"/>
                </a:solidFill>
              </a:rPr>
              <a:t>W1:</a:t>
            </a:r>
            <a:endParaRPr lang="en-US" sz="1200" b="1" dirty="0">
              <a:solidFill>
                <a:schemeClr val="bg1"/>
              </a:solidFill>
            </a:endParaRPr>
          </a:p>
        </p:txBody>
      </p:sp>
      <p:grpSp>
        <p:nvGrpSpPr>
          <p:cNvPr id="19" name="Group 18"/>
          <p:cNvGrpSpPr/>
          <p:nvPr/>
        </p:nvGrpSpPr>
        <p:grpSpPr>
          <a:xfrm>
            <a:off x="5911650" y="4232641"/>
            <a:ext cx="1344859" cy="210312"/>
            <a:chOff x="4059713" y="3789040"/>
            <a:chExt cx="1344859" cy="210312"/>
          </a:xfrm>
        </p:grpSpPr>
        <p:sp>
          <p:nvSpPr>
            <p:cNvPr id="20" name="Rectangle 19"/>
            <p:cNvSpPr/>
            <p:nvPr/>
          </p:nvSpPr>
          <p:spPr>
            <a:xfrm>
              <a:off x="4499992" y="3789040"/>
              <a:ext cx="904580" cy="210312"/>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200" b="1" dirty="0" smtClean="0">
                  <a:solidFill>
                    <a:schemeClr val="bg1"/>
                  </a:solidFill>
                </a:rPr>
                <a:t>data=OLD</a:t>
              </a:r>
              <a:endParaRPr lang="en-US" sz="1200" b="1" dirty="0">
                <a:solidFill>
                  <a:schemeClr val="bg1"/>
                </a:solidFill>
              </a:endParaRPr>
            </a:p>
          </p:txBody>
        </p:sp>
        <p:sp>
          <p:nvSpPr>
            <p:cNvPr id="21" name="Rectangle 20"/>
            <p:cNvSpPr/>
            <p:nvPr/>
          </p:nvSpPr>
          <p:spPr>
            <a:xfrm>
              <a:off x="4059713" y="3789040"/>
              <a:ext cx="440279" cy="210312"/>
            </a:xfrm>
            <a:prstGeom prst="rect">
              <a:avLst/>
            </a:prstGeom>
            <a:solidFill>
              <a:srgbClr val="FF990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30</a:t>
              </a:r>
              <a:endParaRPr lang="en-US" sz="1400" b="1" dirty="0">
                <a:solidFill>
                  <a:schemeClr val="bg1"/>
                </a:solidFill>
              </a:endParaRPr>
            </a:p>
          </p:txBody>
        </p:sp>
      </p:grpSp>
      <p:sp>
        <p:nvSpPr>
          <p:cNvPr id="22" name="Rectangle 21"/>
          <p:cNvSpPr/>
          <p:nvPr/>
        </p:nvSpPr>
        <p:spPr>
          <a:xfrm>
            <a:off x="4361707" y="5814772"/>
            <a:ext cx="440279" cy="21031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30</a:t>
            </a:r>
            <a:endParaRPr lang="en-US" sz="1400" b="1" dirty="0">
              <a:solidFill>
                <a:schemeClr val="bg1"/>
              </a:solidFill>
            </a:endParaRPr>
          </a:p>
        </p:txBody>
      </p:sp>
      <p:sp>
        <p:nvSpPr>
          <p:cNvPr id="24" name="Rectangle 23"/>
          <p:cNvSpPr/>
          <p:nvPr/>
        </p:nvSpPr>
        <p:spPr>
          <a:xfrm>
            <a:off x="4801986" y="5814772"/>
            <a:ext cx="904580" cy="210312"/>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200" b="1" dirty="0" smtClean="0">
                <a:solidFill>
                  <a:schemeClr val="bg1"/>
                </a:solidFill>
              </a:rPr>
              <a:t>data=OLD</a:t>
            </a:r>
            <a:endParaRPr lang="en-US" sz="1200" b="1" dirty="0">
              <a:solidFill>
                <a:schemeClr val="bg1"/>
              </a:solidFill>
            </a:endParaRPr>
          </a:p>
        </p:txBody>
      </p:sp>
      <p:sp>
        <p:nvSpPr>
          <p:cNvPr id="25" name="Rectangle 24"/>
          <p:cNvSpPr/>
          <p:nvPr/>
        </p:nvSpPr>
        <p:spPr>
          <a:xfrm>
            <a:off x="4801986" y="6081951"/>
            <a:ext cx="904580" cy="210312"/>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200" b="1" dirty="0" smtClean="0">
                <a:solidFill>
                  <a:schemeClr val="bg1"/>
                </a:solidFill>
              </a:rPr>
              <a:t>flag=NULL</a:t>
            </a:r>
            <a:endParaRPr lang="en-US" sz="1200" b="1" dirty="0">
              <a:solidFill>
                <a:schemeClr val="bg1"/>
              </a:solidFill>
            </a:endParaRPr>
          </a:p>
        </p:txBody>
      </p:sp>
      <p:grpSp>
        <p:nvGrpSpPr>
          <p:cNvPr id="29" name="Group 28"/>
          <p:cNvGrpSpPr/>
          <p:nvPr/>
        </p:nvGrpSpPr>
        <p:grpSpPr>
          <a:xfrm>
            <a:off x="2123728" y="3512561"/>
            <a:ext cx="2576315" cy="1356599"/>
            <a:chOff x="2643103" y="3386007"/>
            <a:chExt cx="2307192" cy="1111560"/>
          </a:xfrm>
        </p:grpSpPr>
        <p:sp>
          <p:nvSpPr>
            <p:cNvPr id="30" name="Rectangle 29"/>
            <p:cNvSpPr/>
            <p:nvPr/>
          </p:nvSpPr>
          <p:spPr>
            <a:xfrm>
              <a:off x="2643103" y="3386007"/>
              <a:ext cx="2307192" cy="111156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GPU Core 1</a:t>
              </a:r>
              <a:endParaRPr lang="en-US" dirty="0">
                <a:solidFill>
                  <a:schemeClr val="tx1"/>
                </a:solidFill>
              </a:endParaRPr>
            </a:p>
          </p:txBody>
        </p:sp>
        <p:sp>
          <p:nvSpPr>
            <p:cNvPr id="31" name="Rectangle 30"/>
            <p:cNvSpPr/>
            <p:nvPr/>
          </p:nvSpPr>
          <p:spPr>
            <a:xfrm>
              <a:off x="3608026" y="3710954"/>
              <a:ext cx="1298117" cy="723336"/>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chemeClr val="tx1"/>
                  </a:solidFill>
                </a:rPr>
                <a:t>L1D</a:t>
              </a:r>
              <a:endParaRPr lang="en-US" sz="1600" dirty="0">
                <a:solidFill>
                  <a:schemeClr val="tx1"/>
                </a:solidFill>
              </a:endParaRPr>
            </a:p>
          </p:txBody>
        </p:sp>
      </p:grpSp>
      <p:sp>
        <p:nvSpPr>
          <p:cNvPr id="33" name="Rectangle 32"/>
          <p:cNvSpPr/>
          <p:nvPr/>
        </p:nvSpPr>
        <p:spPr>
          <a:xfrm>
            <a:off x="2172690" y="4232640"/>
            <a:ext cx="984704" cy="58046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200" b="1" dirty="0">
                <a:solidFill>
                  <a:schemeClr val="bg1"/>
                </a:solidFill>
              </a:rPr>
              <a:t>GWCT Table</a:t>
            </a:r>
          </a:p>
          <a:p>
            <a:r>
              <a:rPr lang="en-US" sz="1200" b="1" dirty="0">
                <a:solidFill>
                  <a:schemeClr val="bg1"/>
                </a:solidFill>
              </a:rPr>
              <a:t> W0:</a:t>
            </a:r>
          </a:p>
          <a:p>
            <a:r>
              <a:rPr lang="en-US" sz="1200" b="1" dirty="0">
                <a:solidFill>
                  <a:schemeClr val="bg1"/>
                </a:solidFill>
              </a:rPr>
              <a:t> W1:</a:t>
            </a:r>
          </a:p>
        </p:txBody>
      </p:sp>
      <p:sp>
        <p:nvSpPr>
          <p:cNvPr id="40" name="TextBox 39"/>
          <p:cNvSpPr txBox="1"/>
          <p:nvPr/>
        </p:nvSpPr>
        <p:spPr>
          <a:xfrm>
            <a:off x="2714689" y="2742019"/>
            <a:ext cx="1440160" cy="830997"/>
          </a:xfrm>
          <a:prstGeom prst="rect">
            <a:avLst/>
          </a:prstGeom>
          <a:noFill/>
        </p:spPr>
        <p:txBody>
          <a:bodyPr wrap="square" rtlCol="0">
            <a:spAutoFit/>
          </a:bodyPr>
          <a:lstStyle/>
          <a:p>
            <a:r>
              <a:rPr lang="en-US" sz="1600" dirty="0" smtClean="0">
                <a:latin typeface="Courier New" pitchFamily="49" charset="0"/>
                <a:cs typeface="Courier New" pitchFamily="49" charset="0"/>
              </a:rPr>
              <a:t>1 data=NEW</a:t>
            </a:r>
          </a:p>
          <a:p>
            <a:r>
              <a:rPr lang="en-US" sz="1600" dirty="0" smtClean="0">
                <a:latin typeface="Courier New" pitchFamily="49" charset="0"/>
                <a:cs typeface="Courier New" pitchFamily="49" charset="0"/>
              </a:rPr>
              <a:t>2 FENCE</a:t>
            </a:r>
          </a:p>
          <a:p>
            <a:r>
              <a:rPr lang="en-US" sz="1600" dirty="0" smtClean="0">
                <a:latin typeface="Courier New" pitchFamily="49" charset="0"/>
                <a:cs typeface="Courier New" pitchFamily="49" charset="0"/>
              </a:rPr>
              <a:t>3 flag=SET</a:t>
            </a:r>
            <a:endParaRPr lang="en-US" sz="1600" dirty="0">
              <a:latin typeface="Courier New" pitchFamily="49" charset="0"/>
              <a:cs typeface="Courier New" pitchFamily="49" charset="0"/>
            </a:endParaRPr>
          </a:p>
        </p:txBody>
      </p:sp>
      <p:grpSp>
        <p:nvGrpSpPr>
          <p:cNvPr id="44" name="Group 43"/>
          <p:cNvGrpSpPr/>
          <p:nvPr/>
        </p:nvGrpSpPr>
        <p:grpSpPr>
          <a:xfrm>
            <a:off x="3862851" y="4136032"/>
            <a:ext cx="718995" cy="1372526"/>
            <a:chOff x="2123728" y="4293096"/>
            <a:chExt cx="718995" cy="1372526"/>
          </a:xfrm>
        </p:grpSpPr>
        <p:cxnSp>
          <p:nvCxnSpPr>
            <p:cNvPr id="45" name="Straight Arrow Connector 44"/>
            <p:cNvCxnSpPr/>
            <p:nvPr/>
          </p:nvCxnSpPr>
          <p:spPr>
            <a:xfrm>
              <a:off x="2123728" y="4293096"/>
              <a:ext cx="718995" cy="13725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rot="3711319">
              <a:off x="1963487" y="4738317"/>
              <a:ext cx="1047688" cy="492443"/>
            </a:xfrm>
            <a:prstGeom prst="rect">
              <a:avLst/>
            </a:prstGeom>
            <a:solidFill>
              <a:schemeClr val="bg1"/>
            </a:solidFill>
          </p:spPr>
          <p:txBody>
            <a:bodyPr wrap="square" lIns="0" tIns="0" rIns="0" bIns="0" rtlCol="0" anchor="ctr">
              <a:spAutoFit/>
            </a:bodyPr>
            <a:lstStyle/>
            <a:p>
              <a:pPr algn="ctr"/>
              <a:r>
                <a:rPr lang="en-US" sz="1600" dirty="0" smtClean="0"/>
                <a:t>Store </a:t>
              </a:r>
              <a:r>
                <a:rPr lang="en-US" sz="1600" dirty="0" smtClean="0">
                  <a:latin typeface="Courier New" pitchFamily="49" charset="0"/>
                  <a:cs typeface="Courier New" pitchFamily="49" charset="0"/>
                </a:rPr>
                <a:t>data=NEW</a:t>
              </a:r>
              <a:endParaRPr lang="en-US" sz="1600" dirty="0">
                <a:latin typeface="Courier New" pitchFamily="49" charset="0"/>
                <a:cs typeface="Courier New" pitchFamily="49" charset="0"/>
              </a:endParaRPr>
            </a:p>
          </p:txBody>
        </p:sp>
      </p:grpSp>
      <p:grpSp>
        <p:nvGrpSpPr>
          <p:cNvPr id="47" name="Group 46"/>
          <p:cNvGrpSpPr/>
          <p:nvPr/>
        </p:nvGrpSpPr>
        <p:grpSpPr>
          <a:xfrm>
            <a:off x="3862850" y="4141211"/>
            <a:ext cx="718995" cy="1372526"/>
            <a:chOff x="2123728" y="4293096"/>
            <a:chExt cx="718995" cy="1372526"/>
          </a:xfrm>
        </p:grpSpPr>
        <p:cxnSp>
          <p:nvCxnSpPr>
            <p:cNvPr id="48" name="Straight Arrow Connector 47"/>
            <p:cNvCxnSpPr/>
            <p:nvPr/>
          </p:nvCxnSpPr>
          <p:spPr>
            <a:xfrm>
              <a:off x="2123728" y="4293096"/>
              <a:ext cx="718995" cy="13725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rot="3711319">
              <a:off x="1963487" y="4738317"/>
              <a:ext cx="1047688" cy="492443"/>
            </a:xfrm>
            <a:prstGeom prst="rect">
              <a:avLst/>
            </a:prstGeom>
            <a:solidFill>
              <a:schemeClr val="bg1"/>
            </a:solidFill>
          </p:spPr>
          <p:txBody>
            <a:bodyPr wrap="square" lIns="0" tIns="0" rIns="0" bIns="0" rtlCol="0" anchor="ctr">
              <a:spAutoFit/>
            </a:bodyPr>
            <a:lstStyle/>
            <a:p>
              <a:pPr algn="ctr"/>
              <a:r>
                <a:rPr lang="en-US" sz="1600" dirty="0" smtClean="0"/>
                <a:t>Store </a:t>
              </a:r>
              <a:r>
                <a:rPr lang="en-US" sz="1600" dirty="0" smtClean="0">
                  <a:latin typeface="Courier New" pitchFamily="49" charset="0"/>
                  <a:cs typeface="Courier New" pitchFamily="49" charset="0"/>
                </a:rPr>
                <a:t>flag=SET</a:t>
              </a:r>
              <a:endParaRPr lang="en-US" sz="1600" dirty="0">
                <a:latin typeface="Courier New" pitchFamily="49" charset="0"/>
                <a:cs typeface="Courier New" pitchFamily="49" charset="0"/>
              </a:endParaRPr>
            </a:p>
          </p:txBody>
        </p:sp>
      </p:grpSp>
      <p:sp>
        <p:nvSpPr>
          <p:cNvPr id="50" name="TextBox 49"/>
          <p:cNvSpPr txBox="1"/>
          <p:nvPr/>
        </p:nvSpPr>
        <p:spPr>
          <a:xfrm>
            <a:off x="2714689" y="2741009"/>
            <a:ext cx="1440160" cy="830997"/>
          </a:xfrm>
          <a:prstGeom prst="rect">
            <a:avLst/>
          </a:prstGeom>
          <a:noFill/>
        </p:spPr>
        <p:txBody>
          <a:bodyPr wrap="square" rtlCol="0">
            <a:spAutoFit/>
          </a:bodyPr>
          <a:lstStyle/>
          <a:p>
            <a:r>
              <a:rPr lang="en-US" sz="1600" b="1" dirty="0" smtClean="0">
                <a:latin typeface="Courier New" pitchFamily="49" charset="0"/>
                <a:cs typeface="Courier New" pitchFamily="49" charset="0"/>
              </a:rPr>
              <a:t>1 data=NEW</a:t>
            </a:r>
          </a:p>
          <a:p>
            <a:r>
              <a:rPr lang="en-US" sz="1600" dirty="0" smtClean="0">
                <a:latin typeface="Courier New" pitchFamily="49" charset="0"/>
                <a:cs typeface="Courier New" pitchFamily="49" charset="0"/>
              </a:rPr>
              <a:t>2 FENCE</a:t>
            </a:r>
          </a:p>
          <a:p>
            <a:r>
              <a:rPr lang="en-US" sz="1600" dirty="0" smtClean="0">
                <a:latin typeface="Courier New" pitchFamily="49" charset="0"/>
                <a:cs typeface="Courier New" pitchFamily="49" charset="0"/>
              </a:rPr>
              <a:t>3 flag=SET</a:t>
            </a:r>
            <a:endParaRPr lang="en-US" sz="1600" dirty="0">
              <a:latin typeface="Courier New" pitchFamily="49" charset="0"/>
              <a:cs typeface="Courier New" pitchFamily="49" charset="0"/>
            </a:endParaRPr>
          </a:p>
        </p:txBody>
      </p:sp>
      <p:sp>
        <p:nvSpPr>
          <p:cNvPr id="51" name="Rectangle 50"/>
          <p:cNvSpPr/>
          <p:nvPr/>
        </p:nvSpPr>
        <p:spPr>
          <a:xfrm>
            <a:off x="4361707" y="5814772"/>
            <a:ext cx="440279" cy="21031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30</a:t>
            </a:r>
            <a:endParaRPr lang="en-US" sz="1400" b="1" dirty="0">
              <a:solidFill>
                <a:schemeClr val="bg1"/>
              </a:solidFill>
            </a:endParaRPr>
          </a:p>
        </p:txBody>
      </p:sp>
      <p:sp>
        <p:nvSpPr>
          <p:cNvPr id="52" name="TextBox 51"/>
          <p:cNvSpPr txBox="1"/>
          <p:nvPr/>
        </p:nvSpPr>
        <p:spPr>
          <a:xfrm>
            <a:off x="2714689" y="2742019"/>
            <a:ext cx="1440160" cy="830997"/>
          </a:xfrm>
          <a:prstGeom prst="rect">
            <a:avLst/>
          </a:prstGeom>
          <a:noFill/>
        </p:spPr>
        <p:txBody>
          <a:bodyPr wrap="square" rtlCol="0">
            <a:spAutoFit/>
          </a:bodyPr>
          <a:lstStyle/>
          <a:p>
            <a:r>
              <a:rPr lang="en-US" sz="1600" dirty="0" smtClean="0">
                <a:latin typeface="Courier New" pitchFamily="49" charset="0"/>
                <a:cs typeface="Courier New" pitchFamily="49" charset="0"/>
              </a:rPr>
              <a:t>1 data=NEW</a:t>
            </a:r>
          </a:p>
          <a:p>
            <a:r>
              <a:rPr lang="en-US" sz="1600" b="1" dirty="0" smtClean="0">
                <a:latin typeface="Courier New" pitchFamily="49" charset="0"/>
                <a:cs typeface="Courier New" pitchFamily="49" charset="0"/>
              </a:rPr>
              <a:t>2 FENCE</a:t>
            </a:r>
          </a:p>
          <a:p>
            <a:r>
              <a:rPr lang="en-US" sz="1600" dirty="0" smtClean="0">
                <a:latin typeface="Courier New" pitchFamily="49" charset="0"/>
                <a:cs typeface="Courier New" pitchFamily="49" charset="0"/>
              </a:rPr>
              <a:t>3 flag=SET</a:t>
            </a:r>
            <a:endParaRPr lang="en-US" sz="1600" dirty="0">
              <a:latin typeface="Courier New" pitchFamily="49" charset="0"/>
              <a:cs typeface="Courier New" pitchFamily="49" charset="0"/>
            </a:endParaRPr>
          </a:p>
        </p:txBody>
      </p:sp>
      <p:sp>
        <p:nvSpPr>
          <p:cNvPr id="59" name="TextBox 58"/>
          <p:cNvSpPr txBox="1"/>
          <p:nvPr/>
        </p:nvSpPr>
        <p:spPr>
          <a:xfrm>
            <a:off x="2709911" y="2742019"/>
            <a:ext cx="1440160" cy="830997"/>
          </a:xfrm>
          <a:prstGeom prst="rect">
            <a:avLst/>
          </a:prstGeom>
          <a:noFill/>
        </p:spPr>
        <p:txBody>
          <a:bodyPr wrap="square" rtlCol="0">
            <a:spAutoFit/>
          </a:bodyPr>
          <a:lstStyle/>
          <a:p>
            <a:r>
              <a:rPr lang="en-US" sz="1600" dirty="0" smtClean="0">
                <a:latin typeface="Courier New" pitchFamily="49" charset="0"/>
                <a:cs typeface="Courier New" pitchFamily="49" charset="0"/>
              </a:rPr>
              <a:t>1 data=NEW</a:t>
            </a:r>
          </a:p>
          <a:p>
            <a:r>
              <a:rPr lang="en-US" sz="1600" dirty="0" smtClean="0">
                <a:latin typeface="Courier New" pitchFamily="49" charset="0"/>
                <a:cs typeface="Courier New" pitchFamily="49" charset="0"/>
              </a:rPr>
              <a:t>2 FENCE</a:t>
            </a:r>
          </a:p>
          <a:p>
            <a:r>
              <a:rPr lang="en-US" sz="1600" b="1" dirty="0" smtClean="0">
                <a:latin typeface="Courier New" pitchFamily="49" charset="0"/>
                <a:cs typeface="Courier New" pitchFamily="49" charset="0"/>
              </a:rPr>
              <a:t>3 flag=SET</a:t>
            </a:r>
            <a:endParaRPr lang="en-US" sz="1600" b="1" dirty="0">
              <a:latin typeface="Courier New" pitchFamily="49" charset="0"/>
              <a:cs typeface="Courier New" pitchFamily="49" charset="0"/>
            </a:endParaRPr>
          </a:p>
        </p:txBody>
      </p:sp>
      <p:sp>
        <p:nvSpPr>
          <p:cNvPr id="60" name="Rectangle 59"/>
          <p:cNvSpPr/>
          <p:nvPr/>
        </p:nvSpPr>
        <p:spPr>
          <a:xfrm>
            <a:off x="4801986" y="5814772"/>
            <a:ext cx="904580" cy="210312"/>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200" b="1" dirty="0" smtClean="0">
                <a:solidFill>
                  <a:schemeClr val="bg1"/>
                </a:solidFill>
              </a:rPr>
              <a:t>data=NEW</a:t>
            </a:r>
            <a:endParaRPr lang="en-US" sz="1200" b="1" dirty="0">
              <a:solidFill>
                <a:schemeClr val="bg1"/>
              </a:solidFill>
            </a:endParaRPr>
          </a:p>
        </p:txBody>
      </p:sp>
      <p:sp>
        <p:nvSpPr>
          <p:cNvPr id="62" name="Rectangle 61"/>
          <p:cNvSpPr/>
          <p:nvPr/>
        </p:nvSpPr>
        <p:spPr>
          <a:xfrm>
            <a:off x="4801986" y="6081951"/>
            <a:ext cx="904580" cy="210312"/>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200" b="1" dirty="0" smtClean="0">
                <a:solidFill>
                  <a:schemeClr val="bg1"/>
                </a:solidFill>
              </a:rPr>
              <a:t>flag=SET</a:t>
            </a:r>
            <a:endParaRPr lang="en-US" sz="1200" b="1" dirty="0">
              <a:solidFill>
                <a:schemeClr val="bg1"/>
              </a:solidFill>
            </a:endParaRPr>
          </a:p>
        </p:txBody>
      </p:sp>
      <p:grpSp>
        <p:nvGrpSpPr>
          <p:cNvPr id="63" name="Group 62"/>
          <p:cNvGrpSpPr/>
          <p:nvPr/>
        </p:nvGrpSpPr>
        <p:grpSpPr>
          <a:xfrm>
            <a:off x="5912497" y="4233168"/>
            <a:ext cx="1344859" cy="210312"/>
            <a:chOff x="4059713" y="3789040"/>
            <a:chExt cx="1344859" cy="210312"/>
          </a:xfrm>
          <a:solidFill>
            <a:schemeClr val="accent4">
              <a:lumMod val="60000"/>
              <a:lumOff val="40000"/>
            </a:schemeClr>
          </a:solidFill>
        </p:grpSpPr>
        <p:sp>
          <p:nvSpPr>
            <p:cNvPr id="64" name="Rectangle 63"/>
            <p:cNvSpPr/>
            <p:nvPr/>
          </p:nvSpPr>
          <p:spPr>
            <a:xfrm>
              <a:off x="4499992" y="3789040"/>
              <a:ext cx="904580" cy="210312"/>
            </a:xfrm>
            <a:prstGeom prst="rect">
              <a:avLst/>
            </a:prstGeom>
            <a:grp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200" b="1" dirty="0" smtClean="0">
                  <a:solidFill>
                    <a:schemeClr val="bg1"/>
                  </a:solidFill>
                </a:rPr>
                <a:t>data=OLD</a:t>
              </a:r>
              <a:endParaRPr lang="en-US" sz="1200" b="1" dirty="0">
                <a:solidFill>
                  <a:schemeClr val="bg1"/>
                </a:solidFill>
              </a:endParaRPr>
            </a:p>
          </p:txBody>
        </p:sp>
        <p:sp>
          <p:nvSpPr>
            <p:cNvPr id="65" name="Rectangle 64"/>
            <p:cNvSpPr/>
            <p:nvPr/>
          </p:nvSpPr>
          <p:spPr>
            <a:xfrm>
              <a:off x="4059713" y="3789040"/>
              <a:ext cx="440279" cy="210312"/>
            </a:xfrm>
            <a:prstGeom prst="rect">
              <a:avLst/>
            </a:prstGeom>
            <a:grp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30</a:t>
              </a:r>
              <a:endParaRPr lang="en-US" sz="1400" b="1" dirty="0">
                <a:solidFill>
                  <a:schemeClr val="bg1"/>
                </a:solidFill>
              </a:endParaRPr>
            </a:p>
          </p:txBody>
        </p:sp>
      </p:grpSp>
      <p:sp>
        <p:nvSpPr>
          <p:cNvPr id="68" name="TextBox 67"/>
          <p:cNvSpPr txBox="1"/>
          <p:nvPr/>
        </p:nvSpPr>
        <p:spPr>
          <a:xfrm>
            <a:off x="4378400" y="2516251"/>
            <a:ext cx="762239" cy="400110"/>
          </a:xfrm>
          <a:prstGeom prst="rect">
            <a:avLst/>
          </a:prstGeom>
          <a:noFill/>
        </p:spPr>
        <p:txBody>
          <a:bodyPr wrap="square" lIns="0" rIns="0" rtlCol="0">
            <a:spAutoFit/>
          </a:bodyPr>
          <a:lstStyle/>
          <a:p>
            <a:pPr algn="ctr"/>
            <a:r>
              <a:rPr lang="en-CA" sz="2000" b="1" dirty="0" smtClean="0"/>
              <a:t>T=0</a:t>
            </a:r>
            <a:endParaRPr lang="en-CA" sz="2000" b="1" dirty="0"/>
          </a:p>
        </p:txBody>
      </p:sp>
      <p:sp>
        <p:nvSpPr>
          <p:cNvPr id="61" name="Rectangle 60"/>
          <p:cNvSpPr/>
          <p:nvPr/>
        </p:nvSpPr>
        <p:spPr>
          <a:xfrm>
            <a:off x="4361707" y="6081951"/>
            <a:ext cx="440279" cy="21031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47</a:t>
            </a:r>
            <a:endParaRPr lang="en-US" sz="1400" b="1" dirty="0">
              <a:solidFill>
                <a:schemeClr val="bg1"/>
              </a:solidFill>
            </a:endParaRPr>
          </a:p>
        </p:txBody>
      </p:sp>
      <p:sp>
        <p:nvSpPr>
          <p:cNvPr id="66" name="Rectangle 65"/>
          <p:cNvSpPr/>
          <p:nvPr/>
        </p:nvSpPr>
        <p:spPr>
          <a:xfrm>
            <a:off x="2938532" y="3761464"/>
            <a:ext cx="3786223" cy="1359723"/>
          </a:xfrm>
          <a:prstGeom prst="rect">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FF0000"/>
                </a:solidFill>
              </a:rPr>
              <a:t>No stalling at L2</a:t>
            </a:r>
            <a:endParaRPr lang="en-US" sz="3600" dirty="0">
              <a:solidFill>
                <a:srgbClr val="FF0000"/>
              </a:solidFill>
            </a:endParaRPr>
          </a:p>
        </p:txBody>
      </p:sp>
    </p:spTree>
    <p:extLst>
      <p:ext uri="{BB962C8B-B14F-4D97-AF65-F5344CB8AC3E}">
        <p14:creationId xmlns:p14="http://schemas.microsoft.com/office/powerpoint/2010/main" val="154990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26" presetClass="emph" presetSubtype="0" fill="hold" grpId="1" nodeType="withEffect">
                                  <p:stCondLst>
                                    <p:cond delay="0"/>
                                  </p:stCondLst>
                                  <p:childTnLst>
                                    <p:animEffect transition="out" filter="fade">
                                      <p:cBhvr>
                                        <p:cTn id="17" dur="500" tmFilter="0, 0; .2, .5; .8, .5; 1, 0"/>
                                        <p:tgtEl>
                                          <p:spTgt spid="33"/>
                                        </p:tgtEl>
                                      </p:cBhvr>
                                    </p:animEffect>
                                    <p:animScale>
                                      <p:cBhvr>
                                        <p:cTn id="18" dur="250" autoRev="1" fill="hold"/>
                                        <p:tgtEl>
                                          <p:spTgt spid="33"/>
                                        </p:tgtEl>
                                      </p:cBhvr>
                                      <p:by x="105000" y="105000"/>
                                    </p:animScale>
                                  </p:childTnLst>
                                </p:cTn>
                              </p:par>
                              <p:par>
                                <p:cTn id="19" presetID="26" presetClass="emph" presetSubtype="0" fill="hold" grpId="1" nodeType="withEffect">
                                  <p:stCondLst>
                                    <p:cond delay="0"/>
                                  </p:stCondLst>
                                  <p:childTnLst>
                                    <p:animEffect transition="out" filter="fade">
                                      <p:cBhvr>
                                        <p:cTn id="20" dur="500" tmFilter="0, 0; .2, .5; .8, .5; 1, 0"/>
                                        <p:tgtEl>
                                          <p:spTgt spid="18"/>
                                        </p:tgtEl>
                                      </p:cBhvr>
                                    </p:animEffect>
                                    <p:animScale>
                                      <p:cBhvr>
                                        <p:cTn id="21" dur="250" autoRev="1" fill="hold"/>
                                        <p:tgtEl>
                                          <p:spTgt spid="18"/>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4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4"/>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27" presetClass="emph" presetSubtype="0" fill="remove" grpId="1" nodeType="withEffect">
                                  <p:stCondLst>
                                    <p:cond delay="0"/>
                                  </p:stCondLst>
                                  <p:childTnLst>
                                    <p:animClr clrSpc="rgb" dir="cw">
                                      <p:cBhvr override="childStyle">
                                        <p:cTn id="56" dur="250" autoRev="1" fill="remove"/>
                                        <p:tgtEl>
                                          <p:spTgt spid="60"/>
                                        </p:tgtEl>
                                        <p:attrNameLst>
                                          <p:attrName>style.color</p:attrName>
                                        </p:attrNameLst>
                                      </p:cBhvr>
                                      <p:to>
                                        <a:schemeClr val="bg1"/>
                                      </p:to>
                                    </p:animClr>
                                    <p:animClr clrSpc="rgb" dir="cw">
                                      <p:cBhvr>
                                        <p:cTn id="57" dur="250" autoRev="1" fill="remove"/>
                                        <p:tgtEl>
                                          <p:spTgt spid="60"/>
                                        </p:tgtEl>
                                        <p:attrNameLst>
                                          <p:attrName>fillcolor</p:attrName>
                                        </p:attrNameLst>
                                      </p:cBhvr>
                                      <p:to>
                                        <a:schemeClr val="bg1"/>
                                      </p:to>
                                    </p:animClr>
                                    <p:set>
                                      <p:cBhvr>
                                        <p:cTn id="58" dur="250" autoRev="1" fill="remove"/>
                                        <p:tgtEl>
                                          <p:spTgt spid="60"/>
                                        </p:tgtEl>
                                        <p:attrNameLst>
                                          <p:attrName>fill.type</p:attrName>
                                        </p:attrNameLst>
                                      </p:cBhvr>
                                      <p:to>
                                        <p:strVal val="solid"/>
                                      </p:to>
                                    </p:set>
                                    <p:set>
                                      <p:cBhvr>
                                        <p:cTn id="59" dur="250" autoRev="1" fill="remove"/>
                                        <p:tgtEl>
                                          <p:spTgt spid="60"/>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childTnLst>
                                </p:cTn>
                              </p:par>
                              <p:par>
                                <p:cTn id="64" presetID="42" presetClass="path" presetSubtype="0" accel="50000" decel="50000" fill="hold" grpId="1" nodeType="withEffect">
                                  <p:stCondLst>
                                    <p:cond delay="0"/>
                                  </p:stCondLst>
                                  <p:childTnLst>
                                    <p:animMotion origin="layout" path="M -1.66667E-6 -4.44444E-6 L -0.19236 -0.20578 " pathEditMode="relative" rAng="0" ptsTypes="AA">
                                      <p:cBhvr>
                                        <p:cTn id="65" dur="2000" fill="hold"/>
                                        <p:tgtEl>
                                          <p:spTgt spid="51"/>
                                        </p:tgtEl>
                                        <p:attrNameLst>
                                          <p:attrName>ppt_x</p:attrName>
                                          <p:attrName>ppt_y</p:attrName>
                                        </p:attrNameLst>
                                      </p:cBhvr>
                                      <p:rCtr x="-9618" y="-10301"/>
                                    </p:animMotion>
                                  </p:childTnLst>
                                </p:cTn>
                              </p:par>
                              <p:par>
                                <p:cTn id="66" presetID="1" presetClass="exit" presetSubtype="0" fill="hold" nodeType="withEffect">
                                  <p:stCondLst>
                                    <p:cond delay="0"/>
                                  </p:stCondLst>
                                  <p:childTnLst>
                                    <p:set>
                                      <p:cBhvr>
                                        <p:cTn id="67" dur="1" fill="hold">
                                          <p:stCondLst>
                                            <p:cond delay="0"/>
                                          </p:stCondLst>
                                        </p:cTn>
                                        <p:tgtEl>
                                          <p:spTgt spid="4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68"/>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childTnLst>
                                </p:cTn>
                              </p:par>
                              <p:par>
                                <p:cTn id="74" presetID="1" presetClass="exit" presetSubtype="0" fill="hold" grpId="1" nodeType="withEffect">
                                  <p:stCondLst>
                                    <p:cond delay="0"/>
                                  </p:stCondLst>
                                  <p:childTnLst>
                                    <p:set>
                                      <p:cBhvr>
                                        <p:cTn id="75" dur="1" fill="hold">
                                          <p:stCondLst>
                                            <p:cond delay="0"/>
                                          </p:stCondLst>
                                        </p:cTn>
                                        <p:tgtEl>
                                          <p:spTgt spid="50"/>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7" presetClass="emph" presetSubtype="0" fill="remove" grpId="2" nodeType="clickEffect">
                                  <p:stCondLst>
                                    <p:cond delay="0"/>
                                  </p:stCondLst>
                                  <p:childTnLst>
                                    <p:animClr clrSpc="rgb" dir="cw">
                                      <p:cBhvr override="childStyle">
                                        <p:cTn id="81" dur="250" autoRev="1" fill="remove"/>
                                        <p:tgtEl>
                                          <p:spTgt spid="51"/>
                                        </p:tgtEl>
                                        <p:attrNameLst>
                                          <p:attrName>style.color</p:attrName>
                                        </p:attrNameLst>
                                      </p:cBhvr>
                                      <p:to>
                                        <a:schemeClr val="bg1"/>
                                      </p:to>
                                    </p:animClr>
                                    <p:animClr clrSpc="rgb" dir="cw">
                                      <p:cBhvr>
                                        <p:cTn id="82" dur="250" autoRev="1" fill="remove"/>
                                        <p:tgtEl>
                                          <p:spTgt spid="51"/>
                                        </p:tgtEl>
                                        <p:attrNameLst>
                                          <p:attrName>fillcolor</p:attrName>
                                        </p:attrNameLst>
                                      </p:cBhvr>
                                      <p:to>
                                        <a:schemeClr val="bg1"/>
                                      </p:to>
                                    </p:animClr>
                                    <p:set>
                                      <p:cBhvr>
                                        <p:cTn id="83" dur="250" autoRev="1" fill="remove"/>
                                        <p:tgtEl>
                                          <p:spTgt spid="51"/>
                                        </p:tgtEl>
                                        <p:attrNameLst>
                                          <p:attrName>fill.type</p:attrName>
                                        </p:attrNameLst>
                                      </p:cBhvr>
                                      <p:to>
                                        <p:strVal val="solid"/>
                                      </p:to>
                                    </p:set>
                                    <p:set>
                                      <p:cBhvr>
                                        <p:cTn id="84" dur="250" autoRev="1" fill="remove"/>
                                        <p:tgtEl>
                                          <p:spTgt spid="51"/>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70"/>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71"/>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19"/>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52"/>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25"/>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childTnLst>
                                </p:cTn>
                              </p:par>
                              <p:par>
                                <p:cTn id="109" presetID="1" presetClass="exit" presetSubtype="0" fill="hold" nodeType="withEffect">
                                  <p:stCondLst>
                                    <p:cond delay="0"/>
                                  </p:stCondLst>
                                  <p:childTnLst>
                                    <p:set>
                                      <p:cBhvr>
                                        <p:cTn id="110" dur="1" fill="hold">
                                          <p:stCondLst>
                                            <p:cond delay="0"/>
                                          </p:stCondLst>
                                        </p:cTn>
                                        <p:tgtEl>
                                          <p:spTgt spid="47"/>
                                        </p:tgtEl>
                                        <p:attrNameLst>
                                          <p:attrName>style.visibility</p:attrName>
                                        </p:attrNameLst>
                                      </p:cBhvr>
                                      <p:to>
                                        <p:strVal val="hidden"/>
                                      </p:to>
                                    </p:set>
                                  </p:childTnLst>
                                </p:cTn>
                              </p:par>
                              <p:par>
                                <p:cTn id="111" presetID="1" presetClass="entr" presetSubtype="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par>
                                <p:cTn id="113" presetID="42" presetClass="path" presetSubtype="0" accel="50000" decel="50000" fill="hold" grpId="1" nodeType="withEffect">
                                  <p:stCondLst>
                                    <p:cond delay="0"/>
                                  </p:stCondLst>
                                  <p:childTnLst>
                                    <p:animMotion origin="layout" path="M -1.66667E-6 -3.33333E-6 L -0.19236 -0.24467 " pathEditMode="relative" rAng="0" ptsTypes="AA">
                                      <p:cBhvr>
                                        <p:cTn id="114" dur="2000" fill="hold"/>
                                        <p:tgtEl>
                                          <p:spTgt spid="61"/>
                                        </p:tgtEl>
                                        <p:attrNameLst>
                                          <p:attrName>ppt_x</p:attrName>
                                          <p:attrName>ppt_y</p:attrName>
                                        </p:attrNameLst>
                                      </p:cBhvr>
                                      <p:rCtr x="-9618" y="-12245"/>
                                    </p:animMotion>
                                  </p:childTnLst>
                                </p:cTn>
                              </p:par>
                            </p:childTnLst>
                          </p:cTn>
                        </p:par>
                        <p:par>
                          <p:cTn id="115" fill="hold">
                            <p:stCondLst>
                              <p:cond delay="2000"/>
                            </p:stCondLst>
                            <p:childTnLst>
                              <p:par>
                                <p:cTn id="116" presetID="1" presetClass="exit" presetSubtype="0" fill="hold" grpId="3" nodeType="afterEffect">
                                  <p:stCondLst>
                                    <p:cond delay="0"/>
                                  </p:stCondLst>
                                  <p:childTnLst>
                                    <p:set>
                                      <p:cBhvr>
                                        <p:cTn id="117" dur="1" fill="hold">
                                          <p:stCondLst>
                                            <p:cond delay="0"/>
                                          </p:stCondLst>
                                        </p:cTn>
                                        <p:tgtEl>
                                          <p:spTgt spid="51"/>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6"/>
                                        </p:tgtEl>
                                        <p:attrNameLst>
                                          <p:attrName>style.visibility</p:attrName>
                                        </p:attrNameLst>
                                      </p:cBhvr>
                                      <p:to>
                                        <p:strVal val="visible"/>
                                      </p:to>
                                    </p:set>
                                    <p:animEffect transition="in" filter="fade">
                                      <p:cBhvr>
                                        <p:cTn id="1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0" grpId="0"/>
      <p:bldP spid="70" grpId="1"/>
      <p:bldP spid="71" grpId="0"/>
      <p:bldP spid="18" grpId="0" animBg="1"/>
      <p:bldP spid="18" grpId="1" animBg="1"/>
      <p:bldP spid="22" grpId="0" animBg="1"/>
      <p:bldP spid="24" grpId="0" animBg="1"/>
      <p:bldP spid="24" grpId="1" animBg="1"/>
      <p:bldP spid="25" grpId="0" animBg="1"/>
      <p:bldP spid="25" grpId="1" animBg="1"/>
      <p:bldP spid="33" grpId="0" animBg="1"/>
      <p:bldP spid="33" grpId="1" animBg="1"/>
      <p:bldP spid="40" grpId="0"/>
      <p:bldP spid="40" grpId="1"/>
      <p:bldP spid="50" grpId="0"/>
      <p:bldP spid="50" grpId="1"/>
      <p:bldP spid="51" grpId="0" animBg="1"/>
      <p:bldP spid="51" grpId="1" animBg="1"/>
      <p:bldP spid="51" grpId="2" animBg="1"/>
      <p:bldP spid="51" grpId="3" animBg="1"/>
      <p:bldP spid="52" grpId="0"/>
      <p:bldP spid="52" grpId="1"/>
      <p:bldP spid="59" grpId="0"/>
      <p:bldP spid="60" grpId="0" animBg="1"/>
      <p:bldP spid="60" grpId="1" animBg="1"/>
      <p:bldP spid="62" grpId="0" animBg="1"/>
      <p:bldP spid="68" grpId="0"/>
      <p:bldP spid="61" grpId="0" animBg="1"/>
      <p:bldP spid="61" grpId="1"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TC-Weak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92064538"/>
              </p:ext>
            </p:extLst>
          </p:nvPr>
        </p:nvGraphicFramePr>
        <p:xfrm>
          <a:off x="683568" y="2276872"/>
          <a:ext cx="7776863" cy="2664296"/>
        </p:xfrm>
        <a:graphic>
          <a:graphicData uri="http://schemas.openxmlformats.org/drawingml/2006/table">
            <a:tbl>
              <a:tblPr firstRow="1" bandRow="1">
                <a:tableStyleId>{72833802-FEF1-4C79-8D5D-14CF1EAF98D9}</a:tableStyleId>
              </a:tblPr>
              <a:tblGrid>
                <a:gridCol w="3207626"/>
                <a:gridCol w="2440585"/>
                <a:gridCol w="2128652"/>
              </a:tblGrid>
              <a:tr h="666074">
                <a:tc>
                  <a:txBody>
                    <a:bodyPr/>
                    <a:lstStyle/>
                    <a:p>
                      <a:endParaRPr lang="en-CA" dirty="0"/>
                    </a:p>
                  </a:txBody>
                  <a:tcPr/>
                </a:tc>
                <a:tc>
                  <a:txBody>
                    <a:bodyPr/>
                    <a:lstStyle/>
                    <a:p>
                      <a:pPr algn="ctr"/>
                      <a:r>
                        <a:rPr lang="en-CA" dirty="0" smtClean="0"/>
                        <a:t>Stalling</a:t>
                      </a:r>
                      <a:endParaRPr lang="en-CA" dirty="0"/>
                    </a:p>
                  </a:txBody>
                  <a:tcPr anchor="ctr"/>
                </a:tc>
                <a:tc>
                  <a:txBody>
                    <a:bodyPr/>
                    <a:lstStyle/>
                    <a:p>
                      <a:pPr algn="ctr"/>
                      <a:r>
                        <a:rPr lang="en-CA" dirty="0" smtClean="0"/>
                        <a:t>TC-Weak</a:t>
                      </a:r>
                      <a:endParaRPr lang="en-CA" dirty="0"/>
                    </a:p>
                  </a:txBody>
                  <a:tcPr anchor="ctr"/>
                </a:tc>
              </a:tr>
              <a:tr h="666074">
                <a:tc>
                  <a:txBody>
                    <a:bodyPr/>
                    <a:lstStyle/>
                    <a:p>
                      <a:pPr algn="ctr"/>
                      <a:r>
                        <a:rPr lang="en-US" sz="1800" dirty="0" smtClean="0"/>
                        <a:t>Misprediction</a:t>
                      </a:r>
                      <a:r>
                        <a:rPr lang="en-US" sz="1800" baseline="0" dirty="0" smtClean="0"/>
                        <a:t> sensitivity</a:t>
                      </a:r>
                      <a:endParaRPr lang="en-CA" dirty="0"/>
                    </a:p>
                  </a:txBody>
                  <a:tcPr anchor="ctr"/>
                </a:tc>
                <a:tc>
                  <a:txBody>
                    <a:bodyPr/>
                    <a:lstStyle/>
                    <a:p>
                      <a:endParaRPr lang="en-CA" dirty="0"/>
                    </a:p>
                  </a:txBody>
                  <a:tcPr/>
                </a:tc>
                <a:tc>
                  <a:txBody>
                    <a:bodyPr/>
                    <a:lstStyle/>
                    <a:p>
                      <a:endParaRPr lang="en-CA" dirty="0"/>
                    </a:p>
                  </a:txBody>
                  <a:tcPr/>
                </a:tc>
              </a:tr>
              <a:tr h="666074">
                <a:tc>
                  <a:txBody>
                    <a:bodyPr/>
                    <a:lstStyle/>
                    <a:p>
                      <a:pPr algn="ctr"/>
                      <a:r>
                        <a:rPr lang="en-CA" dirty="0" smtClean="0"/>
                        <a:t>Doesn’t impedes other</a:t>
                      </a:r>
                      <a:r>
                        <a:rPr lang="en-CA" baseline="0" dirty="0" smtClean="0"/>
                        <a:t> accesses</a:t>
                      </a:r>
                      <a:endParaRPr lang="en-CA" dirty="0"/>
                    </a:p>
                  </a:txBody>
                  <a:tcPr anchor="ctr"/>
                </a:tc>
                <a:tc>
                  <a:txBody>
                    <a:bodyPr/>
                    <a:lstStyle/>
                    <a:p>
                      <a:endParaRPr lang="en-CA"/>
                    </a:p>
                  </a:txBody>
                  <a:tcPr/>
                </a:tc>
                <a:tc>
                  <a:txBody>
                    <a:bodyPr/>
                    <a:lstStyle/>
                    <a:p>
                      <a:endParaRPr lang="en-CA" dirty="0"/>
                    </a:p>
                  </a:txBody>
                  <a:tcPr/>
                </a:tc>
              </a:tr>
              <a:tr h="666074">
                <a:tc>
                  <a:txBody>
                    <a:bodyPr/>
                    <a:lstStyle/>
                    <a:p>
                      <a:pPr algn="ctr"/>
                      <a:r>
                        <a:rPr lang="en-CA" dirty="0" smtClean="0"/>
                        <a:t>Good for existing GPU applications</a:t>
                      </a:r>
                      <a:endParaRPr lang="en-CA" dirty="0"/>
                    </a:p>
                  </a:txBody>
                  <a:tcPr anchor="ctr"/>
                </a:tc>
                <a:tc>
                  <a:txBody>
                    <a:bodyPr/>
                    <a:lstStyle/>
                    <a:p>
                      <a:endParaRPr lang="en-CA" dirty="0"/>
                    </a:p>
                  </a:txBody>
                  <a:tcPr/>
                </a:tc>
                <a:tc>
                  <a:txBody>
                    <a:bodyPr/>
                    <a:lstStyle/>
                    <a:p>
                      <a:endParaRPr lang="en-CA" dirty="0"/>
                    </a:p>
                  </a:txBody>
                  <a:tcPr/>
                </a:tc>
              </a:tr>
            </a:tbl>
          </a:graphicData>
        </a:graphic>
      </p:graphicFrame>
      <p:sp>
        <p:nvSpPr>
          <p:cNvPr id="6" name="Multiply 5"/>
          <p:cNvSpPr/>
          <p:nvPr/>
        </p:nvSpPr>
        <p:spPr>
          <a:xfrm>
            <a:off x="4860032" y="3025527"/>
            <a:ext cx="504056" cy="504056"/>
          </a:xfrm>
          <a:prstGeom prst="mathMultiply">
            <a:avLst/>
          </a:prstGeom>
          <a:solidFill>
            <a:srgbClr val="FF0000"/>
          </a:solidFill>
          <a:effectLst/>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 name="Multiply 6"/>
          <p:cNvSpPr/>
          <p:nvPr/>
        </p:nvSpPr>
        <p:spPr>
          <a:xfrm>
            <a:off x="4860032" y="3691508"/>
            <a:ext cx="504056" cy="504056"/>
          </a:xfrm>
          <a:prstGeom prst="mathMultiply">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 name="Multiply 7"/>
          <p:cNvSpPr/>
          <p:nvPr/>
        </p:nvSpPr>
        <p:spPr>
          <a:xfrm>
            <a:off x="4860032" y="4355579"/>
            <a:ext cx="504056" cy="504056"/>
          </a:xfrm>
          <a:prstGeom prst="mathMultiply">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 name="Hexagon 9"/>
          <p:cNvSpPr/>
          <p:nvPr/>
        </p:nvSpPr>
        <p:spPr>
          <a:xfrm>
            <a:off x="7164288" y="3025527"/>
            <a:ext cx="504000" cy="504000"/>
          </a:xfrm>
          <a:custGeom>
            <a:avLst/>
            <a:gdLst>
              <a:gd name="connsiteX0" fmla="*/ 0 w 1656184"/>
              <a:gd name="connsiteY0" fmla="*/ 778848 h 1557696"/>
              <a:gd name="connsiteX1" fmla="*/ 389424 w 1656184"/>
              <a:gd name="connsiteY1" fmla="*/ 0 h 1557696"/>
              <a:gd name="connsiteX2" fmla="*/ 1266760 w 1656184"/>
              <a:gd name="connsiteY2" fmla="*/ 0 h 1557696"/>
              <a:gd name="connsiteX3" fmla="*/ 1656184 w 1656184"/>
              <a:gd name="connsiteY3" fmla="*/ 778848 h 1557696"/>
              <a:gd name="connsiteX4" fmla="*/ 1266760 w 1656184"/>
              <a:gd name="connsiteY4" fmla="*/ 1557696 h 1557696"/>
              <a:gd name="connsiteX5" fmla="*/ 389424 w 1656184"/>
              <a:gd name="connsiteY5" fmla="*/ 1557696 h 1557696"/>
              <a:gd name="connsiteX6" fmla="*/ 0 w 1656184"/>
              <a:gd name="connsiteY6" fmla="*/ 778848 h 1557696"/>
              <a:gd name="connsiteX0" fmla="*/ 0 w 1722859"/>
              <a:gd name="connsiteY0" fmla="*/ 788373 h 1557696"/>
              <a:gd name="connsiteX1" fmla="*/ 456099 w 1722859"/>
              <a:gd name="connsiteY1" fmla="*/ 0 h 1557696"/>
              <a:gd name="connsiteX2" fmla="*/ 1333435 w 1722859"/>
              <a:gd name="connsiteY2" fmla="*/ 0 h 1557696"/>
              <a:gd name="connsiteX3" fmla="*/ 1722859 w 1722859"/>
              <a:gd name="connsiteY3" fmla="*/ 778848 h 1557696"/>
              <a:gd name="connsiteX4" fmla="*/ 1333435 w 1722859"/>
              <a:gd name="connsiteY4" fmla="*/ 1557696 h 1557696"/>
              <a:gd name="connsiteX5" fmla="*/ 456099 w 1722859"/>
              <a:gd name="connsiteY5" fmla="*/ 1557696 h 1557696"/>
              <a:gd name="connsiteX6" fmla="*/ 0 w 1722859"/>
              <a:gd name="connsiteY6" fmla="*/ 788373 h 1557696"/>
              <a:gd name="connsiteX0" fmla="*/ 0 w 1722859"/>
              <a:gd name="connsiteY0" fmla="*/ 788373 h 1557696"/>
              <a:gd name="connsiteX1" fmla="*/ 294174 w 1722859"/>
              <a:gd name="connsiteY1" fmla="*/ 457200 h 1557696"/>
              <a:gd name="connsiteX2" fmla="*/ 1333435 w 1722859"/>
              <a:gd name="connsiteY2" fmla="*/ 0 h 1557696"/>
              <a:gd name="connsiteX3" fmla="*/ 1722859 w 1722859"/>
              <a:gd name="connsiteY3" fmla="*/ 778848 h 1557696"/>
              <a:gd name="connsiteX4" fmla="*/ 1333435 w 1722859"/>
              <a:gd name="connsiteY4" fmla="*/ 1557696 h 1557696"/>
              <a:gd name="connsiteX5" fmla="*/ 456099 w 1722859"/>
              <a:gd name="connsiteY5" fmla="*/ 1557696 h 1557696"/>
              <a:gd name="connsiteX6" fmla="*/ 0 w 1722859"/>
              <a:gd name="connsiteY6" fmla="*/ 788373 h 1557696"/>
              <a:gd name="connsiteX0" fmla="*/ 0 w 1722859"/>
              <a:gd name="connsiteY0" fmla="*/ 788373 h 1557696"/>
              <a:gd name="connsiteX1" fmla="*/ 256074 w 1722859"/>
              <a:gd name="connsiteY1" fmla="*/ 466725 h 1557696"/>
              <a:gd name="connsiteX2" fmla="*/ 1333435 w 1722859"/>
              <a:gd name="connsiteY2" fmla="*/ 0 h 1557696"/>
              <a:gd name="connsiteX3" fmla="*/ 1722859 w 1722859"/>
              <a:gd name="connsiteY3" fmla="*/ 778848 h 1557696"/>
              <a:gd name="connsiteX4" fmla="*/ 1333435 w 1722859"/>
              <a:gd name="connsiteY4" fmla="*/ 1557696 h 1557696"/>
              <a:gd name="connsiteX5" fmla="*/ 456099 w 1722859"/>
              <a:gd name="connsiteY5" fmla="*/ 1557696 h 1557696"/>
              <a:gd name="connsiteX6" fmla="*/ 0 w 1722859"/>
              <a:gd name="connsiteY6" fmla="*/ 788373 h 1557696"/>
              <a:gd name="connsiteX0" fmla="*/ 0 w 1722859"/>
              <a:gd name="connsiteY0" fmla="*/ 321648 h 1090971"/>
              <a:gd name="connsiteX1" fmla="*/ 256074 w 1722859"/>
              <a:gd name="connsiteY1" fmla="*/ 0 h 1090971"/>
              <a:gd name="connsiteX2" fmla="*/ 685735 w 1722859"/>
              <a:gd name="connsiteY2" fmla="*/ 347662 h 1090971"/>
              <a:gd name="connsiteX3" fmla="*/ 1722859 w 1722859"/>
              <a:gd name="connsiteY3" fmla="*/ 312123 h 1090971"/>
              <a:gd name="connsiteX4" fmla="*/ 1333435 w 1722859"/>
              <a:gd name="connsiteY4" fmla="*/ 1090971 h 1090971"/>
              <a:gd name="connsiteX5" fmla="*/ 456099 w 1722859"/>
              <a:gd name="connsiteY5" fmla="*/ 1090971 h 1090971"/>
              <a:gd name="connsiteX6" fmla="*/ 0 w 1722859"/>
              <a:gd name="connsiteY6" fmla="*/ 321648 h 1090971"/>
              <a:gd name="connsiteX0" fmla="*/ 0 w 1722859"/>
              <a:gd name="connsiteY0" fmla="*/ 321648 h 1090971"/>
              <a:gd name="connsiteX1" fmla="*/ 284649 w 1722859"/>
              <a:gd name="connsiteY1" fmla="*/ 0 h 1090971"/>
              <a:gd name="connsiteX2" fmla="*/ 685735 w 1722859"/>
              <a:gd name="connsiteY2" fmla="*/ 347662 h 1090971"/>
              <a:gd name="connsiteX3" fmla="*/ 1722859 w 1722859"/>
              <a:gd name="connsiteY3" fmla="*/ 312123 h 1090971"/>
              <a:gd name="connsiteX4" fmla="*/ 1333435 w 1722859"/>
              <a:gd name="connsiteY4" fmla="*/ 1090971 h 1090971"/>
              <a:gd name="connsiteX5" fmla="*/ 456099 w 1722859"/>
              <a:gd name="connsiteY5" fmla="*/ 1090971 h 1090971"/>
              <a:gd name="connsiteX6" fmla="*/ 0 w 1722859"/>
              <a:gd name="connsiteY6" fmla="*/ 321648 h 1090971"/>
              <a:gd name="connsiteX0" fmla="*/ 0 w 1689521"/>
              <a:gd name="connsiteY0" fmla="*/ 321648 h 1090971"/>
              <a:gd name="connsiteX1" fmla="*/ 251311 w 1689521"/>
              <a:gd name="connsiteY1" fmla="*/ 0 h 1090971"/>
              <a:gd name="connsiteX2" fmla="*/ 652397 w 1689521"/>
              <a:gd name="connsiteY2" fmla="*/ 347662 h 1090971"/>
              <a:gd name="connsiteX3" fmla="*/ 1689521 w 1689521"/>
              <a:gd name="connsiteY3" fmla="*/ 312123 h 1090971"/>
              <a:gd name="connsiteX4" fmla="*/ 1300097 w 1689521"/>
              <a:gd name="connsiteY4" fmla="*/ 1090971 h 1090971"/>
              <a:gd name="connsiteX5" fmla="*/ 422761 w 1689521"/>
              <a:gd name="connsiteY5" fmla="*/ 1090971 h 1090971"/>
              <a:gd name="connsiteX6" fmla="*/ 0 w 1689521"/>
              <a:gd name="connsiteY6" fmla="*/ 321648 h 1090971"/>
              <a:gd name="connsiteX0" fmla="*/ 0 w 1689521"/>
              <a:gd name="connsiteY0" fmla="*/ 321648 h 1090971"/>
              <a:gd name="connsiteX1" fmla="*/ 251311 w 1689521"/>
              <a:gd name="connsiteY1" fmla="*/ 0 h 1090971"/>
              <a:gd name="connsiteX2" fmla="*/ 652397 w 1689521"/>
              <a:gd name="connsiteY2" fmla="*/ 347662 h 1090971"/>
              <a:gd name="connsiteX3" fmla="*/ 1689521 w 1689521"/>
              <a:gd name="connsiteY3" fmla="*/ 312123 h 1090971"/>
              <a:gd name="connsiteX4" fmla="*/ 1300097 w 1689521"/>
              <a:gd name="connsiteY4" fmla="*/ 1090971 h 1090971"/>
              <a:gd name="connsiteX5" fmla="*/ 665649 w 1689521"/>
              <a:gd name="connsiteY5" fmla="*/ 900471 h 1090971"/>
              <a:gd name="connsiteX6" fmla="*/ 0 w 1689521"/>
              <a:gd name="connsiteY6" fmla="*/ 321648 h 1090971"/>
              <a:gd name="connsiteX0" fmla="*/ 0 w 1470446"/>
              <a:gd name="connsiteY0" fmla="*/ 1062037 h 1831360"/>
              <a:gd name="connsiteX1" fmla="*/ 251311 w 1470446"/>
              <a:gd name="connsiteY1" fmla="*/ 740389 h 1831360"/>
              <a:gd name="connsiteX2" fmla="*/ 652397 w 1470446"/>
              <a:gd name="connsiteY2" fmla="*/ 1088051 h 1831360"/>
              <a:gd name="connsiteX3" fmla="*/ 1470446 w 1470446"/>
              <a:gd name="connsiteY3" fmla="*/ 0 h 1831360"/>
              <a:gd name="connsiteX4" fmla="*/ 1300097 w 1470446"/>
              <a:gd name="connsiteY4" fmla="*/ 1831360 h 1831360"/>
              <a:gd name="connsiteX5" fmla="*/ 665649 w 1470446"/>
              <a:gd name="connsiteY5" fmla="*/ 1640860 h 1831360"/>
              <a:gd name="connsiteX6" fmla="*/ 0 w 1470446"/>
              <a:gd name="connsiteY6" fmla="*/ 1062037 h 1831360"/>
              <a:gd name="connsiteX0" fmla="*/ 0 w 1762059"/>
              <a:gd name="connsiteY0" fmla="*/ 1062037 h 1640860"/>
              <a:gd name="connsiteX1" fmla="*/ 251311 w 1762059"/>
              <a:gd name="connsiteY1" fmla="*/ 740389 h 1640860"/>
              <a:gd name="connsiteX2" fmla="*/ 652397 w 1762059"/>
              <a:gd name="connsiteY2" fmla="*/ 1088051 h 1640860"/>
              <a:gd name="connsiteX3" fmla="*/ 1470446 w 1762059"/>
              <a:gd name="connsiteY3" fmla="*/ 0 h 1640860"/>
              <a:gd name="connsiteX4" fmla="*/ 1762059 w 1762059"/>
              <a:gd name="connsiteY4" fmla="*/ 235922 h 1640860"/>
              <a:gd name="connsiteX5" fmla="*/ 665649 w 1762059"/>
              <a:gd name="connsiteY5" fmla="*/ 1640860 h 1640860"/>
              <a:gd name="connsiteX6" fmla="*/ 0 w 1762059"/>
              <a:gd name="connsiteY6" fmla="*/ 1062037 h 1640860"/>
              <a:gd name="connsiteX0" fmla="*/ 0 w 1762059"/>
              <a:gd name="connsiteY0" fmla="*/ 1062037 h 1669435"/>
              <a:gd name="connsiteX1" fmla="*/ 251311 w 1762059"/>
              <a:gd name="connsiteY1" fmla="*/ 740389 h 1669435"/>
              <a:gd name="connsiteX2" fmla="*/ 652397 w 1762059"/>
              <a:gd name="connsiteY2" fmla="*/ 1088051 h 1669435"/>
              <a:gd name="connsiteX3" fmla="*/ 1470446 w 1762059"/>
              <a:gd name="connsiteY3" fmla="*/ 0 h 1669435"/>
              <a:gd name="connsiteX4" fmla="*/ 1762059 w 1762059"/>
              <a:gd name="connsiteY4" fmla="*/ 235922 h 1669435"/>
              <a:gd name="connsiteX5" fmla="*/ 708512 w 1762059"/>
              <a:gd name="connsiteY5" fmla="*/ 1669435 h 1669435"/>
              <a:gd name="connsiteX6" fmla="*/ 0 w 1762059"/>
              <a:gd name="connsiteY6" fmla="*/ 1062037 h 1669435"/>
              <a:gd name="connsiteX0" fmla="*/ 0 w 1762059"/>
              <a:gd name="connsiteY0" fmla="*/ 1062037 h 1669435"/>
              <a:gd name="connsiteX1" fmla="*/ 251311 w 1762059"/>
              <a:gd name="connsiteY1" fmla="*/ 740389 h 1669435"/>
              <a:gd name="connsiteX2" fmla="*/ 652397 w 1762059"/>
              <a:gd name="connsiteY2" fmla="*/ 1088051 h 1669435"/>
              <a:gd name="connsiteX3" fmla="*/ 1470446 w 1762059"/>
              <a:gd name="connsiteY3" fmla="*/ 0 h 1669435"/>
              <a:gd name="connsiteX4" fmla="*/ 1762059 w 1762059"/>
              <a:gd name="connsiteY4" fmla="*/ 235922 h 1669435"/>
              <a:gd name="connsiteX5" fmla="*/ 713274 w 1762059"/>
              <a:gd name="connsiteY5" fmla="*/ 1669435 h 1669435"/>
              <a:gd name="connsiteX6" fmla="*/ 0 w 1762059"/>
              <a:gd name="connsiteY6" fmla="*/ 1062037 h 1669435"/>
              <a:gd name="connsiteX0" fmla="*/ 0 w 1762059"/>
              <a:gd name="connsiteY0" fmla="*/ 1062037 h 1669435"/>
              <a:gd name="connsiteX1" fmla="*/ 251311 w 1762059"/>
              <a:gd name="connsiteY1" fmla="*/ 740389 h 1669435"/>
              <a:gd name="connsiteX2" fmla="*/ 661922 w 1762059"/>
              <a:gd name="connsiteY2" fmla="*/ 1083289 h 1669435"/>
              <a:gd name="connsiteX3" fmla="*/ 1470446 w 1762059"/>
              <a:gd name="connsiteY3" fmla="*/ 0 h 1669435"/>
              <a:gd name="connsiteX4" fmla="*/ 1762059 w 1762059"/>
              <a:gd name="connsiteY4" fmla="*/ 235922 h 1669435"/>
              <a:gd name="connsiteX5" fmla="*/ 713274 w 1762059"/>
              <a:gd name="connsiteY5" fmla="*/ 1669435 h 1669435"/>
              <a:gd name="connsiteX6" fmla="*/ 0 w 1762059"/>
              <a:gd name="connsiteY6" fmla="*/ 1062037 h 1669435"/>
              <a:gd name="connsiteX0" fmla="*/ 0 w 1762059"/>
              <a:gd name="connsiteY0" fmla="*/ 1062037 h 1688485"/>
              <a:gd name="connsiteX1" fmla="*/ 251311 w 1762059"/>
              <a:gd name="connsiteY1" fmla="*/ 740389 h 1688485"/>
              <a:gd name="connsiteX2" fmla="*/ 661922 w 1762059"/>
              <a:gd name="connsiteY2" fmla="*/ 1083289 h 1688485"/>
              <a:gd name="connsiteX3" fmla="*/ 1470446 w 1762059"/>
              <a:gd name="connsiteY3" fmla="*/ 0 h 1688485"/>
              <a:gd name="connsiteX4" fmla="*/ 1762059 w 1762059"/>
              <a:gd name="connsiteY4" fmla="*/ 235922 h 1688485"/>
              <a:gd name="connsiteX5" fmla="*/ 727561 w 1762059"/>
              <a:gd name="connsiteY5" fmla="*/ 1688485 h 1688485"/>
              <a:gd name="connsiteX6" fmla="*/ 0 w 1762059"/>
              <a:gd name="connsiteY6" fmla="*/ 1062037 h 1688485"/>
              <a:gd name="connsiteX0" fmla="*/ 0 w 1762059"/>
              <a:gd name="connsiteY0" fmla="*/ 1062037 h 1669435"/>
              <a:gd name="connsiteX1" fmla="*/ 251311 w 1762059"/>
              <a:gd name="connsiteY1" fmla="*/ 740389 h 1669435"/>
              <a:gd name="connsiteX2" fmla="*/ 661922 w 1762059"/>
              <a:gd name="connsiteY2" fmla="*/ 1083289 h 1669435"/>
              <a:gd name="connsiteX3" fmla="*/ 1470446 w 1762059"/>
              <a:gd name="connsiteY3" fmla="*/ 0 h 1669435"/>
              <a:gd name="connsiteX4" fmla="*/ 1762059 w 1762059"/>
              <a:gd name="connsiteY4" fmla="*/ 235922 h 1669435"/>
              <a:gd name="connsiteX5" fmla="*/ 703748 w 1762059"/>
              <a:gd name="connsiteY5" fmla="*/ 1669435 h 1669435"/>
              <a:gd name="connsiteX6" fmla="*/ 0 w 1762059"/>
              <a:gd name="connsiteY6" fmla="*/ 1062037 h 1669435"/>
              <a:gd name="connsiteX0" fmla="*/ 0 w 1790634"/>
              <a:gd name="connsiteY0" fmla="*/ 1057275 h 1669435"/>
              <a:gd name="connsiteX1" fmla="*/ 279886 w 1790634"/>
              <a:gd name="connsiteY1" fmla="*/ 740389 h 1669435"/>
              <a:gd name="connsiteX2" fmla="*/ 690497 w 1790634"/>
              <a:gd name="connsiteY2" fmla="*/ 1083289 h 1669435"/>
              <a:gd name="connsiteX3" fmla="*/ 1499021 w 1790634"/>
              <a:gd name="connsiteY3" fmla="*/ 0 h 1669435"/>
              <a:gd name="connsiteX4" fmla="*/ 1790634 w 1790634"/>
              <a:gd name="connsiteY4" fmla="*/ 235922 h 1669435"/>
              <a:gd name="connsiteX5" fmla="*/ 732323 w 1790634"/>
              <a:gd name="connsiteY5" fmla="*/ 1669435 h 1669435"/>
              <a:gd name="connsiteX6" fmla="*/ 0 w 1790634"/>
              <a:gd name="connsiteY6" fmla="*/ 1057275 h 1669435"/>
              <a:gd name="connsiteX0" fmla="*/ 0 w 1790634"/>
              <a:gd name="connsiteY0" fmla="*/ 1057275 h 1669435"/>
              <a:gd name="connsiteX1" fmla="*/ 279886 w 1790634"/>
              <a:gd name="connsiteY1" fmla="*/ 721339 h 1669435"/>
              <a:gd name="connsiteX2" fmla="*/ 690497 w 1790634"/>
              <a:gd name="connsiteY2" fmla="*/ 1083289 h 1669435"/>
              <a:gd name="connsiteX3" fmla="*/ 1499021 w 1790634"/>
              <a:gd name="connsiteY3" fmla="*/ 0 h 1669435"/>
              <a:gd name="connsiteX4" fmla="*/ 1790634 w 1790634"/>
              <a:gd name="connsiteY4" fmla="*/ 235922 h 1669435"/>
              <a:gd name="connsiteX5" fmla="*/ 732323 w 1790634"/>
              <a:gd name="connsiteY5" fmla="*/ 1669435 h 1669435"/>
              <a:gd name="connsiteX6" fmla="*/ 0 w 1790634"/>
              <a:gd name="connsiteY6" fmla="*/ 1057275 h 1669435"/>
              <a:gd name="connsiteX0" fmla="*/ 0 w 1790634"/>
              <a:gd name="connsiteY0" fmla="*/ 1057275 h 1669435"/>
              <a:gd name="connsiteX1" fmla="*/ 289411 w 1790634"/>
              <a:gd name="connsiteY1" fmla="*/ 726101 h 1669435"/>
              <a:gd name="connsiteX2" fmla="*/ 690497 w 1790634"/>
              <a:gd name="connsiteY2" fmla="*/ 1083289 h 1669435"/>
              <a:gd name="connsiteX3" fmla="*/ 1499021 w 1790634"/>
              <a:gd name="connsiteY3" fmla="*/ 0 h 1669435"/>
              <a:gd name="connsiteX4" fmla="*/ 1790634 w 1790634"/>
              <a:gd name="connsiteY4" fmla="*/ 235922 h 1669435"/>
              <a:gd name="connsiteX5" fmla="*/ 732323 w 1790634"/>
              <a:gd name="connsiteY5" fmla="*/ 1669435 h 1669435"/>
              <a:gd name="connsiteX6" fmla="*/ 0 w 1790634"/>
              <a:gd name="connsiteY6" fmla="*/ 1057275 h 1669435"/>
              <a:gd name="connsiteX0" fmla="*/ 0 w 1790634"/>
              <a:gd name="connsiteY0" fmla="*/ 1057275 h 1669435"/>
              <a:gd name="connsiteX1" fmla="*/ 260836 w 1790634"/>
              <a:gd name="connsiteY1" fmla="*/ 735626 h 1669435"/>
              <a:gd name="connsiteX2" fmla="*/ 690497 w 1790634"/>
              <a:gd name="connsiteY2" fmla="*/ 1083289 h 1669435"/>
              <a:gd name="connsiteX3" fmla="*/ 1499021 w 1790634"/>
              <a:gd name="connsiteY3" fmla="*/ 0 h 1669435"/>
              <a:gd name="connsiteX4" fmla="*/ 1790634 w 1790634"/>
              <a:gd name="connsiteY4" fmla="*/ 235922 h 1669435"/>
              <a:gd name="connsiteX5" fmla="*/ 732323 w 1790634"/>
              <a:gd name="connsiteY5" fmla="*/ 1669435 h 1669435"/>
              <a:gd name="connsiteX6" fmla="*/ 0 w 1790634"/>
              <a:gd name="connsiteY6" fmla="*/ 1057275 h 1669435"/>
              <a:gd name="connsiteX0" fmla="*/ 0 w 1771584"/>
              <a:gd name="connsiteY0" fmla="*/ 1062038 h 1669435"/>
              <a:gd name="connsiteX1" fmla="*/ 241786 w 1771584"/>
              <a:gd name="connsiteY1" fmla="*/ 735626 h 1669435"/>
              <a:gd name="connsiteX2" fmla="*/ 671447 w 1771584"/>
              <a:gd name="connsiteY2" fmla="*/ 1083289 h 1669435"/>
              <a:gd name="connsiteX3" fmla="*/ 1479971 w 1771584"/>
              <a:gd name="connsiteY3" fmla="*/ 0 h 1669435"/>
              <a:gd name="connsiteX4" fmla="*/ 1771584 w 1771584"/>
              <a:gd name="connsiteY4" fmla="*/ 235922 h 1669435"/>
              <a:gd name="connsiteX5" fmla="*/ 713273 w 1771584"/>
              <a:gd name="connsiteY5" fmla="*/ 1669435 h 1669435"/>
              <a:gd name="connsiteX6" fmla="*/ 0 w 1771584"/>
              <a:gd name="connsiteY6" fmla="*/ 1062038 h 1669435"/>
              <a:gd name="connsiteX0" fmla="*/ 0 w 1781109"/>
              <a:gd name="connsiteY0" fmla="*/ 1042988 h 1669435"/>
              <a:gd name="connsiteX1" fmla="*/ 251311 w 1781109"/>
              <a:gd name="connsiteY1" fmla="*/ 735626 h 1669435"/>
              <a:gd name="connsiteX2" fmla="*/ 680972 w 1781109"/>
              <a:gd name="connsiteY2" fmla="*/ 1083289 h 1669435"/>
              <a:gd name="connsiteX3" fmla="*/ 1489496 w 1781109"/>
              <a:gd name="connsiteY3" fmla="*/ 0 h 1669435"/>
              <a:gd name="connsiteX4" fmla="*/ 1781109 w 1781109"/>
              <a:gd name="connsiteY4" fmla="*/ 235922 h 1669435"/>
              <a:gd name="connsiteX5" fmla="*/ 722798 w 1781109"/>
              <a:gd name="connsiteY5" fmla="*/ 1669435 h 1669435"/>
              <a:gd name="connsiteX6" fmla="*/ 0 w 1781109"/>
              <a:gd name="connsiteY6" fmla="*/ 1042988 h 1669435"/>
              <a:gd name="connsiteX0" fmla="*/ 0 w 1781109"/>
              <a:gd name="connsiteY0" fmla="*/ 1062038 h 1669435"/>
              <a:gd name="connsiteX1" fmla="*/ 251311 w 1781109"/>
              <a:gd name="connsiteY1" fmla="*/ 735626 h 1669435"/>
              <a:gd name="connsiteX2" fmla="*/ 680972 w 1781109"/>
              <a:gd name="connsiteY2" fmla="*/ 1083289 h 1669435"/>
              <a:gd name="connsiteX3" fmla="*/ 1489496 w 1781109"/>
              <a:gd name="connsiteY3" fmla="*/ 0 h 1669435"/>
              <a:gd name="connsiteX4" fmla="*/ 1781109 w 1781109"/>
              <a:gd name="connsiteY4" fmla="*/ 235922 h 1669435"/>
              <a:gd name="connsiteX5" fmla="*/ 722798 w 1781109"/>
              <a:gd name="connsiteY5" fmla="*/ 1669435 h 1669435"/>
              <a:gd name="connsiteX6" fmla="*/ 0 w 1781109"/>
              <a:gd name="connsiteY6" fmla="*/ 1062038 h 1669435"/>
              <a:gd name="connsiteX0" fmla="*/ 0 w 1781109"/>
              <a:gd name="connsiteY0" fmla="*/ 1062038 h 1669435"/>
              <a:gd name="connsiteX1" fmla="*/ 251311 w 1781109"/>
              <a:gd name="connsiteY1" fmla="*/ 735626 h 1669435"/>
              <a:gd name="connsiteX2" fmla="*/ 680972 w 1781109"/>
              <a:gd name="connsiteY2" fmla="*/ 1083289 h 1669435"/>
              <a:gd name="connsiteX3" fmla="*/ 1489496 w 1781109"/>
              <a:gd name="connsiteY3" fmla="*/ 0 h 1669435"/>
              <a:gd name="connsiteX4" fmla="*/ 1781109 w 1781109"/>
              <a:gd name="connsiteY4" fmla="*/ 235922 h 1669435"/>
              <a:gd name="connsiteX5" fmla="*/ 722798 w 1781109"/>
              <a:gd name="connsiteY5" fmla="*/ 1669435 h 1669435"/>
              <a:gd name="connsiteX6" fmla="*/ 547 w 1781109"/>
              <a:gd name="connsiteY6" fmla="*/ 1058720 h 1669435"/>
              <a:gd name="connsiteX7" fmla="*/ 0 w 1781109"/>
              <a:gd name="connsiteY7" fmla="*/ 1062038 h 166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09" h="1669435">
                <a:moveTo>
                  <a:pt x="0" y="1062038"/>
                </a:moveTo>
                <a:lnTo>
                  <a:pt x="251311" y="735626"/>
                </a:lnTo>
                <a:lnTo>
                  <a:pt x="680972" y="1083289"/>
                </a:lnTo>
                <a:lnTo>
                  <a:pt x="1489496" y="0"/>
                </a:lnTo>
                <a:lnTo>
                  <a:pt x="1781109" y="235922"/>
                </a:lnTo>
                <a:lnTo>
                  <a:pt x="722798" y="1669435"/>
                </a:lnTo>
                <a:cubicBezTo>
                  <a:pt x="483635" y="1472213"/>
                  <a:pt x="239710" y="1255942"/>
                  <a:pt x="547" y="1058720"/>
                </a:cubicBezTo>
                <a:cubicBezTo>
                  <a:pt x="365" y="1059826"/>
                  <a:pt x="182" y="1060932"/>
                  <a:pt x="0" y="1062038"/>
                </a:cubicBezTo>
                <a:close/>
              </a:path>
            </a:pathLst>
          </a:cu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2" name="Hexagon 9"/>
          <p:cNvSpPr/>
          <p:nvPr/>
        </p:nvSpPr>
        <p:spPr>
          <a:xfrm>
            <a:off x="7164288" y="3691508"/>
            <a:ext cx="504000" cy="504000"/>
          </a:xfrm>
          <a:custGeom>
            <a:avLst/>
            <a:gdLst>
              <a:gd name="connsiteX0" fmla="*/ 0 w 1656184"/>
              <a:gd name="connsiteY0" fmla="*/ 778848 h 1557696"/>
              <a:gd name="connsiteX1" fmla="*/ 389424 w 1656184"/>
              <a:gd name="connsiteY1" fmla="*/ 0 h 1557696"/>
              <a:gd name="connsiteX2" fmla="*/ 1266760 w 1656184"/>
              <a:gd name="connsiteY2" fmla="*/ 0 h 1557696"/>
              <a:gd name="connsiteX3" fmla="*/ 1656184 w 1656184"/>
              <a:gd name="connsiteY3" fmla="*/ 778848 h 1557696"/>
              <a:gd name="connsiteX4" fmla="*/ 1266760 w 1656184"/>
              <a:gd name="connsiteY4" fmla="*/ 1557696 h 1557696"/>
              <a:gd name="connsiteX5" fmla="*/ 389424 w 1656184"/>
              <a:gd name="connsiteY5" fmla="*/ 1557696 h 1557696"/>
              <a:gd name="connsiteX6" fmla="*/ 0 w 1656184"/>
              <a:gd name="connsiteY6" fmla="*/ 778848 h 1557696"/>
              <a:gd name="connsiteX0" fmla="*/ 0 w 1722859"/>
              <a:gd name="connsiteY0" fmla="*/ 788373 h 1557696"/>
              <a:gd name="connsiteX1" fmla="*/ 456099 w 1722859"/>
              <a:gd name="connsiteY1" fmla="*/ 0 h 1557696"/>
              <a:gd name="connsiteX2" fmla="*/ 1333435 w 1722859"/>
              <a:gd name="connsiteY2" fmla="*/ 0 h 1557696"/>
              <a:gd name="connsiteX3" fmla="*/ 1722859 w 1722859"/>
              <a:gd name="connsiteY3" fmla="*/ 778848 h 1557696"/>
              <a:gd name="connsiteX4" fmla="*/ 1333435 w 1722859"/>
              <a:gd name="connsiteY4" fmla="*/ 1557696 h 1557696"/>
              <a:gd name="connsiteX5" fmla="*/ 456099 w 1722859"/>
              <a:gd name="connsiteY5" fmla="*/ 1557696 h 1557696"/>
              <a:gd name="connsiteX6" fmla="*/ 0 w 1722859"/>
              <a:gd name="connsiteY6" fmla="*/ 788373 h 1557696"/>
              <a:gd name="connsiteX0" fmla="*/ 0 w 1722859"/>
              <a:gd name="connsiteY0" fmla="*/ 788373 h 1557696"/>
              <a:gd name="connsiteX1" fmla="*/ 294174 w 1722859"/>
              <a:gd name="connsiteY1" fmla="*/ 457200 h 1557696"/>
              <a:gd name="connsiteX2" fmla="*/ 1333435 w 1722859"/>
              <a:gd name="connsiteY2" fmla="*/ 0 h 1557696"/>
              <a:gd name="connsiteX3" fmla="*/ 1722859 w 1722859"/>
              <a:gd name="connsiteY3" fmla="*/ 778848 h 1557696"/>
              <a:gd name="connsiteX4" fmla="*/ 1333435 w 1722859"/>
              <a:gd name="connsiteY4" fmla="*/ 1557696 h 1557696"/>
              <a:gd name="connsiteX5" fmla="*/ 456099 w 1722859"/>
              <a:gd name="connsiteY5" fmla="*/ 1557696 h 1557696"/>
              <a:gd name="connsiteX6" fmla="*/ 0 w 1722859"/>
              <a:gd name="connsiteY6" fmla="*/ 788373 h 1557696"/>
              <a:gd name="connsiteX0" fmla="*/ 0 w 1722859"/>
              <a:gd name="connsiteY0" fmla="*/ 788373 h 1557696"/>
              <a:gd name="connsiteX1" fmla="*/ 256074 w 1722859"/>
              <a:gd name="connsiteY1" fmla="*/ 466725 h 1557696"/>
              <a:gd name="connsiteX2" fmla="*/ 1333435 w 1722859"/>
              <a:gd name="connsiteY2" fmla="*/ 0 h 1557696"/>
              <a:gd name="connsiteX3" fmla="*/ 1722859 w 1722859"/>
              <a:gd name="connsiteY3" fmla="*/ 778848 h 1557696"/>
              <a:gd name="connsiteX4" fmla="*/ 1333435 w 1722859"/>
              <a:gd name="connsiteY4" fmla="*/ 1557696 h 1557696"/>
              <a:gd name="connsiteX5" fmla="*/ 456099 w 1722859"/>
              <a:gd name="connsiteY5" fmla="*/ 1557696 h 1557696"/>
              <a:gd name="connsiteX6" fmla="*/ 0 w 1722859"/>
              <a:gd name="connsiteY6" fmla="*/ 788373 h 1557696"/>
              <a:gd name="connsiteX0" fmla="*/ 0 w 1722859"/>
              <a:gd name="connsiteY0" fmla="*/ 321648 h 1090971"/>
              <a:gd name="connsiteX1" fmla="*/ 256074 w 1722859"/>
              <a:gd name="connsiteY1" fmla="*/ 0 h 1090971"/>
              <a:gd name="connsiteX2" fmla="*/ 685735 w 1722859"/>
              <a:gd name="connsiteY2" fmla="*/ 347662 h 1090971"/>
              <a:gd name="connsiteX3" fmla="*/ 1722859 w 1722859"/>
              <a:gd name="connsiteY3" fmla="*/ 312123 h 1090971"/>
              <a:gd name="connsiteX4" fmla="*/ 1333435 w 1722859"/>
              <a:gd name="connsiteY4" fmla="*/ 1090971 h 1090971"/>
              <a:gd name="connsiteX5" fmla="*/ 456099 w 1722859"/>
              <a:gd name="connsiteY5" fmla="*/ 1090971 h 1090971"/>
              <a:gd name="connsiteX6" fmla="*/ 0 w 1722859"/>
              <a:gd name="connsiteY6" fmla="*/ 321648 h 1090971"/>
              <a:gd name="connsiteX0" fmla="*/ 0 w 1722859"/>
              <a:gd name="connsiteY0" fmla="*/ 321648 h 1090971"/>
              <a:gd name="connsiteX1" fmla="*/ 284649 w 1722859"/>
              <a:gd name="connsiteY1" fmla="*/ 0 h 1090971"/>
              <a:gd name="connsiteX2" fmla="*/ 685735 w 1722859"/>
              <a:gd name="connsiteY2" fmla="*/ 347662 h 1090971"/>
              <a:gd name="connsiteX3" fmla="*/ 1722859 w 1722859"/>
              <a:gd name="connsiteY3" fmla="*/ 312123 h 1090971"/>
              <a:gd name="connsiteX4" fmla="*/ 1333435 w 1722859"/>
              <a:gd name="connsiteY4" fmla="*/ 1090971 h 1090971"/>
              <a:gd name="connsiteX5" fmla="*/ 456099 w 1722859"/>
              <a:gd name="connsiteY5" fmla="*/ 1090971 h 1090971"/>
              <a:gd name="connsiteX6" fmla="*/ 0 w 1722859"/>
              <a:gd name="connsiteY6" fmla="*/ 321648 h 1090971"/>
              <a:gd name="connsiteX0" fmla="*/ 0 w 1689521"/>
              <a:gd name="connsiteY0" fmla="*/ 321648 h 1090971"/>
              <a:gd name="connsiteX1" fmla="*/ 251311 w 1689521"/>
              <a:gd name="connsiteY1" fmla="*/ 0 h 1090971"/>
              <a:gd name="connsiteX2" fmla="*/ 652397 w 1689521"/>
              <a:gd name="connsiteY2" fmla="*/ 347662 h 1090971"/>
              <a:gd name="connsiteX3" fmla="*/ 1689521 w 1689521"/>
              <a:gd name="connsiteY3" fmla="*/ 312123 h 1090971"/>
              <a:gd name="connsiteX4" fmla="*/ 1300097 w 1689521"/>
              <a:gd name="connsiteY4" fmla="*/ 1090971 h 1090971"/>
              <a:gd name="connsiteX5" fmla="*/ 422761 w 1689521"/>
              <a:gd name="connsiteY5" fmla="*/ 1090971 h 1090971"/>
              <a:gd name="connsiteX6" fmla="*/ 0 w 1689521"/>
              <a:gd name="connsiteY6" fmla="*/ 321648 h 1090971"/>
              <a:gd name="connsiteX0" fmla="*/ 0 w 1689521"/>
              <a:gd name="connsiteY0" fmla="*/ 321648 h 1090971"/>
              <a:gd name="connsiteX1" fmla="*/ 251311 w 1689521"/>
              <a:gd name="connsiteY1" fmla="*/ 0 h 1090971"/>
              <a:gd name="connsiteX2" fmla="*/ 652397 w 1689521"/>
              <a:gd name="connsiteY2" fmla="*/ 347662 h 1090971"/>
              <a:gd name="connsiteX3" fmla="*/ 1689521 w 1689521"/>
              <a:gd name="connsiteY3" fmla="*/ 312123 h 1090971"/>
              <a:gd name="connsiteX4" fmla="*/ 1300097 w 1689521"/>
              <a:gd name="connsiteY4" fmla="*/ 1090971 h 1090971"/>
              <a:gd name="connsiteX5" fmla="*/ 665649 w 1689521"/>
              <a:gd name="connsiteY5" fmla="*/ 900471 h 1090971"/>
              <a:gd name="connsiteX6" fmla="*/ 0 w 1689521"/>
              <a:gd name="connsiteY6" fmla="*/ 321648 h 1090971"/>
              <a:gd name="connsiteX0" fmla="*/ 0 w 1470446"/>
              <a:gd name="connsiteY0" fmla="*/ 1062037 h 1831360"/>
              <a:gd name="connsiteX1" fmla="*/ 251311 w 1470446"/>
              <a:gd name="connsiteY1" fmla="*/ 740389 h 1831360"/>
              <a:gd name="connsiteX2" fmla="*/ 652397 w 1470446"/>
              <a:gd name="connsiteY2" fmla="*/ 1088051 h 1831360"/>
              <a:gd name="connsiteX3" fmla="*/ 1470446 w 1470446"/>
              <a:gd name="connsiteY3" fmla="*/ 0 h 1831360"/>
              <a:gd name="connsiteX4" fmla="*/ 1300097 w 1470446"/>
              <a:gd name="connsiteY4" fmla="*/ 1831360 h 1831360"/>
              <a:gd name="connsiteX5" fmla="*/ 665649 w 1470446"/>
              <a:gd name="connsiteY5" fmla="*/ 1640860 h 1831360"/>
              <a:gd name="connsiteX6" fmla="*/ 0 w 1470446"/>
              <a:gd name="connsiteY6" fmla="*/ 1062037 h 1831360"/>
              <a:gd name="connsiteX0" fmla="*/ 0 w 1762059"/>
              <a:gd name="connsiteY0" fmla="*/ 1062037 h 1640860"/>
              <a:gd name="connsiteX1" fmla="*/ 251311 w 1762059"/>
              <a:gd name="connsiteY1" fmla="*/ 740389 h 1640860"/>
              <a:gd name="connsiteX2" fmla="*/ 652397 w 1762059"/>
              <a:gd name="connsiteY2" fmla="*/ 1088051 h 1640860"/>
              <a:gd name="connsiteX3" fmla="*/ 1470446 w 1762059"/>
              <a:gd name="connsiteY3" fmla="*/ 0 h 1640860"/>
              <a:gd name="connsiteX4" fmla="*/ 1762059 w 1762059"/>
              <a:gd name="connsiteY4" fmla="*/ 235922 h 1640860"/>
              <a:gd name="connsiteX5" fmla="*/ 665649 w 1762059"/>
              <a:gd name="connsiteY5" fmla="*/ 1640860 h 1640860"/>
              <a:gd name="connsiteX6" fmla="*/ 0 w 1762059"/>
              <a:gd name="connsiteY6" fmla="*/ 1062037 h 1640860"/>
              <a:gd name="connsiteX0" fmla="*/ 0 w 1762059"/>
              <a:gd name="connsiteY0" fmla="*/ 1062037 h 1669435"/>
              <a:gd name="connsiteX1" fmla="*/ 251311 w 1762059"/>
              <a:gd name="connsiteY1" fmla="*/ 740389 h 1669435"/>
              <a:gd name="connsiteX2" fmla="*/ 652397 w 1762059"/>
              <a:gd name="connsiteY2" fmla="*/ 1088051 h 1669435"/>
              <a:gd name="connsiteX3" fmla="*/ 1470446 w 1762059"/>
              <a:gd name="connsiteY3" fmla="*/ 0 h 1669435"/>
              <a:gd name="connsiteX4" fmla="*/ 1762059 w 1762059"/>
              <a:gd name="connsiteY4" fmla="*/ 235922 h 1669435"/>
              <a:gd name="connsiteX5" fmla="*/ 708512 w 1762059"/>
              <a:gd name="connsiteY5" fmla="*/ 1669435 h 1669435"/>
              <a:gd name="connsiteX6" fmla="*/ 0 w 1762059"/>
              <a:gd name="connsiteY6" fmla="*/ 1062037 h 1669435"/>
              <a:gd name="connsiteX0" fmla="*/ 0 w 1762059"/>
              <a:gd name="connsiteY0" fmla="*/ 1062037 h 1669435"/>
              <a:gd name="connsiteX1" fmla="*/ 251311 w 1762059"/>
              <a:gd name="connsiteY1" fmla="*/ 740389 h 1669435"/>
              <a:gd name="connsiteX2" fmla="*/ 652397 w 1762059"/>
              <a:gd name="connsiteY2" fmla="*/ 1088051 h 1669435"/>
              <a:gd name="connsiteX3" fmla="*/ 1470446 w 1762059"/>
              <a:gd name="connsiteY3" fmla="*/ 0 h 1669435"/>
              <a:gd name="connsiteX4" fmla="*/ 1762059 w 1762059"/>
              <a:gd name="connsiteY4" fmla="*/ 235922 h 1669435"/>
              <a:gd name="connsiteX5" fmla="*/ 713274 w 1762059"/>
              <a:gd name="connsiteY5" fmla="*/ 1669435 h 1669435"/>
              <a:gd name="connsiteX6" fmla="*/ 0 w 1762059"/>
              <a:gd name="connsiteY6" fmla="*/ 1062037 h 1669435"/>
              <a:gd name="connsiteX0" fmla="*/ 0 w 1762059"/>
              <a:gd name="connsiteY0" fmla="*/ 1062037 h 1669435"/>
              <a:gd name="connsiteX1" fmla="*/ 251311 w 1762059"/>
              <a:gd name="connsiteY1" fmla="*/ 740389 h 1669435"/>
              <a:gd name="connsiteX2" fmla="*/ 661922 w 1762059"/>
              <a:gd name="connsiteY2" fmla="*/ 1083289 h 1669435"/>
              <a:gd name="connsiteX3" fmla="*/ 1470446 w 1762059"/>
              <a:gd name="connsiteY3" fmla="*/ 0 h 1669435"/>
              <a:gd name="connsiteX4" fmla="*/ 1762059 w 1762059"/>
              <a:gd name="connsiteY4" fmla="*/ 235922 h 1669435"/>
              <a:gd name="connsiteX5" fmla="*/ 713274 w 1762059"/>
              <a:gd name="connsiteY5" fmla="*/ 1669435 h 1669435"/>
              <a:gd name="connsiteX6" fmla="*/ 0 w 1762059"/>
              <a:gd name="connsiteY6" fmla="*/ 1062037 h 1669435"/>
              <a:gd name="connsiteX0" fmla="*/ 0 w 1762059"/>
              <a:gd name="connsiteY0" fmla="*/ 1062037 h 1688485"/>
              <a:gd name="connsiteX1" fmla="*/ 251311 w 1762059"/>
              <a:gd name="connsiteY1" fmla="*/ 740389 h 1688485"/>
              <a:gd name="connsiteX2" fmla="*/ 661922 w 1762059"/>
              <a:gd name="connsiteY2" fmla="*/ 1083289 h 1688485"/>
              <a:gd name="connsiteX3" fmla="*/ 1470446 w 1762059"/>
              <a:gd name="connsiteY3" fmla="*/ 0 h 1688485"/>
              <a:gd name="connsiteX4" fmla="*/ 1762059 w 1762059"/>
              <a:gd name="connsiteY4" fmla="*/ 235922 h 1688485"/>
              <a:gd name="connsiteX5" fmla="*/ 727561 w 1762059"/>
              <a:gd name="connsiteY5" fmla="*/ 1688485 h 1688485"/>
              <a:gd name="connsiteX6" fmla="*/ 0 w 1762059"/>
              <a:gd name="connsiteY6" fmla="*/ 1062037 h 1688485"/>
              <a:gd name="connsiteX0" fmla="*/ 0 w 1762059"/>
              <a:gd name="connsiteY0" fmla="*/ 1062037 h 1669435"/>
              <a:gd name="connsiteX1" fmla="*/ 251311 w 1762059"/>
              <a:gd name="connsiteY1" fmla="*/ 740389 h 1669435"/>
              <a:gd name="connsiteX2" fmla="*/ 661922 w 1762059"/>
              <a:gd name="connsiteY2" fmla="*/ 1083289 h 1669435"/>
              <a:gd name="connsiteX3" fmla="*/ 1470446 w 1762059"/>
              <a:gd name="connsiteY3" fmla="*/ 0 h 1669435"/>
              <a:gd name="connsiteX4" fmla="*/ 1762059 w 1762059"/>
              <a:gd name="connsiteY4" fmla="*/ 235922 h 1669435"/>
              <a:gd name="connsiteX5" fmla="*/ 703748 w 1762059"/>
              <a:gd name="connsiteY5" fmla="*/ 1669435 h 1669435"/>
              <a:gd name="connsiteX6" fmla="*/ 0 w 1762059"/>
              <a:gd name="connsiteY6" fmla="*/ 1062037 h 1669435"/>
              <a:gd name="connsiteX0" fmla="*/ 0 w 1790634"/>
              <a:gd name="connsiteY0" fmla="*/ 1057275 h 1669435"/>
              <a:gd name="connsiteX1" fmla="*/ 279886 w 1790634"/>
              <a:gd name="connsiteY1" fmla="*/ 740389 h 1669435"/>
              <a:gd name="connsiteX2" fmla="*/ 690497 w 1790634"/>
              <a:gd name="connsiteY2" fmla="*/ 1083289 h 1669435"/>
              <a:gd name="connsiteX3" fmla="*/ 1499021 w 1790634"/>
              <a:gd name="connsiteY3" fmla="*/ 0 h 1669435"/>
              <a:gd name="connsiteX4" fmla="*/ 1790634 w 1790634"/>
              <a:gd name="connsiteY4" fmla="*/ 235922 h 1669435"/>
              <a:gd name="connsiteX5" fmla="*/ 732323 w 1790634"/>
              <a:gd name="connsiteY5" fmla="*/ 1669435 h 1669435"/>
              <a:gd name="connsiteX6" fmla="*/ 0 w 1790634"/>
              <a:gd name="connsiteY6" fmla="*/ 1057275 h 1669435"/>
              <a:gd name="connsiteX0" fmla="*/ 0 w 1790634"/>
              <a:gd name="connsiteY0" fmla="*/ 1057275 h 1669435"/>
              <a:gd name="connsiteX1" fmla="*/ 279886 w 1790634"/>
              <a:gd name="connsiteY1" fmla="*/ 721339 h 1669435"/>
              <a:gd name="connsiteX2" fmla="*/ 690497 w 1790634"/>
              <a:gd name="connsiteY2" fmla="*/ 1083289 h 1669435"/>
              <a:gd name="connsiteX3" fmla="*/ 1499021 w 1790634"/>
              <a:gd name="connsiteY3" fmla="*/ 0 h 1669435"/>
              <a:gd name="connsiteX4" fmla="*/ 1790634 w 1790634"/>
              <a:gd name="connsiteY4" fmla="*/ 235922 h 1669435"/>
              <a:gd name="connsiteX5" fmla="*/ 732323 w 1790634"/>
              <a:gd name="connsiteY5" fmla="*/ 1669435 h 1669435"/>
              <a:gd name="connsiteX6" fmla="*/ 0 w 1790634"/>
              <a:gd name="connsiteY6" fmla="*/ 1057275 h 1669435"/>
              <a:gd name="connsiteX0" fmla="*/ 0 w 1790634"/>
              <a:gd name="connsiteY0" fmla="*/ 1057275 h 1669435"/>
              <a:gd name="connsiteX1" fmla="*/ 289411 w 1790634"/>
              <a:gd name="connsiteY1" fmla="*/ 726101 h 1669435"/>
              <a:gd name="connsiteX2" fmla="*/ 690497 w 1790634"/>
              <a:gd name="connsiteY2" fmla="*/ 1083289 h 1669435"/>
              <a:gd name="connsiteX3" fmla="*/ 1499021 w 1790634"/>
              <a:gd name="connsiteY3" fmla="*/ 0 h 1669435"/>
              <a:gd name="connsiteX4" fmla="*/ 1790634 w 1790634"/>
              <a:gd name="connsiteY4" fmla="*/ 235922 h 1669435"/>
              <a:gd name="connsiteX5" fmla="*/ 732323 w 1790634"/>
              <a:gd name="connsiteY5" fmla="*/ 1669435 h 1669435"/>
              <a:gd name="connsiteX6" fmla="*/ 0 w 1790634"/>
              <a:gd name="connsiteY6" fmla="*/ 1057275 h 1669435"/>
              <a:gd name="connsiteX0" fmla="*/ 0 w 1790634"/>
              <a:gd name="connsiteY0" fmla="*/ 1057275 h 1669435"/>
              <a:gd name="connsiteX1" fmla="*/ 260836 w 1790634"/>
              <a:gd name="connsiteY1" fmla="*/ 735626 h 1669435"/>
              <a:gd name="connsiteX2" fmla="*/ 690497 w 1790634"/>
              <a:gd name="connsiteY2" fmla="*/ 1083289 h 1669435"/>
              <a:gd name="connsiteX3" fmla="*/ 1499021 w 1790634"/>
              <a:gd name="connsiteY3" fmla="*/ 0 h 1669435"/>
              <a:gd name="connsiteX4" fmla="*/ 1790634 w 1790634"/>
              <a:gd name="connsiteY4" fmla="*/ 235922 h 1669435"/>
              <a:gd name="connsiteX5" fmla="*/ 732323 w 1790634"/>
              <a:gd name="connsiteY5" fmla="*/ 1669435 h 1669435"/>
              <a:gd name="connsiteX6" fmla="*/ 0 w 1790634"/>
              <a:gd name="connsiteY6" fmla="*/ 1057275 h 1669435"/>
              <a:gd name="connsiteX0" fmla="*/ 0 w 1771584"/>
              <a:gd name="connsiteY0" fmla="*/ 1062038 h 1669435"/>
              <a:gd name="connsiteX1" fmla="*/ 241786 w 1771584"/>
              <a:gd name="connsiteY1" fmla="*/ 735626 h 1669435"/>
              <a:gd name="connsiteX2" fmla="*/ 671447 w 1771584"/>
              <a:gd name="connsiteY2" fmla="*/ 1083289 h 1669435"/>
              <a:gd name="connsiteX3" fmla="*/ 1479971 w 1771584"/>
              <a:gd name="connsiteY3" fmla="*/ 0 h 1669435"/>
              <a:gd name="connsiteX4" fmla="*/ 1771584 w 1771584"/>
              <a:gd name="connsiteY4" fmla="*/ 235922 h 1669435"/>
              <a:gd name="connsiteX5" fmla="*/ 713273 w 1771584"/>
              <a:gd name="connsiteY5" fmla="*/ 1669435 h 1669435"/>
              <a:gd name="connsiteX6" fmla="*/ 0 w 1771584"/>
              <a:gd name="connsiteY6" fmla="*/ 1062038 h 1669435"/>
              <a:gd name="connsiteX0" fmla="*/ 0 w 1781109"/>
              <a:gd name="connsiteY0" fmla="*/ 1042988 h 1669435"/>
              <a:gd name="connsiteX1" fmla="*/ 251311 w 1781109"/>
              <a:gd name="connsiteY1" fmla="*/ 735626 h 1669435"/>
              <a:gd name="connsiteX2" fmla="*/ 680972 w 1781109"/>
              <a:gd name="connsiteY2" fmla="*/ 1083289 h 1669435"/>
              <a:gd name="connsiteX3" fmla="*/ 1489496 w 1781109"/>
              <a:gd name="connsiteY3" fmla="*/ 0 h 1669435"/>
              <a:gd name="connsiteX4" fmla="*/ 1781109 w 1781109"/>
              <a:gd name="connsiteY4" fmla="*/ 235922 h 1669435"/>
              <a:gd name="connsiteX5" fmla="*/ 722798 w 1781109"/>
              <a:gd name="connsiteY5" fmla="*/ 1669435 h 1669435"/>
              <a:gd name="connsiteX6" fmla="*/ 0 w 1781109"/>
              <a:gd name="connsiteY6" fmla="*/ 1042988 h 1669435"/>
              <a:gd name="connsiteX0" fmla="*/ 0 w 1781109"/>
              <a:gd name="connsiteY0" fmla="*/ 1062038 h 1669435"/>
              <a:gd name="connsiteX1" fmla="*/ 251311 w 1781109"/>
              <a:gd name="connsiteY1" fmla="*/ 735626 h 1669435"/>
              <a:gd name="connsiteX2" fmla="*/ 680972 w 1781109"/>
              <a:gd name="connsiteY2" fmla="*/ 1083289 h 1669435"/>
              <a:gd name="connsiteX3" fmla="*/ 1489496 w 1781109"/>
              <a:gd name="connsiteY3" fmla="*/ 0 h 1669435"/>
              <a:gd name="connsiteX4" fmla="*/ 1781109 w 1781109"/>
              <a:gd name="connsiteY4" fmla="*/ 235922 h 1669435"/>
              <a:gd name="connsiteX5" fmla="*/ 722798 w 1781109"/>
              <a:gd name="connsiteY5" fmla="*/ 1669435 h 1669435"/>
              <a:gd name="connsiteX6" fmla="*/ 0 w 1781109"/>
              <a:gd name="connsiteY6" fmla="*/ 1062038 h 1669435"/>
              <a:gd name="connsiteX0" fmla="*/ 0 w 1781109"/>
              <a:gd name="connsiteY0" fmla="*/ 1062038 h 1669435"/>
              <a:gd name="connsiteX1" fmla="*/ 251311 w 1781109"/>
              <a:gd name="connsiteY1" fmla="*/ 735626 h 1669435"/>
              <a:gd name="connsiteX2" fmla="*/ 680972 w 1781109"/>
              <a:gd name="connsiteY2" fmla="*/ 1083289 h 1669435"/>
              <a:gd name="connsiteX3" fmla="*/ 1489496 w 1781109"/>
              <a:gd name="connsiteY3" fmla="*/ 0 h 1669435"/>
              <a:gd name="connsiteX4" fmla="*/ 1781109 w 1781109"/>
              <a:gd name="connsiteY4" fmla="*/ 235922 h 1669435"/>
              <a:gd name="connsiteX5" fmla="*/ 722798 w 1781109"/>
              <a:gd name="connsiteY5" fmla="*/ 1669435 h 1669435"/>
              <a:gd name="connsiteX6" fmla="*/ 547 w 1781109"/>
              <a:gd name="connsiteY6" fmla="*/ 1058720 h 1669435"/>
              <a:gd name="connsiteX7" fmla="*/ 0 w 1781109"/>
              <a:gd name="connsiteY7" fmla="*/ 1062038 h 166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09" h="1669435">
                <a:moveTo>
                  <a:pt x="0" y="1062038"/>
                </a:moveTo>
                <a:lnTo>
                  <a:pt x="251311" y="735626"/>
                </a:lnTo>
                <a:lnTo>
                  <a:pt x="680972" y="1083289"/>
                </a:lnTo>
                <a:lnTo>
                  <a:pt x="1489496" y="0"/>
                </a:lnTo>
                <a:lnTo>
                  <a:pt x="1781109" y="235922"/>
                </a:lnTo>
                <a:lnTo>
                  <a:pt x="722798" y="1669435"/>
                </a:lnTo>
                <a:cubicBezTo>
                  <a:pt x="483635" y="1472213"/>
                  <a:pt x="239710" y="1255942"/>
                  <a:pt x="547" y="1058720"/>
                </a:cubicBezTo>
                <a:cubicBezTo>
                  <a:pt x="365" y="1059826"/>
                  <a:pt x="182" y="1060932"/>
                  <a:pt x="0" y="1062038"/>
                </a:cubicBezTo>
                <a:close/>
              </a:path>
            </a:pathLst>
          </a:cu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3" name="Hexagon 9"/>
          <p:cNvSpPr/>
          <p:nvPr/>
        </p:nvSpPr>
        <p:spPr>
          <a:xfrm>
            <a:off x="7164288" y="4355635"/>
            <a:ext cx="504000" cy="504000"/>
          </a:xfrm>
          <a:custGeom>
            <a:avLst/>
            <a:gdLst>
              <a:gd name="connsiteX0" fmla="*/ 0 w 1656184"/>
              <a:gd name="connsiteY0" fmla="*/ 778848 h 1557696"/>
              <a:gd name="connsiteX1" fmla="*/ 389424 w 1656184"/>
              <a:gd name="connsiteY1" fmla="*/ 0 h 1557696"/>
              <a:gd name="connsiteX2" fmla="*/ 1266760 w 1656184"/>
              <a:gd name="connsiteY2" fmla="*/ 0 h 1557696"/>
              <a:gd name="connsiteX3" fmla="*/ 1656184 w 1656184"/>
              <a:gd name="connsiteY3" fmla="*/ 778848 h 1557696"/>
              <a:gd name="connsiteX4" fmla="*/ 1266760 w 1656184"/>
              <a:gd name="connsiteY4" fmla="*/ 1557696 h 1557696"/>
              <a:gd name="connsiteX5" fmla="*/ 389424 w 1656184"/>
              <a:gd name="connsiteY5" fmla="*/ 1557696 h 1557696"/>
              <a:gd name="connsiteX6" fmla="*/ 0 w 1656184"/>
              <a:gd name="connsiteY6" fmla="*/ 778848 h 1557696"/>
              <a:gd name="connsiteX0" fmla="*/ 0 w 1722859"/>
              <a:gd name="connsiteY0" fmla="*/ 788373 h 1557696"/>
              <a:gd name="connsiteX1" fmla="*/ 456099 w 1722859"/>
              <a:gd name="connsiteY1" fmla="*/ 0 h 1557696"/>
              <a:gd name="connsiteX2" fmla="*/ 1333435 w 1722859"/>
              <a:gd name="connsiteY2" fmla="*/ 0 h 1557696"/>
              <a:gd name="connsiteX3" fmla="*/ 1722859 w 1722859"/>
              <a:gd name="connsiteY3" fmla="*/ 778848 h 1557696"/>
              <a:gd name="connsiteX4" fmla="*/ 1333435 w 1722859"/>
              <a:gd name="connsiteY4" fmla="*/ 1557696 h 1557696"/>
              <a:gd name="connsiteX5" fmla="*/ 456099 w 1722859"/>
              <a:gd name="connsiteY5" fmla="*/ 1557696 h 1557696"/>
              <a:gd name="connsiteX6" fmla="*/ 0 w 1722859"/>
              <a:gd name="connsiteY6" fmla="*/ 788373 h 1557696"/>
              <a:gd name="connsiteX0" fmla="*/ 0 w 1722859"/>
              <a:gd name="connsiteY0" fmla="*/ 788373 h 1557696"/>
              <a:gd name="connsiteX1" fmla="*/ 294174 w 1722859"/>
              <a:gd name="connsiteY1" fmla="*/ 457200 h 1557696"/>
              <a:gd name="connsiteX2" fmla="*/ 1333435 w 1722859"/>
              <a:gd name="connsiteY2" fmla="*/ 0 h 1557696"/>
              <a:gd name="connsiteX3" fmla="*/ 1722859 w 1722859"/>
              <a:gd name="connsiteY3" fmla="*/ 778848 h 1557696"/>
              <a:gd name="connsiteX4" fmla="*/ 1333435 w 1722859"/>
              <a:gd name="connsiteY4" fmla="*/ 1557696 h 1557696"/>
              <a:gd name="connsiteX5" fmla="*/ 456099 w 1722859"/>
              <a:gd name="connsiteY5" fmla="*/ 1557696 h 1557696"/>
              <a:gd name="connsiteX6" fmla="*/ 0 w 1722859"/>
              <a:gd name="connsiteY6" fmla="*/ 788373 h 1557696"/>
              <a:gd name="connsiteX0" fmla="*/ 0 w 1722859"/>
              <a:gd name="connsiteY0" fmla="*/ 788373 h 1557696"/>
              <a:gd name="connsiteX1" fmla="*/ 256074 w 1722859"/>
              <a:gd name="connsiteY1" fmla="*/ 466725 h 1557696"/>
              <a:gd name="connsiteX2" fmla="*/ 1333435 w 1722859"/>
              <a:gd name="connsiteY2" fmla="*/ 0 h 1557696"/>
              <a:gd name="connsiteX3" fmla="*/ 1722859 w 1722859"/>
              <a:gd name="connsiteY3" fmla="*/ 778848 h 1557696"/>
              <a:gd name="connsiteX4" fmla="*/ 1333435 w 1722859"/>
              <a:gd name="connsiteY4" fmla="*/ 1557696 h 1557696"/>
              <a:gd name="connsiteX5" fmla="*/ 456099 w 1722859"/>
              <a:gd name="connsiteY5" fmla="*/ 1557696 h 1557696"/>
              <a:gd name="connsiteX6" fmla="*/ 0 w 1722859"/>
              <a:gd name="connsiteY6" fmla="*/ 788373 h 1557696"/>
              <a:gd name="connsiteX0" fmla="*/ 0 w 1722859"/>
              <a:gd name="connsiteY0" fmla="*/ 321648 h 1090971"/>
              <a:gd name="connsiteX1" fmla="*/ 256074 w 1722859"/>
              <a:gd name="connsiteY1" fmla="*/ 0 h 1090971"/>
              <a:gd name="connsiteX2" fmla="*/ 685735 w 1722859"/>
              <a:gd name="connsiteY2" fmla="*/ 347662 h 1090971"/>
              <a:gd name="connsiteX3" fmla="*/ 1722859 w 1722859"/>
              <a:gd name="connsiteY3" fmla="*/ 312123 h 1090971"/>
              <a:gd name="connsiteX4" fmla="*/ 1333435 w 1722859"/>
              <a:gd name="connsiteY4" fmla="*/ 1090971 h 1090971"/>
              <a:gd name="connsiteX5" fmla="*/ 456099 w 1722859"/>
              <a:gd name="connsiteY5" fmla="*/ 1090971 h 1090971"/>
              <a:gd name="connsiteX6" fmla="*/ 0 w 1722859"/>
              <a:gd name="connsiteY6" fmla="*/ 321648 h 1090971"/>
              <a:gd name="connsiteX0" fmla="*/ 0 w 1722859"/>
              <a:gd name="connsiteY0" fmla="*/ 321648 h 1090971"/>
              <a:gd name="connsiteX1" fmla="*/ 284649 w 1722859"/>
              <a:gd name="connsiteY1" fmla="*/ 0 h 1090971"/>
              <a:gd name="connsiteX2" fmla="*/ 685735 w 1722859"/>
              <a:gd name="connsiteY2" fmla="*/ 347662 h 1090971"/>
              <a:gd name="connsiteX3" fmla="*/ 1722859 w 1722859"/>
              <a:gd name="connsiteY3" fmla="*/ 312123 h 1090971"/>
              <a:gd name="connsiteX4" fmla="*/ 1333435 w 1722859"/>
              <a:gd name="connsiteY4" fmla="*/ 1090971 h 1090971"/>
              <a:gd name="connsiteX5" fmla="*/ 456099 w 1722859"/>
              <a:gd name="connsiteY5" fmla="*/ 1090971 h 1090971"/>
              <a:gd name="connsiteX6" fmla="*/ 0 w 1722859"/>
              <a:gd name="connsiteY6" fmla="*/ 321648 h 1090971"/>
              <a:gd name="connsiteX0" fmla="*/ 0 w 1689521"/>
              <a:gd name="connsiteY0" fmla="*/ 321648 h 1090971"/>
              <a:gd name="connsiteX1" fmla="*/ 251311 w 1689521"/>
              <a:gd name="connsiteY1" fmla="*/ 0 h 1090971"/>
              <a:gd name="connsiteX2" fmla="*/ 652397 w 1689521"/>
              <a:gd name="connsiteY2" fmla="*/ 347662 h 1090971"/>
              <a:gd name="connsiteX3" fmla="*/ 1689521 w 1689521"/>
              <a:gd name="connsiteY3" fmla="*/ 312123 h 1090971"/>
              <a:gd name="connsiteX4" fmla="*/ 1300097 w 1689521"/>
              <a:gd name="connsiteY4" fmla="*/ 1090971 h 1090971"/>
              <a:gd name="connsiteX5" fmla="*/ 422761 w 1689521"/>
              <a:gd name="connsiteY5" fmla="*/ 1090971 h 1090971"/>
              <a:gd name="connsiteX6" fmla="*/ 0 w 1689521"/>
              <a:gd name="connsiteY6" fmla="*/ 321648 h 1090971"/>
              <a:gd name="connsiteX0" fmla="*/ 0 w 1689521"/>
              <a:gd name="connsiteY0" fmla="*/ 321648 h 1090971"/>
              <a:gd name="connsiteX1" fmla="*/ 251311 w 1689521"/>
              <a:gd name="connsiteY1" fmla="*/ 0 h 1090971"/>
              <a:gd name="connsiteX2" fmla="*/ 652397 w 1689521"/>
              <a:gd name="connsiteY2" fmla="*/ 347662 h 1090971"/>
              <a:gd name="connsiteX3" fmla="*/ 1689521 w 1689521"/>
              <a:gd name="connsiteY3" fmla="*/ 312123 h 1090971"/>
              <a:gd name="connsiteX4" fmla="*/ 1300097 w 1689521"/>
              <a:gd name="connsiteY4" fmla="*/ 1090971 h 1090971"/>
              <a:gd name="connsiteX5" fmla="*/ 665649 w 1689521"/>
              <a:gd name="connsiteY5" fmla="*/ 900471 h 1090971"/>
              <a:gd name="connsiteX6" fmla="*/ 0 w 1689521"/>
              <a:gd name="connsiteY6" fmla="*/ 321648 h 1090971"/>
              <a:gd name="connsiteX0" fmla="*/ 0 w 1470446"/>
              <a:gd name="connsiteY0" fmla="*/ 1062037 h 1831360"/>
              <a:gd name="connsiteX1" fmla="*/ 251311 w 1470446"/>
              <a:gd name="connsiteY1" fmla="*/ 740389 h 1831360"/>
              <a:gd name="connsiteX2" fmla="*/ 652397 w 1470446"/>
              <a:gd name="connsiteY2" fmla="*/ 1088051 h 1831360"/>
              <a:gd name="connsiteX3" fmla="*/ 1470446 w 1470446"/>
              <a:gd name="connsiteY3" fmla="*/ 0 h 1831360"/>
              <a:gd name="connsiteX4" fmla="*/ 1300097 w 1470446"/>
              <a:gd name="connsiteY4" fmla="*/ 1831360 h 1831360"/>
              <a:gd name="connsiteX5" fmla="*/ 665649 w 1470446"/>
              <a:gd name="connsiteY5" fmla="*/ 1640860 h 1831360"/>
              <a:gd name="connsiteX6" fmla="*/ 0 w 1470446"/>
              <a:gd name="connsiteY6" fmla="*/ 1062037 h 1831360"/>
              <a:gd name="connsiteX0" fmla="*/ 0 w 1762059"/>
              <a:gd name="connsiteY0" fmla="*/ 1062037 h 1640860"/>
              <a:gd name="connsiteX1" fmla="*/ 251311 w 1762059"/>
              <a:gd name="connsiteY1" fmla="*/ 740389 h 1640860"/>
              <a:gd name="connsiteX2" fmla="*/ 652397 w 1762059"/>
              <a:gd name="connsiteY2" fmla="*/ 1088051 h 1640860"/>
              <a:gd name="connsiteX3" fmla="*/ 1470446 w 1762059"/>
              <a:gd name="connsiteY3" fmla="*/ 0 h 1640860"/>
              <a:gd name="connsiteX4" fmla="*/ 1762059 w 1762059"/>
              <a:gd name="connsiteY4" fmla="*/ 235922 h 1640860"/>
              <a:gd name="connsiteX5" fmla="*/ 665649 w 1762059"/>
              <a:gd name="connsiteY5" fmla="*/ 1640860 h 1640860"/>
              <a:gd name="connsiteX6" fmla="*/ 0 w 1762059"/>
              <a:gd name="connsiteY6" fmla="*/ 1062037 h 1640860"/>
              <a:gd name="connsiteX0" fmla="*/ 0 w 1762059"/>
              <a:gd name="connsiteY0" fmla="*/ 1062037 h 1669435"/>
              <a:gd name="connsiteX1" fmla="*/ 251311 w 1762059"/>
              <a:gd name="connsiteY1" fmla="*/ 740389 h 1669435"/>
              <a:gd name="connsiteX2" fmla="*/ 652397 w 1762059"/>
              <a:gd name="connsiteY2" fmla="*/ 1088051 h 1669435"/>
              <a:gd name="connsiteX3" fmla="*/ 1470446 w 1762059"/>
              <a:gd name="connsiteY3" fmla="*/ 0 h 1669435"/>
              <a:gd name="connsiteX4" fmla="*/ 1762059 w 1762059"/>
              <a:gd name="connsiteY4" fmla="*/ 235922 h 1669435"/>
              <a:gd name="connsiteX5" fmla="*/ 708512 w 1762059"/>
              <a:gd name="connsiteY5" fmla="*/ 1669435 h 1669435"/>
              <a:gd name="connsiteX6" fmla="*/ 0 w 1762059"/>
              <a:gd name="connsiteY6" fmla="*/ 1062037 h 1669435"/>
              <a:gd name="connsiteX0" fmla="*/ 0 w 1762059"/>
              <a:gd name="connsiteY0" fmla="*/ 1062037 h 1669435"/>
              <a:gd name="connsiteX1" fmla="*/ 251311 w 1762059"/>
              <a:gd name="connsiteY1" fmla="*/ 740389 h 1669435"/>
              <a:gd name="connsiteX2" fmla="*/ 652397 w 1762059"/>
              <a:gd name="connsiteY2" fmla="*/ 1088051 h 1669435"/>
              <a:gd name="connsiteX3" fmla="*/ 1470446 w 1762059"/>
              <a:gd name="connsiteY3" fmla="*/ 0 h 1669435"/>
              <a:gd name="connsiteX4" fmla="*/ 1762059 w 1762059"/>
              <a:gd name="connsiteY4" fmla="*/ 235922 h 1669435"/>
              <a:gd name="connsiteX5" fmla="*/ 713274 w 1762059"/>
              <a:gd name="connsiteY5" fmla="*/ 1669435 h 1669435"/>
              <a:gd name="connsiteX6" fmla="*/ 0 w 1762059"/>
              <a:gd name="connsiteY6" fmla="*/ 1062037 h 1669435"/>
              <a:gd name="connsiteX0" fmla="*/ 0 w 1762059"/>
              <a:gd name="connsiteY0" fmla="*/ 1062037 h 1669435"/>
              <a:gd name="connsiteX1" fmla="*/ 251311 w 1762059"/>
              <a:gd name="connsiteY1" fmla="*/ 740389 h 1669435"/>
              <a:gd name="connsiteX2" fmla="*/ 661922 w 1762059"/>
              <a:gd name="connsiteY2" fmla="*/ 1083289 h 1669435"/>
              <a:gd name="connsiteX3" fmla="*/ 1470446 w 1762059"/>
              <a:gd name="connsiteY3" fmla="*/ 0 h 1669435"/>
              <a:gd name="connsiteX4" fmla="*/ 1762059 w 1762059"/>
              <a:gd name="connsiteY4" fmla="*/ 235922 h 1669435"/>
              <a:gd name="connsiteX5" fmla="*/ 713274 w 1762059"/>
              <a:gd name="connsiteY5" fmla="*/ 1669435 h 1669435"/>
              <a:gd name="connsiteX6" fmla="*/ 0 w 1762059"/>
              <a:gd name="connsiteY6" fmla="*/ 1062037 h 1669435"/>
              <a:gd name="connsiteX0" fmla="*/ 0 w 1762059"/>
              <a:gd name="connsiteY0" fmla="*/ 1062037 h 1688485"/>
              <a:gd name="connsiteX1" fmla="*/ 251311 w 1762059"/>
              <a:gd name="connsiteY1" fmla="*/ 740389 h 1688485"/>
              <a:gd name="connsiteX2" fmla="*/ 661922 w 1762059"/>
              <a:gd name="connsiteY2" fmla="*/ 1083289 h 1688485"/>
              <a:gd name="connsiteX3" fmla="*/ 1470446 w 1762059"/>
              <a:gd name="connsiteY3" fmla="*/ 0 h 1688485"/>
              <a:gd name="connsiteX4" fmla="*/ 1762059 w 1762059"/>
              <a:gd name="connsiteY4" fmla="*/ 235922 h 1688485"/>
              <a:gd name="connsiteX5" fmla="*/ 727561 w 1762059"/>
              <a:gd name="connsiteY5" fmla="*/ 1688485 h 1688485"/>
              <a:gd name="connsiteX6" fmla="*/ 0 w 1762059"/>
              <a:gd name="connsiteY6" fmla="*/ 1062037 h 1688485"/>
              <a:gd name="connsiteX0" fmla="*/ 0 w 1762059"/>
              <a:gd name="connsiteY0" fmla="*/ 1062037 h 1669435"/>
              <a:gd name="connsiteX1" fmla="*/ 251311 w 1762059"/>
              <a:gd name="connsiteY1" fmla="*/ 740389 h 1669435"/>
              <a:gd name="connsiteX2" fmla="*/ 661922 w 1762059"/>
              <a:gd name="connsiteY2" fmla="*/ 1083289 h 1669435"/>
              <a:gd name="connsiteX3" fmla="*/ 1470446 w 1762059"/>
              <a:gd name="connsiteY3" fmla="*/ 0 h 1669435"/>
              <a:gd name="connsiteX4" fmla="*/ 1762059 w 1762059"/>
              <a:gd name="connsiteY4" fmla="*/ 235922 h 1669435"/>
              <a:gd name="connsiteX5" fmla="*/ 703748 w 1762059"/>
              <a:gd name="connsiteY5" fmla="*/ 1669435 h 1669435"/>
              <a:gd name="connsiteX6" fmla="*/ 0 w 1762059"/>
              <a:gd name="connsiteY6" fmla="*/ 1062037 h 1669435"/>
              <a:gd name="connsiteX0" fmla="*/ 0 w 1790634"/>
              <a:gd name="connsiteY0" fmla="*/ 1057275 h 1669435"/>
              <a:gd name="connsiteX1" fmla="*/ 279886 w 1790634"/>
              <a:gd name="connsiteY1" fmla="*/ 740389 h 1669435"/>
              <a:gd name="connsiteX2" fmla="*/ 690497 w 1790634"/>
              <a:gd name="connsiteY2" fmla="*/ 1083289 h 1669435"/>
              <a:gd name="connsiteX3" fmla="*/ 1499021 w 1790634"/>
              <a:gd name="connsiteY3" fmla="*/ 0 h 1669435"/>
              <a:gd name="connsiteX4" fmla="*/ 1790634 w 1790634"/>
              <a:gd name="connsiteY4" fmla="*/ 235922 h 1669435"/>
              <a:gd name="connsiteX5" fmla="*/ 732323 w 1790634"/>
              <a:gd name="connsiteY5" fmla="*/ 1669435 h 1669435"/>
              <a:gd name="connsiteX6" fmla="*/ 0 w 1790634"/>
              <a:gd name="connsiteY6" fmla="*/ 1057275 h 1669435"/>
              <a:gd name="connsiteX0" fmla="*/ 0 w 1790634"/>
              <a:gd name="connsiteY0" fmla="*/ 1057275 h 1669435"/>
              <a:gd name="connsiteX1" fmla="*/ 279886 w 1790634"/>
              <a:gd name="connsiteY1" fmla="*/ 721339 h 1669435"/>
              <a:gd name="connsiteX2" fmla="*/ 690497 w 1790634"/>
              <a:gd name="connsiteY2" fmla="*/ 1083289 h 1669435"/>
              <a:gd name="connsiteX3" fmla="*/ 1499021 w 1790634"/>
              <a:gd name="connsiteY3" fmla="*/ 0 h 1669435"/>
              <a:gd name="connsiteX4" fmla="*/ 1790634 w 1790634"/>
              <a:gd name="connsiteY4" fmla="*/ 235922 h 1669435"/>
              <a:gd name="connsiteX5" fmla="*/ 732323 w 1790634"/>
              <a:gd name="connsiteY5" fmla="*/ 1669435 h 1669435"/>
              <a:gd name="connsiteX6" fmla="*/ 0 w 1790634"/>
              <a:gd name="connsiteY6" fmla="*/ 1057275 h 1669435"/>
              <a:gd name="connsiteX0" fmla="*/ 0 w 1790634"/>
              <a:gd name="connsiteY0" fmla="*/ 1057275 h 1669435"/>
              <a:gd name="connsiteX1" fmla="*/ 289411 w 1790634"/>
              <a:gd name="connsiteY1" fmla="*/ 726101 h 1669435"/>
              <a:gd name="connsiteX2" fmla="*/ 690497 w 1790634"/>
              <a:gd name="connsiteY2" fmla="*/ 1083289 h 1669435"/>
              <a:gd name="connsiteX3" fmla="*/ 1499021 w 1790634"/>
              <a:gd name="connsiteY3" fmla="*/ 0 h 1669435"/>
              <a:gd name="connsiteX4" fmla="*/ 1790634 w 1790634"/>
              <a:gd name="connsiteY4" fmla="*/ 235922 h 1669435"/>
              <a:gd name="connsiteX5" fmla="*/ 732323 w 1790634"/>
              <a:gd name="connsiteY5" fmla="*/ 1669435 h 1669435"/>
              <a:gd name="connsiteX6" fmla="*/ 0 w 1790634"/>
              <a:gd name="connsiteY6" fmla="*/ 1057275 h 1669435"/>
              <a:gd name="connsiteX0" fmla="*/ 0 w 1790634"/>
              <a:gd name="connsiteY0" fmla="*/ 1057275 h 1669435"/>
              <a:gd name="connsiteX1" fmla="*/ 260836 w 1790634"/>
              <a:gd name="connsiteY1" fmla="*/ 735626 h 1669435"/>
              <a:gd name="connsiteX2" fmla="*/ 690497 w 1790634"/>
              <a:gd name="connsiteY2" fmla="*/ 1083289 h 1669435"/>
              <a:gd name="connsiteX3" fmla="*/ 1499021 w 1790634"/>
              <a:gd name="connsiteY3" fmla="*/ 0 h 1669435"/>
              <a:gd name="connsiteX4" fmla="*/ 1790634 w 1790634"/>
              <a:gd name="connsiteY4" fmla="*/ 235922 h 1669435"/>
              <a:gd name="connsiteX5" fmla="*/ 732323 w 1790634"/>
              <a:gd name="connsiteY5" fmla="*/ 1669435 h 1669435"/>
              <a:gd name="connsiteX6" fmla="*/ 0 w 1790634"/>
              <a:gd name="connsiteY6" fmla="*/ 1057275 h 1669435"/>
              <a:gd name="connsiteX0" fmla="*/ 0 w 1771584"/>
              <a:gd name="connsiteY0" fmla="*/ 1062038 h 1669435"/>
              <a:gd name="connsiteX1" fmla="*/ 241786 w 1771584"/>
              <a:gd name="connsiteY1" fmla="*/ 735626 h 1669435"/>
              <a:gd name="connsiteX2" fmla="*/ 671447 w 1771584"/>
              <a:gd name="connsiteY2" fmla="*/ 1083289 h 1669435"/>
              <a:gd name="connsiteX3" fmla="*/ 1479971 w 1771584"/>
              <a:gd name="connsiteY3" fmla="*/ 0 h 1669435"/>
              <a:gd name="connsiteX4" fmla="*/ 1771584 w 1771584"/>
              <a:gd name="connsiteY4" fmla="*/ 235922 h 1669435"/>
              <a:gd name="connsiteX5" fmla="*/ 713273 w 1771584"/>
              <a:gd name="connsiteY5" fmla="*/ 1669435 h 1669435"/>
              <a:gd name="connsiteX6" fmla="*/ 0 w 1771584"/>
              <a:gd name="connsiteY6" fmla="*/ 1062038 h 1669435"/>
              <a:gd name="connsiteX0" fmla="*/ 0 w 1781109"/>
              <a:gd name="connsiteY0" fmla="*/ 1042988 h 1669435"/>
              <a:gd name="connsiteX1" fmla="*/ 251311 w 1781109"/>
              <a:gd name="connsiteY1" fmla="*/ 735626 h 1669435"/>
              <a:gd name="connsiteX2" fmla="*/ 680972 w 1781109"/>
              <a:gd name="connsiteY2" fmla="*/ 1083289 h 1669435"/>
              <a:gd name="connsiteX3" fmla="*/ 1489496 w 1781109"/>
              <a:gd name="connsiteY3" fmla="*/ 0 h 1669435"/>
              <a:gd name="connsiteX4" fmla="*/ 1781109 w 1781109"/>
              <a:gd name="connsiteY4" fmla="*/ 235922 h 1669435"/>
              <a:gd name="connsiteX5" fmla="*/ 722798 w 1781109"/>
              <a:gd name="connsiteY5" fmla="*/ 1669435 h 1669435"/>
              <a:gd name="connsiteX6" fmla="*/ 0 w 1781109"/>
              <a:gd name="connsiteY6" fmla="*/ 1042988 h 1669435"/>
              <a:gd name="connsiteX0" fmla="*/ 0 w 1781109"/>
              <a:gd name="connsiteY0" fmla="*/ 1062038 h 1669435"/>
              <a:gd name="connsiteX1" fmla="*/ 251311 w 1781109"/>
              <a:gd name="connsiteY1" fmla="*/ 735626 h 1669435"/>
              <a:gd name="connsiteX2" fmla="*/ 680972 w 1781109"/>
              <a:gd name="connsiteY2" fmla="*/ 1083289 h 1669435"/>
              <a:gd name="connsiteX3" fmla="*/ 1489496 w 1781109"/>
              <a:gd name="connsiteY3" fmla="*/ 0 h 1669435"/>
              <a:gd name="connsiteX4" fmla="*/ 1781109 w 1781109"/>
              <a:gd name="connsiteY4" fmla="*/ 235922 h 1669435"/>
              <a:gd name="connsiteX5" fmla="*/ 722798 w 1781109"/>
              <a:gd name="connsiteY5" fmla="*/ 1669435 h 1669435"/>
              <a:gd name="connsiteX6" fmla="*/ 0 w 1781109"/>
              <a:gd name="connsiteY6" fmla="*/ 1062038 h 1669435"/>
              <a:gd name="connsiteX0" fmla="*/ 0 w 1781109"/>
              <a:gd name="connsiteY0" fmla="*/ 1062038 h 1669435"/>
              <a:gd name="connsiteX1" fmla="*/ 251311 w 1781109"/>
              <a:gd name="connsiteY1" fmla="*/ 735626 h 1669435"/>
              <a:gd name="connsiteX2" fmla="*/ 680972 w 1781109"/>
              <a:gd name="connsiteY2" fmla="*/ 1083289 h 1669435"/>
              <a:gd name="connsiteX3" fmla="*/ 1489496 w 1781109"/>
              <a:gd name="connsiteY3" fmla="*/ 0 h 1669435"/>
              <a:gd name="connsiteX4" fmla="*/ 1781109 w 1781109"/>
              <a:gd name="connsiteY4" fmla="*/ 235922 h 1669435"/>
              <a:gd name="connsiteX5" fmla="*/ 722798 w 1781109"/>
              <a:gd name="connsiteY5" fmla="*/ 1669435 h 1669435"/>
              <a:gd name="connsiteX6" fmla="*/ 547 w 1781109"/>
              <a:gd name="connsiteY6" fmla="*/ 1058720 h 1669435"/>
              <a:gd name="connsiteX7" fmla="*/ 0 w 1781109"/>
              <a:gd name="connsiteY7" fmla="*/ 1062038 h 166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09" h="1669435">
                <a:moveTo>
                  <a:pt x="0" y="1062038"/>
                </a:moveTo>
                <a:lnTo>
                  <a:pt x="251311" y="735626"/>
                </a:lnTo>
                <a:lnTo>
                  <a:pt x="680972" y="1083289"/>
                </a:lnTo>
                <a:lnTo>
                  <a:pt x="1489496" y="0"/>
                </a:lnTo>
                <a:lnTo>
                  <a:pt x="1781109" y="235922"/>
                </a:lnTo>
                <a:lnTo>
                  <a:pt x="722798" y="1669435"/>
                </a:lnTo>
                <a:cubicBezTo>
                  <a:pt x="483635" y="1472213"/>
                  <a:pt x="239710" y="1255942"/>
                  <a:pt x="547" y="1058720"/>
                </a:cubicBezTo>
                <a:cubicBezTo>
                  <a:pt x="365" y="1059826"/>
                  <a:pt x="182" y="1060932"/>
                  <a:pt x="0" y="1062038"/>
                </a:cubicBezTo>
                <a:close/>
              </a:path>
            </a:pathLst>
          </a:cu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1" name="Rectangle 10"/>
          <p:cNvSpPr/>
          <p:nvPr/>
        </p:nvSpPr>
        <p:spPr>
          <a:xfrm>
            <a:off x="611560" y="2952502"/>
            <a:ext cx="7992888" cy="666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5" name="Rectangle 14"/>
          <p:cNvSpPr/>
          <p:nvPr/>
        </p:nvSpPr>
        <p:spPr>
          <a:xfrm>
            <a:off x="611560" y="3618502"/>
            <a:ext cx="7992888" cy="6696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6" name="Rectangle 15"/>
          <p:cNvSpPr/>
          <p:nvPr/>
        </p:nvSpPr>
        <p:spPr>
          <a:xfrm>
            <a:off x="323528" y="4288102"/>
            <a:ext cx="8568952" cy="6696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206643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Methodology</a:t>
            </a:r>
            <a:endParaRPr lang="en-US" dirty="0"/>
          </a:p>
        </p:txBody>
      </p:sp>
      <p:sp>
        <p:nvSpPr>
          <p:cNvPr id="3" name="Text Placeholder 2"/>
          <p:cNvSpPr>
            <a:spLocks noGrp="1"/>
          </p:cNvSpPr>
          <p:nvPr>
            <p:ph type="body" sz="quarter" idx="12"/>
          </p:nvPr>
        </p:nvSpPr>
        <p:spPr>
          <a:xfrm>
            <a:off x="467544" y="1772816"/>
            <a:ext cx="8208912" cy="4608512"/>
          </a:xfrm>
        </p:spPr>
        <p:txBody>
          <a:bodyPr>
            <a:noAutofit/>
          </a:bodyPr>
          <a:lstStyle/>
          <a:p>
            <a:pPr marL="285750" indent="-285750">
              <a:lnSpc>
                <a:spcPct val="120000"/>
              </a:lnSpc>
              <a:buFont typeface="Arial" pitchFamily="34" charset="0"/>
              <a:buChar char="•"/>
            </a:pPr>
            <a:r>
              <a:rPr lang="en-US" dirty="0" smtClean="0"/>
              <a:t>GPGPU-</a:t>
            </a:r>
            <a:r>
              <a:rPr lang="en-US" dirty="0" err="1" smtClean="0"/>
              <a:t>Sim</a:t>
            </a:r>
            <a:r>
              <a:rPr lang="en-US" dirty="0" smtClean="0"/>
              <a:t> v3.1.2 for GPU core model</a:t>
            </a:r>
          </a:p>
          <a:p>
            <a:pPr marL="285750" indent="-285750">
              <a:lnSpc>
                <a:spcPct val="120000"/>
              </a:lnSpc>
              <a:buFont typeface="Arial" pitchFamily="34" charset="0"/>
              <a:buChar char="•"/>
            </a:pPr>
            <a:r>
              <a:rPr lang="en-US" dirty="0" smtClean="0"/>
              <a:t>GEMS Ruby v2.1.1 for memory system</a:t>
            </a:r>
          </a:p>
          <a:p>
            <a:pPr marL="285750" indent="-285750">
              <a:lnSpc>
                <a:spcPct val="120000"/>
              </a:lnSpc>
              <a:buFont typeface="Arial" pitchFamily="34" charset="0"/>
              <a:buChar char="•"/>
            </a:pPr>
            <a:r>
              <a:rPr lang="en-US" dirty="0" smtClean="0"/>
              <a:t>All protocols written in SLICC</a:t>
            </a:r>
          </a:p>
          <a:p>
            <a:pPr marL="285750" indent="-285750">
              <a:lnSpc>
                <a:spcPct val="120000"/>
              </a:lnSpc>
              <a:buFont typeface="Arial" pitchFamily="34" charset="0"/>
              <a:buChar char="•"/>
            </a:pPr>
            <a:r>
              <a:rPr lang="en-US" dirty="0" smtClean="0"/>
              <a:t>Model a generic NVIDIA Fermi-based GPU (see paper for details)</a:t>
            </a:r>
          </a:p>
          <a:p>
            <a:pPr marL="285750" indent="-285750">
              <a:lnSpc>
                <a:spcPct val="120000"/>
              </a:lnSpc>
              <a:buFont typeface="Arial" pitchFamily="34" charset="0"/>
              <a:buChar char="•"/>
            </a:pPr>
            <a:r>
              <a:rPr lang="en-US" dirty="0" smtClean="0"/>
              <a:t>Applications:</a:t>
            </a:r>
          </a:p>
          <a:p>
            <a:pPr marL="742950" lvl="1" indent="-285750">
              <a:lnSpc>
                <a:spcPct val="120000"/>
              </a:lnSpc>
              <a:buFont typeface="Arial" pitchFamily="34" charset="0"/>
              <a:buChar char="•"/>
            </a:pPr>
            <a:r>
              <a:rPr lang="en-US" dirty="0" smtClean="0"/>
              <a:t>6 do not require coherence</a:t>
            </a:r>
          </a:p>
          <a:p>
            <a:pPr marL="742950" lvl="1" indent="-285750">
              <a:lnSpc>
                <a:spcPct val="120000"/>
              </a:lnSpc>
              <a:buFont typeface="Arial" pitchFamily="34" charset="0"/>
              <a:buChar char="•"/>
            </a:pPr>
            <a:r>
              <a:rPr lang="en-US" dirty="0" smtClean="0"/>
              <a:t>6 require coherence</a:t>
            </a:r>
          </a:p>
          <a:p>
            <a:pPr marL="1428750" lvl="2" indent="-285750">
              <a:buFont typeface="Arial" pitchFamily="34" charset="0"/>
              <a:buChar char="•"/>
            </a:pPr>
            <a:r>
              <a:rPr lang="en-US" sz="1800" dirty="0" smtClean="0"/>
              <a:t>Barnes Hut</a:t>
            </a:r>
          </a:p>
          <a:p>
            <a:pPr marL="1428750" lvl="2" indent="-285750">
              <a:buFont typeface="Arial" pitchFamily="34" charset="0"/>
              <a:buChar char="•"/>
            </a:pPr>
            <a:r>
              <a:rPr lang="en-US" sz="1800" dirty="0" smtClean="0"/>
              <a:t>Cloth Physics</a:t>
            </a:r>
          </a:p>
          <a:p>
            <a:pPr marL="1428750" lvl="2" indent="-285750">
              <a:buFont typeface="Arial" pitchFamily="34" charset="0"/>
              <a:buChar char="•"/>
            </a:pPr>
            <a:r>
              <a:rPr lang="en-US" sz="1800" dirty="0" smtClean="0"/>
              <a:t>Versatile Place and Route</a:t>
            </a:r>
          </a:p>
          <a:p>
            <a:pPr marL="1428750" lvl="2" indent="-285750">
              <a:buFont typeface="Arial" pitchFamily="34" charset="0"/>
              <a:buChar char="•"/>
            </a:pPr>
            <a:r>
              <a:rPr lang="en-US" sz="1800" dirty="0" smtClean="0"/>
              <a:t>Max-Flow Min-Cut</a:t>
            </a:r>
          </a:p>
          <a:p>
            <a:pPr marL="1428750" lvl="2" indent="-285750">
              <a:buFont typeface="Arial" pitchFamily="34" charset="0"/>
              <a:buChar char="•"/>
            </a:pPr>
            <a:r>
              <a:rPr lang="en-US" sz="1800" dirty="0" smtClean="0"/>
              <a:t>3D Wave Equation Solver</a:t>
            </a:r>
          </a:p>
          <a:p>
            <a:pPr marL="1428750" lvl="2" indent="-285750">
              <a:buFont typeface="Arial" pitchFamily="34" charset="0"/>
              <a:buChar char="•"/>
            </a:pPr>
            <a:r>
              <a:rPr lang="en-US" sz="1800" dirty="0" smtClean="0"/>
              <a:t>Octree Partitioning</a:t>
            </a:r>
          </a:p>
        </p:txBody>
      </p:sp>
      <p:grpSp>
        <p:nvGrpSpPr>
          <p:cNvPr id="6" name="Group 5"/>
          <p:cNvGrpSpPr/>
          <p:nvPr/>
        </p:nvGrpSpPr>
        <p:grpSpPr>
          <a:xfrm>
            <a:off x="5364088" y="4243221"/>
            <a:ext cx="864096" cy="1008112"/>
            <a:chOff x="3779912" y="4293096"/>
            <a:chExt cx="864096" cy="1008112"/>
          </a:xfrm>
        </p:grpSpPr>
        <p:sp>
          <p:nvSpPr>
            <p:cNvPr id="4" name="Double Brace 3"/>
            <p:cNvSpPr/>
            <p:nvPr/>
          </p:nvSpPr>
          <p:spPr>
            <a:xfrm>
              <a:off x="3779912" y="4365104"/>
              <a:ext cx="864096" cy="864096"/>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p:cNvSpPr/>
            <p:nvPr/>
          </p:nvSpPr>
          <p:spPr>
            <a:xfrm>
              <a:off x="3779912" y="4293096"/>
              <a:ext cx="648072" cy="1008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7" name="Rectangle 6"/>
          <p:cNvSpPr/>
          <p:nvPr/>
        </p:nvSpPr>
        <p:spPr>
          <a:xfrm>
            <a:off x="6372200" y="4567257"/>
            <a:ext cx="792088"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dirty="0" smtClean="0">
                <a:solidFill>
                  <a:srgbClr val="FF0000"/>
                </a:solidFill>
              </a:rPr>
              <a:t>Locks</a:t>
            </a:r>
            <a:endParaRPr lang="en-US" dirty="0">
              <a:solidFill>
                <a:srgbClr val="FF0000"/>
              </a:solidFill>
            </a:endParaRPr>
          </a:p>
        </p:txBody>
      </p:sp>
      <p:grpSp>
        <p:nvGrpSpPr>
          <p:cNvPr id="8" name="Group 7"/>
          <p:cNvGrpSpPr/>
          <p:nvPr/>
        </p:nvGrpSpPr>
        <p:grpSpPr>
          <a:xfrm>
            <a:off x="5319512" y="5285589"/>
            <a:ext cx="864096" cy="613816"/>
            <a:chOff x="3779912" y="4293096"/>
            <a:chExt cx="864096" cy="1008112"/>
          </a:xfrm>
        </p:grpSpPr>
        <p:sp>
          <p:nvSpPr>
            <p:cNvPr id="9" name="Double Brace 8"/>
            <p:cNvSpPr/>
            <p:nvPr/>
          </p:nvSpPr>
          <p:spPr>
            <a:xfrm>
              <a:off x="3779912" y="4365104"/>
              <a:ext cx="864096" cy="864096"/>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3779912" y="4293096"/>
              <a:ext cx="648072" cy="1008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1" name="Rectangle 10"/>
          <p:cNvSpPr/>
          <p:nvPr/>
        </p:nvSpPr>
        <p:spPr>
          <a:xfrm>
            <a:off x="6372200" y="5412477"/>
            <a:ext cx="2664296"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dirty="0" smtClean="0">
                <a:solidFill>
                  <a:srgbClr val="FF0000"/>
                </a:solidFill>
              </a:rPr>
              <a:t>Stencil communication</a:t>
            </a:r>
            <a:endParaRPr lang="en-US" dirty="0">
              <a:solidFill>
                <a:srgbClr val="FF0000"/>
              </a:solidFill>
            </a:endParaRPr>
          </a:p>
        </p:txBody>
      </p:sp>
      <p:grpSp>
        <p:nvGrpSpPr>
          <p:cNvPr id="12" name="Group 11"/>
          <p:cNvGrpSpPr/>
          <p:nvPr/>
        </p:nvGrpSpPr>
        <p:grpSpPr>
          <a:xfrm>
            <a:off x="5292080" y="5963029"/>
            <a:ext cx="864096" cy="368424"/>
            <a:chOff x="3779912" y="4293096"/>
            <a:chExt cx="864096" cy="1008112"/>
          </a:xfrm>
        </p:grpSpPr>
        <p:sp>
          <p:nvSpPr>
            <p:cNvPr id="13" name="Double Brace 12"/>
            <p:cNvSpPr/>
            <p:nvPr/>
          </p:nvSpPr>
          <p:spPr>
            <a:xfrm>
              <a:off x="3779912" y="4365104"/>
              <a:ext cx="864096" cy="864096"/>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ectangle 13"/>
            <p:cNvSpPr/>
            <p:nvPr/>
          </p:nvSpPr>
          <p:spPr>
            <a:xfrm>
              <a:off x="3779912" y="4293096"/>
              <a:ext cx="648072" cy="1008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6" name="Rectangle 15"/>
          <p:cNvSpPr/>
          <p:nvPr/>
        </p:nvSpPr>
        <p:spPr>
          <a:xfrm>
            <a:off x="6372200" y="5967020"/>
            <a:ext cx="2664296"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dirty="0" smtClean="0">
                <a:solidFill>
                  <a:srgbClr val="FF0000"/>
                </a:solidFill>
              </a:rPr>
              <a:t>Load balancing</a:t>
            </a:r>
            <a:endParaRPr lang="en-US" dirty="0">
              <a:solidFill>
                <a:srgbClr val="FF0000"/>
              </a:solidFill>
            </a:endParaRPr>
          </a:p>
        </p:txBody>
      </p:sp>
    </p:spTree>
    <p:extLst>
      <p:ext uri="{BB962C8B-B14F-4D97-AF65-F5344CB8AC3E}">
        <p14:creationId xmlns:p14="http://schemas.microsoft.com/office/powerpoint/2010/main" val="63031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Group 183"/>
          <p:cNvGrpSpPr/>
          <p:nvPr/>
        </p:nvGrpSpPr>
        <p:grpSpPr>
          <a:xfrm>
            <a:off x="1063552" y="2377699"/>
            <a:ext cx="2507728" cy="3449638"/>
            <a:chOff x="3017266" y="2689226"/>
            <a:chExt cx="2979738" cy="3449638"/>
          </a:xfrm>
        </p:grpSpPr>
        <p:sp>
          <p:nvSpPr>
            <p:cNvPr id="202" name="Rectangle 124"/>
            <p:cNvSpPr>
              <a:spLocks noChangeArrowheads="1"/>
            </p:cNvSpPr>
            <p:nvPr/>
          </p:nvSpPr>
          <p:spPr bwMode="auto">
            <a:xfrm>
              <a:off x="3730054" y="2841626"/>
              <a:ext cx="2262188" cy="3106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25"/>
            <p:cNvSpPr>
              <a:spLocks noEditPoints="1"/>
            </p:cNvSpPr>
            <p:nvPr/>
          </p:nvSpPr>
          <p:spPr bwMode="auto">
            <a:xfrm>
              <a:off x="3730054" y="2836863"/>
              <a:ext cx="2262188" cy="2598738"/>
            </a:xfrm>
            <a:custGeom>
              <a:avLst/>
              <a:gdLst>
                <a:gd name="T0" fmla="*/ 288 w 2849"/>
                <a:gd name="T1" fmla="*/ 3262 h 3274"/>
                <a:gd name="T2" fmla="*/ 483 w 2849"/>
                <a:gd name="T3" fmla="*/ 3274 h 3274"/>
                <a:gd name="T4" fmla="*/ 806 w 2849"/>
                <a:gd name="T5" fmla="*/ 3262 h 3274"/>
                <a:gd name="T6" fmla="*/ 1094 w 2849"/>
                <a:gd name="T7" fmla="*/ 3274 h 3274"/>
                <a:gd name="T8" fmla="*/ 1290 w 2849"/>
                <a:gd name="T9" fmla="*/ 3262 h 3274"/>
                <a:gd name="T10" fmla="*/ 1658 w 2849"/>
                <a:gd name="T11" fmla="*/ 3262 h 3274"/>
                <a:gd name="T12" fmla="*/ 1854 w 2849"/>
                <a:gd name="T13" fmla="*/ 3274 h 3274"/>
                <a:gd name="T14" fmla="*/ 2177 w 2849"/>
                <a:gd name="T15" fmla="*/ 3262 h 3274"/>
                <a:gd name="T16" fmla="*/ 2465 w 2849"/>
                <a:gd name="T17" fmla="*/ 3274 h 3274"/>
                <a:gd name="T18" fmla="*/ 2661 w 2849"/>
                <a:gd name="T19" fmla="*/ 3262 h 3274"/>
                <a:gd name="T20" fmla="*/ 126 w 2849"/>
                <a:gd name="T21" fmla="*/ 2611 h 3274"/>
                <a:gd name="T22" fmla="*/ 322 w 2849"/>
                <a:gd name="T23" fmla="*/ 2623 h 3274"/>
                <a:gd name="T24" fmla="*/ 645 w 2849"/>
                <a:gd name="T25" fmla="*/ 2611 h 3274"/>
                <a:gd name="T26" fmla="*/ 933 w 2849"/>
                <a:gd name="T27" fmla="*/ 2623 h 3274"/>
                <a:gd name="T28" fmla="*/ 1129 w 2849"/>
                <a:gd name="T29" fmla="*/ 2611 h 3274"/>
                <a:gd name="T30" fmla="*/ 1497 w 2849"/>
                <a:gd name="T31" fmla="*/ 2611 h 3274"/>
                <a:gd name="T32" fmla="*/ 1693 w 2849"/>
                <a:gd name="T33" fmla="*/ 2623 h 3274"/>
                <a:gd name="T34" fmla="*/ 2016 w 2849"/>
                <a:gd name="T35" fmla="*/ 2611 h 3274"/>
                <a:gd name="T36" fmla="*/ 2304 w 2849"/>
                <a:gd name="T37" fmla="*/ 2623 h 3274"/>
                <a:gd name="T38" fmla="*/ 2499 w 2849"/>
                <a:gd name="T39" fmla="*/ 2611 h 3274"/>
                <a:gd name="T40" fmla="*/ 2849 w 2849"/>
                <a:gd name="T41" fmla="*/ 2611 h 3274"/>
                <a:gd name="T42" fmla="*/ 161 w 2849"/>
                <a:gd name="T43" fmla="*/ 1970 h 3274"/>
                <a:gd name="T44" fmla="*/ 483 w 2849"/>
                <a:gd name="T45" fmla="*/ 1959 h 3274"/>
                <a:gd name="T46" fmla="*/ 771 w 2849"/>
                <a:gd name="T47" fmla="*/ 1970 h 3274"/>
                <a:gd name="T48" fmla="*/ 967 w 2849"/>
                <a:gd name="T49" fmla="*/ 1959 h 3274"/>
                <a:gd name="T50" fmla="*/ 1336 w 2849"/>
                <a:gd name="T51" fmla="*/ 1959 h 3274"/>
                <a:gd name="T52" fmla="*/ 1532 w 2849"/>
                <a:gd name="T53" fmla="*/ 1970 h 3274"/>
                <a:gd name="T54" fmla="*/ 1854 w 2849"/>
                <a:gd name="T55" fmla="*/ 1959 h 3274"/>
                <a:gd name="T56" fmla="*/ 2142 w 2849"/>
                <a:gd name="T57" fmla="*/ 1970 h 3274"/>
                <a:gd name="T58" fmla="*/ 2338 w 2849"/>
                <a:gd name="T59" fmla="*/ 1959 h 3274"/>
                <a:gd name="T60" fmla="*/ 2707 w 2849"/>
                <a:gd name="T61" fmla="*/ 1959 h 3274"/>
                <a:gd name="T62" fmla="*/ 0 w 2849"/>
                <a:gd name="T63" fmla="*/ 1317 h 3274"/>
                <a:gd name="T64" fmla="*/ 322 w 2849"/>
                <a:gd name="T65" fmla="*/ 1306 h 3274"/>
                <a:gd name="T66" fmla="*/ 610 w 2849"/>
                <a:gd name="T67" fmla="*/ 1317 h 3274"/>
                <a:gd name="T68" fmla="*/ 806 w 2849"/>
                <a:gd name="T69" fmla="*/ 1306 h 3274"/>
                <a:gd name="T70" fmla="*/ 1175 w 2849"/>
                <a:gd name="T71" fmla="*/ 1306 h 3274"/>
                <a:gd name="T72" fmla="*/ 1370 w 2849"/>
                <a:gd name="T73" fmla="*/ 1317 h 3274"/>
                <a:gd name="T74" fmla="*/ 1693 w 2849"/>
                <a:gd name="T75" fmla="*/ 1306 h 3274"/>
                <a:gd name="T76" fmla="*/ 1981 w 2849"/>
                <a:gd name="T77" fmla="*/ 1317 h 3274"/>
                <a:gd name="T78" fmla="*/ 2177 w 2849"/>
                <a:gd name="T79" fmla="*/ 1306 h 3274"/>
                <a:gd name="T80" fmla="*/ 2545 w 2849"/>
                <a:gd name="T81" fmla="*/ 1306 h 3274"/>
                <a:gd name="T82" fmla="*/ 2741 w 2849"/>
                <a:gd name="T83" fmla="*/ 1317 h 3274"/>
                <a:gd name="T84" fmla="*/ 161 w 2849"/>
                <a:gd name="T85" fmla="*/ 653 h 3274"/>
                <a:gd name="T86" fmla="*/ 449 w 2849"/>
                <a:gd name="T87" fmla="*/ 665 h 3274"/>
                <a:gd name="T88" fmla="*/ 645 w 2849"/>
                <a:gd name="T89" fmla="*/ 653 h 3274"/>
                <a:gd name="T90" fmla="*/ 1013 w 2849"/>
                <a:gd name="T91" fmla="*/ 653 h 3274"/>
                <a:gd name="T92" fmla="*/ 1209 w 2849"/>
                <a:gd name="T93" fmla="*/ 665 h 3274"/>
                <a:gd name="T94" fmla="*/ 1532 w 2849"/>
                <a:gd name="T95" fmla="*/ 653 h 3274"/>
                <a:gd name="T96" fmla="*/ 1820 w 2849"/>
                <a:gd name="T97" fmla="*/ 665 h 3274"/>
                <a:gd name="T98" fmla="*/ 2016 w 2849"/>
                <a:gd name="T99" fmla="*/ 653 h 3274"/>
                <a:gd name="T100" fmla="*/ 2384 w 2849"/>
                <a:gd name="T101" fmla="*/ 653 h 3274"/>
                <a:gd name="T102" fmla="*/ 2580 w 2849"/>
                <a:gd name="T103" fmla="*/ 665 h 3274"/>
                <a:gd name="T104" fmla="*/ 0 w 2849"/>
                <a:gd name="T105" fmla="*/ 0 h 3274"/>
                <a:gd name="T106" fmla="*/ 288 w 2849"/>
                <a:gd name="T107" fmla="*/ 12 h 3274"/>
                <a:gd name="T108" fmla="*/ 483 w 2849"/>
                <a:gd name="T109" fmla="*/ 0 h 3274"/>
                <a:gd name="T110" fmla="*/ 852 w 2849"/>
                <a:gd name="T111" fmla="*/ 0 h 3274"/>
                <a:gd name="T112" fmla="*/ 1048 w 2849"/>
                <a:gd name="T113" fmla="*/ 12 h 3274"/>
                <a:gd name="T114" fmla="*/ 1370 w 2849"/>
                <a:gd name="T115" fmla="*/ 0 h 3274"/>
                <a:gd name="T116" fmla="*/ 1658 w 2849"/>
                <a:gd name="T117" fmla="*/ 12 h 3274"/>
                <a:gd name="T118" fmla="*/ 1854 w 2849"/>
                <a:gd name="T119" fmla="*/ 0 h 3274"/>
                <a:gd name="T120" fmla="*/ 2223 w 2849"/>
                <a:gd name="T121" fmla="*/ 0 h 3274"/>
                <a:gd name="T122" fmla="*/ 2419 w 2849"/>
                <a:gd name="T123" fmla="*/ 12 h 3274"/>
                <a:gd name="T124" fmla="*/ 2741 w 2849"/>
                <a:gd name="T125" fmla="*/ 0 h 3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9" h="3274">
                  <a:moveTo>
                    <a:pt x="0" y="3262"/>
                  </a:moveTo>
                  <a:lnTo>
                    <a:pt x="46" y="3262"/>
                  </a:lnTo>
                  <a:lnTo>
                    <a:pt x="46" y="3274"/>
                  </a:lnTo>
                  <a:lnTo>
                    <a:pt x="0" y="3274"/>
                  </a:lnTo>
                  <a:lnTo>
                    <a:pt x="0" y="3262"/>
                  </a:lnTo>
                  <a:close/>
                  <a:moveTo>
                    <a:pt x="80" y="3262"/>
                  </a:moveTo>
                  <a:lnTo>
                    <a:pt x="126" y="3262"/>
                  </a:lnTo>
                  <a:lnTo>
                    <a:pt x="126" y="3274"/>
                  </a:lnTo>
                  <a:lnTo>
                    <a:pt x="80" y="3274"/>
                  </a:lnTo>
                  <a:lnTo>
                    <a:pt x="80" y="3262"/>
                  </a:lnTo>
                  <a:close/>
                  <a:moveTo>
                    <a:pt x="161" y="3262"/>
                  </a:moveTo>
                  <a:lnTo>
                    <a:pt x="207" y="3262"/>
                  </a:lnTo>
                  <a:lnTo>
                    <a:pt x="207" y="3274"/>
                  </a:lnTo>
                  <a:lnTo>
                    <a:pt x="161" y="3274"/>
                  </a:lnTo>
                  <a:lnTo>
                    <a:pt x="161" y="3262"/>
                  </a:lnTo>
                  <a:close/>
                  <a:moveTo>
                    <a:pt x="242" y="3262"/>
                  </a:moveTo>
                  <a:lnTo>
                    <a:pt x="288" y="3262"/>
                  </a:lnTo>
                  <a:lnTo>
                    <a:pt x="288" y="3274"/>
                  </a:lnTo>
                  <a:lnTo>
                    <a:pt x="242" y="3274"/>
                  </a:lnTo>
                  <a:lnTo>
                    <a:pt x="242" y="3262"/>
                  </a:lnTo>
                  <a:close/>
                  <a:moveTo>
                    <a:pt x="322" y="3262"/>
                  </a:moveTo>
                  <a:lnTo>
                    <a:pt x="368" y="3262"/>
                  </a:lnTo>
                  <a:lnTo>
                    <a:pt x="368" y="3274"/>
                  </a:lnTo>
                  <a:lnTo>
                    <a:pt x="322" y="3274"/>
                  </a:lnTo>
                  <a:lnTo>
                    <a:pt x="322" y="3262"/>
                  </a:lnTo>
                  <a:close/>
                  <a:moveTo>
                    <a:pt x="403" y="3262"/>
                  </a:moveTo>
                  <a:lnTo>
                    <a:pt x="449" y="3262"/>
                  </a:lnTo>
                  <a:lnTo>
                    <a:pt x="449" y="3274"/>
                  </a:lnTo>
                  <a:lnTo>
                    <a:pt x="403" y="3274"/>
                  </a:lnTo>
                  <a:lnTo>
                    <a:pt x="403" y="3262"/>
                  </a:lnTo>
                  <a:close/>
                  <a:moveTo>
                    <a:pt x="483" y="3262"/>
                  </a:moveTo>
                  <a:lnTo>
                    <a:pt x="530" y="3262"/>
                  </a:lnTo>
                  <a:lnTo>
                    <a:pt x="530" y="3274"/>
                  </a:lnTo>
                  <a:lnTo>
                    <a:pt x="483" y="3274"/>
                  </a:lnTo>
                  <a:lnTo>
                    <a:pt x="483" y="3262"/>
                  </a:lnTo>
                  <a:close/>
                  <a:moveTo>
                    <a:pt x="564" y="3262"/>
                  </a:moveTo>
                  <a:lnTo>
                    <a:pt x="610" y="3262"/>
                  </a:lnTo>
                  <a:lnTo>
                    <a:pt x="610" y="3274"/>
                  </a:lnTo>
                  <a:lnTo>
                    <a:pt x="564" y="3274"/>
                  </a:lnTo>
                  <a:lnTo>
                    <a:pt x="564" y="3262"/>
                  </a:lnTo>
                  <a:close/>
                  <a:moveTo>
                    <a:pt x="645" y="3262"/>
                  </a:moveTo>
                  <a:lnTo>
                    <a:pt x="691" y="3262"/>
                  </a:lnTo>
                  <a:lnTo>
                    <a:pt x="691" y="3274"/>
                  </a:lnTo>
                  <a:lnTo>
                    <a:pt x="645" y="3274"/>
                  </a:lnTo>
                  <a:lnTo>
                    <a:pt x="645" y="3262"/>
                  </a:lnTo>
                  <a:close/>
                  <a:moveTo>
                    <a:pt x="725" y="3262"/>
                  </a:moveTo>
                  <a:lnTo>
                    <a:pt x="771" y="3262"/>
                  </a:lnTo>
                  <a:lnTo>
                    <a:pt x="771" y="3274"/>
                  </a:lnTo>
                  <a:lnTo>
                    <a:pt x="725" y="3274"/>
                  </a:lnTo>
                  <a:lnTo>
                    <a:pt x="725" y="3262"/>
                  </a:lnTo>
                  <a:close/>
                  <a:moveTo>
                    <a:pt x="806" y="3262"/>
                  </a:moveTo>
                  <a:lnTo>
                    <a:pt x="852" y="3262"/>
                  </a:lnTo>
                  <a:lnTo>
                    <a:pt x="852" y="3274"/>
                  </a:lnTo>
                  <a:lnTo>
                    <a:pt x="806" y="3274"/>
                  </a:lnTo>
                  <a:lnTo>
                    <a:pt x="806" y="3262"/>
                  </a:lnTo>
                  <a:close/>
                  <a:moveTo>
                    <a:pt x="887" y="3262"/>
                  </a:moveTo>
                  <a:lnTo>
                    <a:pt x="933" y="3262"/>
                  </a:lnTo>
                  <a:lnTo>
                    <a:pt x="933" y="3274"/>
                  </a:lnTo>
                  <a:lnTo>
                    <a:pt x="887" y="3274"/>
                  </a:lnTo>
                  <a:lnTo>
                    <a:pt x="887" y="3262"/>
                  </a:lnTo>
                  <a:close/>
                  <a:moveTo>
                    <a:pt x="967" y="3262"/>
                  </a:moveTo>
                  <a:lnTo>
                    <a:pt x="1013" y="3262"/>
                  </a:lnTo>
                  <a:lnTo>
                    <a:pt x="1013" y="3274"/>
                  </a:lnTo>
                  <a:lnTo>
                    <a:pt x="967" y="3274"/>
                  </a:lnTo>
                  <a:lnTo>
                    <a:pt x="967" y="3262"/>
                  </a:lnTo>
                  <a:close/>
                  <a:moveTo>
                    <a:pt x="1048" y="3262"/>
                  </a:moveTo>
                  <a:lnTo>
                    <a:pt x="1094" y="3262"/>
                  </a:lnTo>
                  <a:lnTo>
                    <a:pt x="1094" y="3274"/>
                  </a:lnTo>
                  <a:lnTo>
                    <a:pt x="1048" y="3274"/>
                  </a:lnTo>
                  <a:lnTo>
                    <a:pt x="1048" y="3262"/>
                  </a:lnTo>
                  <a:close/>
                  <a:moveTo>
                    <a:pt x="1129" y="3262"/>
                  </a:moveTo>
                  <a:lnTo>
                    <a:pt x="1175" y="3262"/>
                  </a:lnTo>
                  <a:lnTo>
                    <a:pt x="1175" y="3274"/>
                  </a:lnTo>
                  <a:lnTo>
                    <a:pt x="1129" y="3274"/>
                  </a:lnTo>
                  <a:lnTo>
                    <a:pt x="1129" y="3262"/>
                  </a:lnTo>
                  <a:close/>
                  <a:moveTo>
                    <a:pt x="1209" y="3262"/>
                  </a:moveTo>
                  <a:lnTo>
                    <a:pt x="1255" y="3262"/>
                  </a:lnTo>
                  <a:lnTo>
                    <a:pt x="1255" y="3274"/>
                  </a:lnTo>
                  <a:lnTo>
                    <a:pt x="1209" y="3274"/>
                  </a:lnTo>
                  <a:lnTo>
                    <a:pt x="1209" y="3262"/>
                  </a:lnTo>
                  <a:close/>
                  <a:moveTo>
                    <a:pt x="1290" y="3262"/>
                  </a:moveTo>
                  <a:lnTo>
                    <a:pt x="1336" y="3262"/>
                  </a:lnTo>
                  <a:lnTo>
                    <a:pt x="1336" y="3274"/>
                  </a:lnTo>
                  <a:lnTo>
                    <a:pt x="1290" y="3274"/>
                  </a:lnTo>
                  <a:lnTo>
                    <a:pt x="1290" y="3262"/>
                  </a:lnTo>
                  <a:close/>
                  <a:moveTo>
                    <a:pt x="1370" y="3262"/>
                  </a:moveTo>
                  <a:lnTo>
                    <a:pt x="1417" y="3262"/>
                  </a:lnTo>
                  <a:lnTo>
                    <a:pt x="1417" y="3274"/>
                  </a:lnTo>
                  <a:lnTo>
                    <a:pt x="1370" y="3274"/>
                  </a:lnTo>
                  <a:lnTo>
                    <a:pt x="1370" y="3262"/>
                  </a:lnTo>
                  <a:close/>
                  <a:moveTo>
                    <a:pt x="1451" y="3262"/>
                  </a:moveTo>
                  <a:lnTo>
                    <a:pt x="1497" y="3262"/>
                  </a:lnTo>
                  <a:lnTo>
                    <a:pt x="1497" y="3274"/>
                  </a:lnTo>
                  <a:lnTo>
                    <a:pt x="1451" y="3274"/>
                  </a:lnTo>
                  <a:lnTo>
                    <a:pt x="1451" y="3262"/>
                  </a:lnTo>
                  <a:close/>
                  <a:moveTo>
                    <a:pt x="1532" y="3262"/>
                  </a:moveTo>
                  <a:lnTo>
                    <a:pt x="1578" y="3262"/>
                  </a:lnTo>
                  <a:lnTo>
                    <a:pt x="1578" y="3274"/>
                  </a:lnTo>
                  <a:lnTo>
                    <a:pt x="1532" y="3274"/>
                  </a:lnTo>
                  <a:lnTo>
                    <a:pt x="1532" y="3262"/>
                  </a:lnTo>
                  <a:close/>
                  <a:moveTo>
                    <a:pt x="1612" y="3262"/>
                  </a:moveTo>
                  <a:lnTo>
                    <a:pt x="1658" y="3262"/>
                  </a:lnTo>
                  <a:lnTo>
                    <a:pt x="1658" y="3274"/>
                  </a:lnTo>
                  <a:lnTo>
                    <a:pt x="1612" y="3274"/>
                  </a:lnTo>
                  <a:lnTo>
                    <a:pt x="1612" y="3262"/>
                  </a:lnTo>
                  <a:close/>
                  <a:moveTo>
                    <a:pt x="1693" y="3262"/>
                  </a:moveTo>
                  <a:lnTo>
                    <a:pt x="1739" y="3262"/>
                  </a:lnTo>
                  <a:lnTo>
                    <a:pt x="1739" y="3274"/>
                  </a:lnTo>
                  <a:lnTo>
                    <a:pt x="1693" y="3274"/>
                  </a:lnTo>
                  <a:lnTo>
                    <a:pt x="1693" y="3262"/>
                  </a:lnTo>
                  <a:close/>
                  <a:moveTo>
                    <a:pt x="1774" y="3262"/>
                  </a:moveTo>
                  <a:lnTo>
                    <a:pt x="1820" y="3262"/>
                  </a:lnTo>
                  <a:lnTo>
                    <a:pt x="1820" y="3274"/>
                  </a:lnTo>
                  <a:lnTo>
                    <a:pt x="1774" y="3274"/>
                  </a:lnTo>
                  <a:lnTo>
                    <a:pt x="1774" y="3262"/>
                  </a:lnTo>
                  <a:close/>
                  <a:moveTo>
                    <a:pt x="1854" y="3262"/>
                  </a:moveTo>
                  <a:lnTo>
                    <a:pt x="1900" y="3262"/>
                  </a:lnTo>
                  <a:lnTo>
                    <a:pt x="1900" y="3274"/>
                  </a:lnTo>
                  <a:lnTo>
                    <a:pt x="1854" y="3274"/>
                  </a:lnTo>
                  <a:lnTo>
                    <a:pt x="1854" y="3262"/>
                  </a:lnTo>
                  <a:close/>
                  <a:moveTo>
                    <a:pt x="1935" y="3262"/>
                  </a:moveTo>
                  <a:lnTo>
                    <a:pt x="1981" y="3262"/>
                  </a:lnTo>
                  <a:lnTo>
                    <a:pt x="1981" y="3274"/>
                  </a:lnTo>
                  <a:lnTo>
                    <a:pt x="1935" y="3274"/>
                  </a:lnTo>
                  <a:lnTo>
                    <a:pt x="1935" y="3262"/>
                  </a:lnTo>
                  <a:close/>
                  <a:moveTo>
                    <a:pt x="2016" y="3262"/>
                  </a:moveTo>
                  <a:lnTo>
                    <a:pt x="2062" y="3262"/>
                  </a:lnTo>
                  <a:lnTo>
                    <a:pt x="2062" y="3274"/>
                  </a:lnTo>
                  <a:lnTo>
                    <a:pt x="2016" y="3274"/>
                  </a:lnTo>
                  <a:lnTo>
                    <a:pt x="2016" y="3262"/>
                  </a:lnTo>
                  <a:close/>
                  <a:moveTo>
                    <a:pt x="2096" y="3262"/>
                  </a:moveTo>
                  <a:lnTo>
                    <a:pt x="2142" y="3262"/>
                  </a:lnTo>
                  <a:lnTo>
                    <a:pt x="2142" y="3274"/>
                  </a:lnTo>
                  <a:lnTo>
                    <a:pt x="2096" y="3274"/>
                  </a:lnTo>
                  <a:lnTo>
                    <a:pt x="2096" y="3262"/>
                  </a:lnTo>
                  <a:close/>
                  <a:moveTo>
                    <a:pt x="2177" y="3262"/>
                  </a:moveTo>
                  <a:lnTo>
                    <a:pt x="2223" y="3262"/>
                  </a:lnTo>
                  <a:lnTo>
                    <a:pt x="2223" y="3274"/>
                  </a:lnTo>
                  <a:lnTo>
                    <a:pt x="2177" y="3274"/>
                  </a:lnTo>
                  <a:lnTo>
                    <a:pt x="2177" y="3262"/>
                  </a:lnTo>
                  <a:close/>
                  <a:moveTo>
                    <a:pt x="2257" y="3262"/>
                  </a:moveTo>
                  <a:lnTo>
                    <a:pt x="2304" y="3262"/>
                  </a:lnTo>
                  <a:lnTo>
                    <a:pt x="2304" y="3274"/>
                  </a:lnTo>
                  <a:lnTo>
                    <a:pt x="2257" y="3274"/>
                  </a:lnTo>
                  <a:lnTo>
                    <a:pt x="2257" y="3262"/>
                  </a:lnTo>
                  <a:close/>
                  <a:moveTo>
                    <a:pt x="2338" y="3262"/>
                  </a:moveTo>
                  <a:lnTo>
                    <a:pt x="2384" y="3262"/>
                  </a:lnTo>
                  <a:lnTo>
                    <a:pt x="2384" y="3274"/>
                  </a:lnTo>
                  <a:lnTo>
                    <a:pt x="2338" y="3274"/>
                  </a:lnTo>
                  <a:lnTo>
                    <a:pt x="2338" y="3262"/>
                  </a:lnTo>
                  <a:close/>
                  <a:moveTo>
                    <a:pt x="2419" y="3262"/>
                  </a:moveTo>
                  <a:lnTo>
                    <a:pt x="2465" y="3262"/>
                  </a:lnTo>
                  <a:lnTo>
                    <a:pt x="2465" y="3274"/>
                  </a:lnTo>
                  <a:lnTo>
                    <a:pt x="2419" y="3274"/>
                  </a:lnTo>
                  <a:lnTo>
                    <a:pt x="2419" y="3262"/>
                  </a:lnTo>
                  <a:close/>
                  <a:moveTo>
                    <a:pt x="2499" y="3262"/>
                  </a:moveTo>
                  <a:lnTo>
                    <a:pt x="2545" y="3262"/>
                  </a:lnTo>
                  <a:lnTo>
                    <a:pt x="2545" y="3274"/>
                  </a:lnTo>
                  <a:lnTo>
                    <a:pt x="2499" y="3274"/>
                  </a:lnTo>
                  <a:lnTo>
                    <a:pt x="2499" y="3262"/>
                  </a:lnTo>
                  <a:close/>
                  <a:moveTo>
                    <a:pt x="2580" y="3262"/>
                  </a:moveTo>
                  <a:lnTo>
                    <a:pt x="2626" y="3262"/>
                  </a:lnTo>
                  <a:lnTo>
                    <a:pt x="2626" y="3274"/>
                  </a:lnTo>
                  <a:lnTo>
                    <a:pt x="2580" y="3274"/>
                  </a:lnTo>
                  <a:lnTo>
                    <a:pt x="2580" y="3262"/>
                  </a:lnTo>
                  <a:close/>
                  <a:moveTo>
                    <a:pt x="2661" y="3262"/>
                  </a:moveTo>
                  <a:lnTo>
                    <a:pt x="2707" y="3262"/>
                  </a:lnTo>
                  <a:lnTo>
                    <a:pt x="2707" y="3274"/>
                  </a:lnTo>
                  <a:lnTo>
                    <a:pt x="2661" y="3274"/>
                  </a:lnTo>
                  <a:lnTo>
                    <a:pt x="2661" y="3262"/>
                  </a:lnTo>
                  <a:close/>
                  <a:moveTo>
                    <a:pt x="2741" y="3262"/>
                  </a:moveTo>
                  <a:lnTo>
                    <a:pt x="2787" y="3262"/>
                  </a:lnTo>
                  <a:lnTo>
                    <a:pt x="2787" y="3274"/>
                  </a:lnTo>
                  <a:lnTo>
                    <a:pt x="2741" y="3274"/>
                  </a:lnTo>
                  <a:lnTo>
                    <a:pt x="2741" y="3262"/>
                  </a:lnTo>
                  <a:close/>
                  <a:moveTo>
                    <a:pt x="2822" y="3262"/>
                  </a:moveTo>
                  <a:lnTo>
                    <a:pt x="2849" y="3262"/>
                  </a:lnTo>
                  <a:lnTo>
                    <a:pt x="2849" y="3274"/>
                  </a:lnTo>
                  <a:lnTo>
                    <a:pt x="2822" y="3274"/>
                  </a:lnTo>
                  <a:lnTo>
                    <a:pt x="2822" y="3262"/>
                  </a:lnTo>
                  <a:close/>
                  <a:moveTo>
                    <a:pt x="0" y="2611"/>
                  </a:moveTo>
                  <a:lnTo>
                    <a:pt x="46" y="2611"/>
                  </a:lnTo>
                  <a:lnTo>
                    <a:pt x="46" y="2623"/>
                  </a:lnTo>
                  <a:lnTo>
                    <a:pt x="0" y="2623"/>
                  </a:lnTo>
                  <a:lnTo>
                    <a:pt x="0" y="2611"/>
                  </a:lnTo>
                  <a:close/>
                  <a:moveTo>
                    <a:pt x="80" y="2611"/>
                  </a:moveTo>
                  <a:lnTo>
                    <a:pt x="126" y="2611"/>
                  </a:lnTo>
                  <a:lnTo>
                    <a:pt x="126" y="2623"/>
                  </a:lnTo>
                  <a:lnTo>
                    <a:pt x="80" y="2623"/>
                  </a:lnTo>
                  <a:lnTo>
                    <a:pt x="80" y="2611"/>
                  </a:lnTo>
                  <a:close/>
                  <a:moveTo>
                    <a:pt x="161" y="2611"/>
                  </a:moveTo>
                  <a:lnTo>
                    <a:pt x="207" y="2611"/>
                  </a:lnTo>
                  <a:lnTo>
                    <a:pt x="207" y="2623"/>
                  </a:lnTo>
                  <a:lnTo>
                    <a:pt x="161" y="2623"/>
                  </a:lnTo>
                  <a:lnTo>
                    <a:pt x="161" y="2611"/>
                  </a:lnTo>
                  <a:close/>
                  <a:moveTo>
                    <a:pt x="242" y="2611"/>
                  </a:moveTo>
                  <a:lnTo>
                    <a:pt x="288" y="2611"/>
                  </a:lnTo>
                  <a:lnTo>
                    <a:pt x="288" y="2623"/>
                  </a:lnTo>
                  <a:lnTo>
                    <a:pt x="242" y="2623"/>
                  </a:lnTo>
                  <a:lnTo>
                    <a:pt x="242" y="2611"/>
                  </a:lnTo>
                  <a:close/>
                  <a:moveTo>
                    <a:pt x="322" y="2611"/>
                  </a:moveTo>
                  <a:lnTo>
                    <a:pt x="368" y="2611"/>
                  </a:lnTo>
                  <a:lnTo>
                    <a:pt x="368" y="2623"/>
                  </a:lnTo>
                  <a:lnTo>
                    <a:pt x="322" y="2623"/>
                  </a:lnTo>
                  <a:lnTo>
                    <a:pt x="322" y="2611"/>
                  </a:lnTo>
                  <a:close/>
                  <a:moveTo>
                    <a:pt x="403" y="2611"/>
                  </a:moveTo>
                  <a:lnTo>
                    <a:pt x="449" y="2611"/>
                  </a:lnTo>
                  <a:lnTo>
                    <a:pt x="449" y="2623"/>
                  </a:lnTo>
                  <a:lnTo>
                    <a:pt x="403" y="2623"/>
                  </a:lnTo>
                  <a:lnTo>
                    <a:pt x="403" y="2611"/>
                  </a:lnTo>
                  <a:close/>
                  <a:moveTo>
                    <a:pt x="483" y="2611"/>
                  </a:moveTo>
                  <a:lnTo>
                    <a:pt x="530" y="2611"/>
                  </a:lnTo>
                  <a:lnTo>
                    <a:pt x="530" y="2623"/>
                  </a:lnTo>
                  <a:lnTo>
                    <a:pt x="483" y="2623"/>
                  </a:lnTo>
                  <a:lnTo>
                    <a:pt x="483" y="2611"/>
                  </a:lnTo>
                  <a:close/>
                  <a:moveTo>
                    <a:pt x="564" y="2611"/>
                  </a:moveTo>
                  <a:lnTo>
                    <a:pt x="610" y="2611"/>
                  </a:lnTo>
                  <a:lnTo>
                    <a:pt x="610" y="2623"/>
                  </a:lnTo>
                  <a:lnTo>
                    <a:pt x="564" y="2623"/>
                  </a:lnTo>
                  <a:lnTo>
                    <a:pt x="564" y="2611"/>
                  </a:lnTo>
                  <a:close/>
                  <a:moveTo>
                    <a:pt x="645" y="2611"/>
                  </a:moveTo>
                  <a:lnTo>
                    <a:pt x="691" y="2611"/>
                  </a:lnTo>
                  <a:lnTo>
                    <a:pt x="691" y="2623"/>
                  </a:lnTo>
                  <a:lnTo>
                    <a:pt x="645" y="2623"/>
                  </a:lnTo>
                  <a:lnTo>
                    <a:pt x="645" y="2611"/>
                  </a:lnTo>
                  <a:close/>
                  <a:moveTo>
                    <a:pt x="725" y="2611"/>
                  </a:moveTo>
                  <a:lnTo>
                    <a:pt x="771" y="2611"/>
                  </a:lnTo>
                  <a:lnTo>
                    <a:pt x="771" y="2623"/>
                  </a:lnTo>
                  <a:lnTo>
                    <a:pt x="725" y="2623"/>
                  </a:lnTo>
                  <a:lnTo>
                    <a:pt x="725" y="2611"/>
                  </a:lnTo>
                  <a:close/>
                  <a:moveTo>
                    <a:pt x="806" y="2611"/>
                  </a:moveTo>
                  <a:lnTo>
                    <a:pt x="852" y="2611"/>
                  </a:lnTo>
                  <a:lnTo>
                    <a:pt x="852" y="2623"/>
                  </a:lnTo>
                  <a:lnTo>
                    <a:pt x="806" y="2623"/>
                  </a:lnTo>
                  <a:lnTo>
                    <a:pt x="806" y="2611"/>
                  </a:lnTo>
                  <a:close/>
                  <a:moveTo>
                    <a:pt x="887" y="2611"/>
                  </a:moveTo>
                  <a:lnTo>
                    <a:pt x="933" y="2611"/>
                  </a:lnTo>
                  <a:lnTo>
                    <a:pt x="933" y="2623"/>
                  </a:lnTo>
                  <a:lnTo>
                    <a:pt x="887" y="2623"/>
                  </a:lnTo>
                  <a:lnTo>
                    <a:pt x="887" y="2611"/>
                  </a:lnTo>
                  <a:close/>
                  <a:moveTo>
                    <a:pt x="967" y="2611"/>
                  </a:moveTo>
                  <a:lnTo>
                    <a:pt x="1013" y="2611"/>
                  </a:lnTo>
                  <a:lnTo>
                    <a:pt x="1013" y="2623"/>
                  </a:lnTo>
                  <a:lnTo>
                    <a:pt x="967" y="2623"/>
                  </a:lnTo>
                  <a:lnTo>
                    <a:pt x="967" y="2611"/>
                  </a:lnTo>
                  <a:close/>
                  <a:moveTo>
                    <a:pt x="1048" y="2611"/>
                  </a:moveTo>
                  <a:lnTo>
                    <a:pt x="1094" y="2611"/>
                  </a:lnTo>
                  <a:lnTo>
                    <a:pt x="1094" y="2623"/>
                  </a:lnTo>
                  <a:lnTo>
                    <a:pt x="1048" y="2623"/>
                  </a:lnTo>
                  <a:lnTo>
                    <a:pt x="1048" y="2611"/>
                  </a:lnTo>
                  <a:close/>
                  <a:moveTo>
                    <a:pt x="1129" y="2611"/>
                  </a:moveTo>
                  <a:lnTo>
                    <a:pt x="1175" y="2611"/>
                  </a:lnTo>
                  <a:lnTo>
                    <a:pt x="1175" y="2623"/>
                  </a:lnTo>
                  <a:lnTo>
                    <a:pt x="1129" y="2623"/>
                  </a:lnTo>
                  <a:lnTo>
                    <a:pt x="1129" y="2611"/>
                  </a:lnTo>
                  <a:close/>
                  <a:moveTo>
                    <a:pt x="1209" y="2611"/>
                  </a:moveTo>
                  <a:lnTo>
                    <a:pt x="1255" y="2611"/>
                  </a:lnTo>
                  <a:lnTo>
                    <a:pt x="1255" y="2623"/>
                  </a:lnTo>
                  <a:lnTo>
                    <a:pt x="1209" y="2623"/>
                  </a:lnTo>
                  <a:lnTo>
                    <a:pt x="1209" y="2611"/>
                  </a:lnTo>
                  <a:close/>
                  <a:moveTo>
                    <a:pt x="1290" y="2611"/>
                  </a:moveTo>
                  <a:lnTo>
                    <a:pt x="1336" y="2611"/>
                  </a:lnTo>
                  <a:lnTo>
                    <a:pt x="1336" y="2623"/>
                  </a:lnTo>
                  <a:lnTo>
                    <a:pt x="1290" y="2623"/>
                  </a:lnTo>
                  <a:lnTo>
                    <a:pt x="1290" y="2611"/>
                  </a:lnTo>
                  <a:close/>
                  <a:moveTo>
                    <a:pt x="1370" y="2611"/>
                  </a:moveTo>
                  <a:lnTo>
                    <a:pt x="1417" y="2611"/>
                  </a:lnTo>
                  <a:lnTo>
                    <a:pt x="1417" y="2623"/>
                  </a:lnTo>
                  <a:lnTo>
                    <a:pt x="1370" y="2623"/>
                  </a:lnTo>
                  <a:lnTo>
                    <a:pt x="1370" y="2611"/>
                  </a:lnTo>
                  <a:close/>
                  <a:moveTo>
                    <a:pt x="1451" y="2611"/>
                  </a:moveTo>
                  <a:lnTo>
                    <a:pt x="1497" y="2611"/>
                  </a:lnTo>
                  <a:lnTo>
                    <a:pt x="1497" y="2623"/>
                  </a:lnTo>
                  <a:lnTo>
                    <a:pt x="1451" y="2623"/>
                  </a:lnTo>
                  <a:lnTo>
                    <a:pt x="1451" y="2611"/>
                  </a:lnTo>
                  <a:close/>
                  <a:moveTo>
                    <a:pt x="1532" y="2611"/>
                  </a:moveTo>
                  <a:lnTo>
                    <a:pt x="1578" y="2611"/>
                  </a:lnTo>
                  <a:lnTo>
                    <a:pt x="1578" y="2623"/>
                  </a:lnTo>
                  <a:lnTo>
                    <a:pt x="1532" y="2623"/>
                  </a:lnTo>
                  <a:lnTo>
                    <a:pt x="1532" y="2611"/>
                  </a:lnTo>
                  <a:close/>
                  <a:moveTo>
                    <a:pt x="1612" y="2611"/>
                  </a:moveTo>
                  <a:lnTo>
                    <a:pt x="1658" y="2611"/>
                  </a:lnTo>
                  <a:lnTo>
                    <a:pt x="1658" y="2623"/>
                  </a:lnTo>
                  <a:lnTo>
                    <a:pt x="1612" y="2623"/>
                  </a:lnTo>
                  <a:lnTo>
                    <a:pt x="1612" y="2611"/>
                  </a:lnTo>
                  <a:close/>
                  <a:moveTo>
                    <a:pt x="1693" y="2611"/>
                  </a:moveTo>
                  <a:lnTo>
                    <a:pt x="1739" y="2611"/>
                  </a:lnTo>
                  <a:lnTo>
                    <a:pt x="1739" y="2623"/>
                  </a:lnTo>
                  <a:lnTo>
                    <a:pt x="1693" y="2623"/>
                  </a:lnTo>
                  <a:lnTo>
                    <a:pt x="1693" y="2611"/>
                  </a:lnTo>
                  <a:close/>
                  <a:moveTo>
                    <a:pt x="1774" y="2611"/>
                  </a:moveTo>
                  <a:lnTo>
                    <a:pt x="1820" y="2611"/>
                  </a:lnTo>
                  <a:lnTo>
                    <a:pt x="1820" y="2623"/>
                  </a:lnTo>
                  <a:lnTo>
                    <a:pt x="1774" y="2623"/>
                  </a:lnTo>
                  <a:lnTo>
                    <a:pt x="1774" y="2611"/>
                  </a:lnTo>
                  <a:close/>
                  <a:moveTo>
                    <a:pt x="1854" y="2611"/>
                  </a:moveTo>
                  <a:lnTo>
                    <a:pt x="1900" y="2611"/>
                  </a:lnTo>
                  <a:lnTo>
                    <a:pt x="1900" y="2623"/>
                  </a:lnTo>
                  <a:lnTo>
                    <a:pt x="1854" y="2623"/>
                  </a:lnTo>
                  <a:lnTo>
                    <a:pt x="1854" y="2611"/>
                  </a:lnTo>
                  <a:close/>
                  <a:moveTo>
                    <a:pt x="1935" y="2611"/>
                  </a:moveTo>
                  <a:lnTo>
                    <a:pt x="1981" y="2611"/>
                  </a:lnTo>
                  <a:lnTo>
                    <a:pt x="1981" y="2623"/>
                  </a:lnTo>
                  <a:lnTo>
                    <a:pt x="1935" y="2623"/>
                  </a:lnTo>
                  <a:lnTo>
                    <a:pt x="1935" y="2611"/>
                  </a:lnTo>
                  <a:close/>
                  <a:moveTo>
                    <a:pt x="2016" y="2611"/>
                  </a:moveTo>
                  <a:lnTo>
                    <a:pt x="2062" y="2611"/>
                  </a:lnTo>
                  <a:lnTo>
                    <a:pt x="2062" y="2623"/>
                  </a:lnTo>
                  <a:lnTo>
                    <a:pt x="2016" y="2623"/>
                  </a:lnTo>
                  <a:lnTo>
                    <a:pt x="2016" y="2611"/>
                  </a:lnTo>
                  <a:close/>
                  <a:moveTo>
                    <a:pt x="2096" y="2611"/>
                  </a:moveTo>
                  <a:lnTo>
                    <a:pt x="2142" y="2611"/>
                  </a:lnTo>
                  <a:lnTo>
                    <a:pt x="2142" y="2623"/>
                  </a:lnTo>
                  <a:lnTo>
                    <a:pt x="2096" y="2623"/>
                  </a:lnTo>
                  <a:lnTo>
                    <a:pt x="2096" y="2611"/>
                  </a:lnTo>
                  <a:close/>
                  <a:moveTo>
                    <a:pt x="2177" y="2611"/>
                  </a:moveTo>
                  <a:lnTo>
                    <a:pt x="2223" y="2611"/>
                  </a:lnTo>
                  <a:lnTo>
                    <a:pt x="2223" y="2623"/>
                  </a:lnTo>
                  <a:lnTo>
                    <a:pt x="2177" y="2623"/>
                  </a:lnTo>
                  <a:lnTo>
                    <a:pt x="2177" y="2611"/>
                  </a:lnTo>
                  <a:close/>
                  <a:moveTo>
                    <a:pt x="2257" y="2611"/>
                  </a:moveTo>
                  <a:lnTo>
                    <a:pt x="2304" y="2611"/>
                  </a:lnTo>
                  <a:lnTo>
                    <a:pt x="2304" y="2623"/>
                  </a:lnTo>
                  <a:lnTo>
                    <a:pt x="2257" y="2623"/>
                  </a:lnTo>
                  <a:lnTo>
                    <a:pt x="2257" y="2611"/>
                  </a:lnTo>
                  <a:close/>
                  <a:moveTo>
                    <a:pt x="2338" y="2611"/>
                  </a:moveTo>
                  <a:lnTo>
                    <a:pt x="2384" y="2611"/>
                  </a:lnTo>
                  <a:lnTo>
                    <a:pt x="2384" y="2623"/>
                  </a:lnTo>
                  <a:lnTo>
                    <a:pt x="2338" y="2623"/>
                  </a:lnTo>
                  <a:lnTo>
                    <a:pt x="2338" y="2611"/>
                  </a:lnTo>
                  <a:close/>
                  <a:moveTo>
                    <a:pt x="2419" y="2611"/>
                  </a:moveTo>
                  <a:lnTo>
                    <a:pt x="2465" y="2611"/>
                  </a:lnTo>
                  <a:lnTo>
                    <a:pt x="2465" y="2623"/>
                  </a:lnTo>
                  <a:lnTo>
                    <a:pt x="2419" y="2623"/>
                  </a:lnTo>
                  <a:lnTo>
                    <a:pt x="2419" y="2611"/>
                  </a:lnTo>
                  <a:close/>
                  <a:moveTo>
                    <a:pt x="2499" y="2611"/>
                  </a:moveTo>
                  <a:lnTo>
                    <a:pt x="2545" y="2611"/>
                  </a:lnTo>
                  <a:lnTo>
                    <a:pt x="2545" y="2623"/>
                  </a:lnTo>
                  <a:lnTo>
                    <a:pt x="2499" y="2623"/>
                  </a:lnTo>
                  <a:lnTo>
                    <a:pt x="2499" y="2611"/>
                  </a:lnTo>
                  <a:close/>
                  <a:moveTo>
                    <a:pt x="2580" y="2611"/>
                  </a:moveTo>
                  <a:lnTo>
                    <a:pt x="2626" y="2611"/>
                  </a:lnTo>
                  <a:lnTo>
                    <a:pt x="2626" y="2623"/>
                  </a:lnTo>
                  <a:lnTo>
                    <a:pt x="2580" y="2623"/>
                  </a:lnTo>
                  <a:lnTo>
                    <a:pt x="2580" y="2611"/>
                  </a:lnTo>
                  <a:close/>
                  <a:moveTo>
                    <a:pt x="2661" y="2611"/>
                  </a:moveTo>
                  <a:lnTo>
                    <a:pt x="2707" y="2611"/>
                  </a:lnTo>
                  <a:lnTo>
                    <a:pt x="2707" y="2623"/>
                  </a:lnTo>
                  <a:lnTo>
                    <a:pt x="2661" y="2623"/>
                  </a:lnTo>
                  <a:lnTo>
                    <a:pt x="2661" y="2611"/>
                  </a:lnTo>
                  <a:close/>
                  <a:moveTo>
                    <a:pt x="2741" y="2611"/>
                  </a:moveTo>
                  <a:lnTo>
                    <a:pt x="2787" y="2611"/>
                  </a:lnTo>
                  <a:lnTo>
                    <a:pt x="2787" y="2623"/>
                  </a:lnTo>
                  <a:lnTo>
                    <a:pt x="2741" y="2623"/>
                  </a:lnTo>
                  <a:lnTo>
                    <a:pt x="2741" y="2611"/>
                  </a:lnTo>
                  <a:close/>
                  <a:moveTo>
                    <a:pt x="2822" y="2611"/>
                  </a:moveTo>
                  <a:lnTo>
                    <a:pt x="2849" y="2611"/>
                  </a:lnTo>
                  <a:lnTo>
                    <a:pt x="2849" y="2623"/>
                  </a:lnTo>
                  <a:lnTo>
                    <a:pt x="2822" y="2623"/>
                  </a:lnTo>
                  <a:lnTo>
                    <a:pt x="2822" y="2611"/>
                  </a:lnTo>
                  <a:close/>
                  <a:moveTo>
                    <a:pt x="0" y="1959"/>
                  </a:moveTo>
                  <a:lnTo>
                    <a:pt x="46" y="1959"/>
                  </a:lnTo>
                  <a:lnTo>
                    <a:pt x="46" y="1970"/>
                  </a:lnTo>
                  <a:lnTo>
                    <a:pt x="0" y="1970"/>
                  </a:lnTo>
                  <a:lnTo>
                    <a:pt x="0" y="1959"/>
                  </a:lnTo>
                  <a:close/>
                  <a:moveTo>
                    <a:pt x="80" y="1959"/>
                  </a:moveTo>
                  <a:lnTo>
                    <a:pt x="126" y="1959"/>
                  </a:lnTo>
                  <a:lnTo>
                    <a:pt x="126" y="1970"/>
                  </a:lnTo>
                  <a:lnTo>
                    <a:pt x="80" y="1970"/>
                  </a:lnTo>
                  <a:lnTo>
                    <a:pt x="80" y="1959"/>
                  </a:lnTo>
                  <a:close/>
                  <a:moveTo>
                    <a:pt x="161" y="1959"/>
                  </a:moveTo>
                  <a:lnTo>
                    <a:pt x="207" y="1959"/>
                  </a:lnTo>
                  <a:lnTo>
                    <a:pt x="207" y="1970"/>
                  </a:lnTo>
                  <a:lnTo>
                    <a:pt x="161" y="1970"/>
                  </a:lnTo>
                  <a:lnTo>
                    <a:pt x="161" y="1959"/>
                  </a:lnTo>
                  <a:close/>
                  <a:moveTo>
                    <a:pt x="242" y="1959"/>
                  </a:moveTo>
                  <a:lnTo>
                    <a:pt x="288" y="1959"/>
                  </a:lnTo>
                  <a:lnTo>
                    <a:pt x="288" y="1970"/>
                  </a:lnTo>
                  <a:lnTo>
                    <a:pt x="242" y="1970"/>
                  </a:lnTo>
                  <a:lnTo>
                    <a:pt x="242" y="1959"/>
                  </a:lnTo>
                  <a:close/>
                  <a:moveTo>
                    <a:pt x="322" y="1959"/>
                  </a:moveTo>
                  <a:lnTo>
                    <a:pt x="368" y="1959"/>
                  </a:lnTo>
                  <a:lnTo>
                    <a:pt x="368" y="1970"/>
                  </a:lnTo>
                  <a:lnTo>
                    <a:pt x="322" y="1970"/>
                  </a:lnTo>
                  <a:lnTo>
                    <a:pt x="322" y="1959"/>
                  </a:lnTo>
                  <a:close/>
                  <a:moveTo>
                    <a:pt x="403" y="1959"/>
                  </a:moveTo>
                  <a:lnTo>
                    <a:pt x="449" y="1959"/>
                  </a:lnTo>
                  <a:lnTo>
                    <a:pt x="449" y="1970"/>
                  </a:lnTo>
                  <a:lnTo>
                    <a:pt x="403" y="1970"/>
                  </a:lnTo>
                  <a:lnTo>
                    <a:pt x="403" y="1959"/>
                  </a:lnTo>
                  <a:close/>
                  <a:moveTo>
                    <a:pt x="483" y="1959"/>
                  </a:moveTo>
                  <a:lnTo>
                    <a:pt x="530" y="1959"/>
                  </a:lnTo>
                  <a:lnTo>
                    <a:pt x="530" y="1970"/>
                  </a:lnTo>
                  <a:lnTo>
                    <a:pt x="483" y="1970"/>
                  </a:lnTo>
                  <a:lnTo>
                    <a:pt x="483" y="1959"/>
                  </a:lnTo>
                  <a:close/>
                  <a:moveTo>
                    <a:pt x="564" y="1959"/>
                  </a:moveTo>
                  <a:lnTo>
                    <a:pt x="610" y="1959"/>
                  </a:lnTo>
                  <a:lnTo>
                    <a:pt x="610" y="1970"/>
                  </a:lnTo>
                  <a:lnTo>
                    <a:pt x="564" y="1970"/>
                  </a:lnTo>
                  <a:lnTo>
                    <a:pt x="564" y="1959"/>
                  </a:lnTo>
                  <a:close/>
                  <a:moveTo>
                    <a:pt x="645" y="1959"/>
                  </a:moveTo>
                  <a:lnTo>
                    <a:pt x="691" y="1959"/>
                  </a:lnTo>
                  <a:lnTo>
                    <a:pt x="691" y="1970"/>
                  </a:lnTo>
                  <a:lnTo>
                    <a:pt x="645" y="1970"/>
                  </a:lnTo>
                  <a:lnTo>
                    <a:pt x="645" y="1959"/>
                  </a:lnTo>
                  <a:close/>
                  <a:moveTo>
                    <a:pt x="725" y="1959"/>
                  </a:moveTo>
                  <a:lnTo>
                    <a:pt x="771" y="1959"/>
                  </a:lnTo>
                  <a:lnTo>
                    <a:pt x="771" y="1970"/>
                  </a:lnTo>
                  <a:lnTo>
                    <a:pt x="725" y="1970"/>
                  </a:lnTo>
                  <a:lnTo>
                    <a:pt x="725" y="1959"/>
                  </a:lnTo>
                  <a:close/>
                  <a:moveTo>
                    <a:pt x="806" y="1959"/>
                  </a:moveTo>
                  <a:lnTo>
                    <a:pt x="852" y="1959"/>
                  </a:lnTo>
                  <a:lnTo>
                    <a:pt x="852" y="1970"/>
                  </a:lnTo>
                  <a:lnTo>
                    <a:pt x="806" y="1970"/>
                  </a:lnTo>
                  <a:lnTo>
                    <a:pt x="806" y="1959"/>
                  </a:lnTo>
                  <a:close/>
                  <a:moveTo>
                    <a:pt x="887" y="1959"/>
                  </a:moveTo>
                  <a:lnTo>
                    <a:pt x="933" y="1959"/>
                  </a:lnTo>
                  <a:lnTo>
                    <a:pt x="933" y="1970"/>
                  </a:lnTo>
                  <a:lnTo>
                    <a:pt x="887" y="1970"/>
                  </a:lnTo>
                  <a:lnTo>
                    <a:pt x="887" y="1959"/>
                  </a:lnTo>
                  <a:close/>
                  <a:moveTo>
                    <a:pt x="967" y="1959"/>
                  </a:moveTo>
                  <a:lnTo>
                    <a:pt x="1013" y="1959"/>
                  </a:lnTo>
                  <a:lnTo>
                    <a:pt x="1013" y="1970"/>
                  </a:lnTo>
                  <a:lnTo>
                    <a:pt x="967" y="1970"/>
                  </a:lnTo>
                  <a:lnTo>
                    <a:pt x="967" y="1959"/>
                  </a:lnTo>
                  <a:close/>
                  <a:moveTo>
                    <a:pt x="1048" y="1959"/>
                  </a:moveTo>
                  <a:lnTo>
                    <a:pt x="1094" y="1959"/>
                  </a:lnTo>
                  <a:lnTo>
                    <a:pt x="1094" y="1970"/>
                  </a:lnTo>
                  <a:lnTo>
                    <a:pt x="1048" y="1970"/>
                  </a:lnTo>
                  <a:lnTo>
                    <a:pt x="1048" y="1959"/>
                  </a:lnTo>
                  <a:close/>
                  <a:moveTo>
                    <a:pt x="1129" y="1959"/>
                  </a:moveTo>
                  <a:lnTo>
                    <a:pt x="1175" y="1959"/>
                  </a:lnTo>
                  <a:lnTo>
                    <a:pt x="1175" y="1970"/>
                  </a:lnTo>
                  <a:lnTo>
                    <a:pt x="1129" y="1970"/>
                  </a:lnTo>
                  <a:lnTo>
                    <a:pt x="1129" y="1959"/>
                  </a:lnTo>
                  <a:close/>
                  <a:moveTo>
                    <a:pt x="1209" y="1959"/>
                  </a:moveTo>
                  <a:lnTo>
                    <a:pt x="1255" y="1959"/>
                  </a:lnTo>
                  <a:lnTo>
                    <a:pt x="1255" y="1970"/>
                  </a:lnTo>
                  <a:lnTo>
                    <a:pt x="1209" y="1970"/>
                  </a:lnTo>
                  <a:lnTo>
                    <a:pt x="1209" y="1959"/>
                  </a:lnTo>
                  <a:close/>
                  <a:moveTo>
                    <a:pt x="1290" y="1959"/>
                  </a:moveTo>
                  <a:lnTo>
                    <a:pt x="1336" y="1959"/>
                  </a:lnTo>
                  <a:lnTo>
                    <a:pt x="1336" y="1970"/>
                  </a:lnTo>
                  <a:lnTo>
                    <a:pt x="1290" y="1970"/>
                  </a:lnTo>
                  <a:lnTo>
                    <a:pt x="1290" y="1959"/>
                  </a:lnTo>
                  <a:close/>
                  <a:moveTo>
                    <a:pt x="1370" y="1959"/>
                  </a:moveTo>
                  <a:lnTo>
                    <a:pt x="1417" y="1959"/>
                  </a:lnTo>
                  <a:lnTo>
                    <a:pt x="1417" y="1970"/>
                  </a:lnTo>
                  <a:lnTo>
                    <a:pt x="1370" y="1970"/>
                  </a:lnTo>
                  <a:lnTo>
                    <a:pt x="1370" y="1959"/>
                  </a:lnTo>
                  <a:close/>
                  <a:moveTo>
                    <a:pt x="1451" y="1959"/>
                  </a:moveTo>
                  <a:lnTo>
                    <a:pt x="1497" y="1959"/>
                  </a:lnTo>
                  <a:lnTo>
                    <a:pt x="1497" y="1970"/>
                  </a:lnTo>
                  <a:lnTo>
                    <a:pt x="1451" y="1970"/>
                  </a:lnTo>
                  <a:lnTo>
                    <a:pt x="1451" y="1959"/>
                  </a:lnTo>
                  <a:close/>
                  <a:moveTo>
                    <a:pt x="1532" y="1959"/>
                  </a:moveTo>
                  <a:lnTo>
                    <a:pt x="1578" y="1959"/>
                  </a:lnTo>
                  <a:lnTo>
                    <a:pt x="1578" y="1970"/>
                  </a:lnTo>
                  <a:lnTo>
                    <a:pt x="1532" y="1970"/>
                  </a:lnTo>
                  <a:lnTo>
                    <a:pt x="1532" y="1959"/>
                  </a:lnTo>
                  <a:close/>
                  <a:moveTo>
                    <a:pt x="1612" y="1959"/>
                  </a:moveTo>
                  <a:lnTo>
                    <a:pt x="1658" y="1959"/>
                  </a:lnTo>
                  <a:lnTo>
                    <a:pt x="1658" y="1970"/>
                  </a:lnTo>
                  <a:lnTo>
                    <a:pt x="1612" y="1970"/>
                  </a:lnTo>
                  <a:lnTo>
                    <a:pt x="1612" y="1959"/>
                  </a:lnTo>
                  <a:close/>
                  <a:moveTo>
                    <a:pt x="1693" y="1959"/>
                  </a:moveTo>
                  <a:lnTo>
                    <a:pt x="1739" y="1959"/>
                  </a:lnTo>
                  <a:lnTo>
                    <a:pt x="1739" y="1970"/>
                  </a:lnTo>
                  <a:lnTo>
                    <a:pt x="1693" y="1970"/>
                  </a:lnTo>
                  <a:lnTo>
                    <a:pt x="1693" y="1959"/>
                  </a:lnTo>
                  <a:close/>
                  <a:moveTo>
                    <a:pt x="1774" y="1959"/>
                  </a:moveTo>
                  <a:lnTo>
                    <a:pt x="1820" y="1959"/>
                  </a:lnTo>
                  <a:lnTo>
                    <a:pt x="1820" y="1970"/>
                  </a:lnTo>
                  <a:lnTo>
                    <a:pt x="1774" y="1970"/>
                  </a:lnTo>
                  <a:lnTo>
                    <a:pt x="1774" y="1959"/>
                  </a:lnTo>
                  <a:close/>
                  <a:moveTo>
                    <a:pt x="1854" y="1959"/>
                  </a:moveTo>
                  <a:lnTo>
                    <a:pt x="1900" y="1959"/>
                  </a:lnTo>
                  <a:lnTo>
                    <a:pt x="1900" y="1970"/>
                  </a:lnTo>
                  <a:lnTo>
                    <a:pt x="1854" y="1970"/>
                  </a:lnTo>
                  <a:lnTo>
                    <a:pt x="1854" y="1959"/>
                  </a:lnTo>
                  <a:close/>
                  <a:moveTo>
                    <a:pt x="1935" y="1959"/>
                  </a:moveTo>
                  <a:lnTo>
                    <a:pt x="1981" y="1959"/>
                  </a:lnTo>
                  <a:lnTo>
                    <a:pt x="1981" y="1970"/>
                  </a:lnTo>
                  <a:lnTo>
                    <a:pt x="1935" y="1970"/>
                  </a:lnTo>
                  <a:lnTo>
                    <a:pt x="1935" y="1959"/>
                  </a:lnTo>
                  <a:close/>
                  <a:moveTo>
                    <a:pt x="2016" y="1959"/>
                  </a:moveTo>
                  <a:lnTo>
                    <a:pt x="2062" y="1959"/>
                  </a:lnTo>
                  <a:lnTo>
                    <a:pt x="2062" y="1970"/>
                  </a:lnTo>
                  <a:lnTo>
                    <a:pt x="2016" y="1970"/>
                  </a:lnTo>
                  <a:lnTo>
                    <a:pt x="2016" y="1959"/>
                  </a:lnTo>
                  <a:close/>
                  <a:moveTo>
                    <a:pt x="2096" y="1959"/>
                  </a:moveTo>
                  <a:lnTo>
                    <a:pt x="2142" y="1959"/>
                  </a:lnTo>
                  <a:lnTo>
                    <a:pt x="2142" y="1970"/>
                  </a:lnTo>
                  <a:lnTo>
                    <a:pt x="2096" y="1970"/>
                  </a:lnTo>
                  <a:lnTo>
                    <a:pt x="2096" y="1959"/>
                  </a:lnTo>
                  <a:close/>
                  <a:moveTo>
                    <a:pt x="2177" y="1959"/>
                  </a:moveTo>
                  <a:lnTo>
                    <a:pt x="2223" y="1959"/>
                  </a:lnTo>
                  <a:lnTo>
                    <a:pt x="2223" y="1970"/>
                  </a:lnTo>
                  <a:lnTo>
                    <a:pt x="2177" y="1970"/>
                  </a:lnTo>
                  <a:lnTo>
                    <a:pt x="2177" y="1959"/>
                  </a:lnTo>
                  <a:close/>
                  <a:moveTo>
                    <a:pt x="2257" y="1959"/>
                  </a:moveTo>
                  <a:lnTo>
                    <a:pt x="2304" y="1959"/>
                  </a:lnTo>
                  <a:lnTo>
                    <a:pt x="2304" y="1970"/>
                  </a:lnTo>
                  <a:lnTo>
                    <a:pt x="2257" y="1970"/>
                  </a:lnTo>
                  <a:lnTo>
                    <a:pt x="2257" y="1959"/>
                  </a:lnTo>
                  <a:close/>
                  <a:moveTo>
                    <a:pt x="2338" y="1959"/>
                  </a:moveTo>
                  <a:lnTo>
                    <a:pt x="2384" y="1959"/>
                  </a:lnTo>
                  <a:lnTo>
                    <a:pt x="2384" y="1970"/>
                  </a:lnTo>
                  <a:lnTo>
                    <a:pt x="2338" y="1970"/>
                  </a:lnTo>
                  <a:lnTo>
                    <a:pt x="2338" y="1959"/>
                  </a:lnTo>
                  <a:close/>
                  <a:moveTo>
                    <a:pt x="2419" y="1959"/>
                  </a:moveTo>
                  <a:lnTo>
                    <a:pt x="2465" y="1959"/>
                  </a:lnTo>
                  <a:lnTo>
                    <a:pt x="2465" y="1970"/>
                  </a:lnTo>
                  <a:lnTo>
                    <a:pt x="2419" y="1970"/>
                  </a:lnTo>
                  <a:lnTo>
                    <a:pt x="2419" y="1959"/>
                  </a:lnTo>
                  <a:close/>
                  <a:moveTo>
                    <a:pt x="2499" y="1959"/>
                  </a:moveTo>
                  <a:lnTo>
                    <a:pt x="2545" y="1959"/>
                  </a:lnTo>
                  <a:lnTo>
                    <a:pt x="2545" y="1970"/>
                  </a:lnTo>
                  <a:lnTo>
                    <a:pt x="2499" y="1970"/>
                  </a:lnTo>
                  <a:lnTo>
                    <a:pt x="2499" y="1959"/>
                  </a:lnTo>
                  <a:close/>
                  <a:moveTo>
                    <a:pt x="2580" y="1959"/>
                  </a:moveTo>
                  <a:lnTo>
                    <a:pt x="2626" y="1959"/>
                  </a:lnTo>
                  <a:lnTo>
                    <a:pt x="2626" y="1970"/>
                  </a:lnTo>
                  <a:lnTo>
                    <a:pt x="2580" y="1970"/>
                  </a:lnTo>
                  <a:lnTo>
                    <a:pt x="2580" y="1959"/>
                  </a:lnTo>
                  <a:close/>
                  <a:moveTo>
                    <a:pt x="2661" y="1959"/>
                  </a:moveTo>
                  <a:lnTo>
                    <a:pt x="2707" y="1959"/>
                  </a:lnTo>
                  <a:lnTo>
                    <a:pt x="2707" y="1970"/>
                  </a:lnTo>
                  <a:lnTo>
                    <a:pt x="2661" y="1970"/>
                  </a:lnTo>
                  <a:lnTo>
                    <a:pt x="2661" y="1959"/>
                  </a:lnTo>
                  <a:close/>
                  <a:moveTo>
                    <a:pt x="2741" y="1959"/>
                  </a:moveTo>
                  <a:lnTo>
                    <a:pt x="2787" y="1959"/>
                  </a:lnTo>
                  <a:lnTo>
                    <a:pt x="2787" y="1970"/>
                  </a:lnTo>
                  <a:lnTo>
                    <a:pt x="2741" y="1970"/>
                  </a:lnTo>
                  <a:lnTo>
                    <a:pt x="2741" y="1959"/>
                  </a:lnTo>
                  <a:close/>
                  <a:moveTo>
                    <a:pt x="2822" y="1959"/>
                  </a:moveTo>
                  <a:lnTo>
                    <a:pt x="2849" y="1959"/>
                  </a:lnTo>
                  <a:lnTo>
                    <a:pt x="2849" y="1970"/>
                  </a:lnTo>
                  <a:lnTo>
                    <a:pt x="2822" y="1970"/>
                  </a:lnTo>
                  <a:lnTo>
                    <a:pt x="2822" y="1959"/>
                  </a:lnTo>
                  <a:close/>
                  <a:moveTo>
                    <a:pt x="0" y="1306"/>
                  </a:moveTo>
                  <a:lnTo>
                    <a:pt x="46" y="1306"/>
                  </a:lnTo>
                  <a:lnTo>
                    <a:pt x="46" y="1317"/>
                  </a:lnTo>
                  <a:lnTo>
                    <a:pt x="0" y="1317"/>
                  </a:lnTo>
                  <a:lnTo>
                    <a:pt x="0" y="1306"/>
                  </a:lnTo>
                  <a:close/>
                  <a:moveTo>
                    <a:pt x="80" y="1306"/>
                  </a:moveTo>
                  <a:lnTo>
                    <a:pt x="126" y="1306"/>
                  </a:lnTo>
                  <a:lnTo>
                    <a:pt x="126" y="1317"/>
                  </a:lnTo>
                  <a:lnTo>
                    <a:pt x="80" y="1317"/>
                  </a:lnTo>
                  <a:lnTo>
                    <a:pt x="80" y="1306"/>
                  </a:lnTo>
                  <a:close/>
                  <a:moveTo>
                    <a:pt x="161" y="1306"/>
                  </a:moveTo>
                  <a:lnTo>
                    <a:pt x="207" y="1306"/>
                  </a:lnTo>
                  <a:lnTo>
                    <a:pt x="207" y="1317"/>
                  </a:lnTo>
                  <a:lnTo>
                    <a:pt x="161" y="1317"/>
                  </a:lnTo>
                  <a:lnTo>
                    <a:pt x="161" y="1306"/>
                  </a:lnTo>
                  <a:close/>
                  <a:moveTo>
                    <a:pt x="242" y="1306"/>
                  </a:moveTo>
                  <a:lnTo>
                    <a:pt x="288" y="1306"/>
                  </a:lnTo>
                  <a:lnTo>
                    <a:pt x="288" y="1317"/>
                  </a:lnTo>
                  <a:lnTo>
                    <a:pt x="242" y="1317"/>
                  </a:lnTo>
                  <a:lnTo>
                    <a:pt x="242" y="1306"/>
                  </a:lnTo>
                  <a:close/>
                  <a:moveTo>
                    <a:pt x="322" y="1306"/>
                  </a:moveTo>
                  <a:lnTo>
                    <a:pt x="368" y="1306"/>
                  </a:lnTo>
                  <a:lnTo>
                    <a:pt x="368" y="1317"/>
                  </a:lnTo>
                  <a:lnTo>
                    <a:pt x="322" y="1317"/>
                  </a:lnTo>
                  <a:lnTo>
                    <a:pt x="322" y="1306"/>
                  </a:lnTo>
                  <a:close/>
                  <a:moveTo>
                    <a:pt x="403" y="1306"/>
                  </a:moveTo>
                  <a:lnTo>
                    <a:pt x="449" y="1306"/>
                  </a:lnTo>
                  <a:lnTo>
                    <a:pt x="449" y="1317"/>
                  </a:lnTo>
                  <a:lnTo>
                    <a:pt x="403" y="1317"/>
                  </a:lnTo>
                  <a:lnTo>
                    <a:pt x="403" y="1306"/>
                  </a:lnTo>
                  <a:close/>
                  <a:moveTo>
                    <a:pt x="483" y="1306"/>
                  </a:moveTo>
                  <a:lnTo>
                    <a:pt x="530" y="1306"/>
                  </a:lnTo>
                  <a:lnTo>
                    <a:pt x="530" y="1317"/>
                  </a:lnTo>
                  <a:lnTo>
                    <a:pt x="483" y="1317"/>
                  </a:lnTo>
                  <a:lnTo>
                    <a:pt x="483" y="1306"/>
                  </a:lnTo>
                  <a:close/>
                  <a:moveTo>
                    <a:pt x="564" y="1306"/>
                  </a:moveTo>
                  <a:lnTo>
                    <a:pt x="610" y="1306"/>
                  </a:lnTo>
                  <a:lnTo>
                    <a:pt x="610" y="1317"/>
                  </a:lnTo>
                  <a:lnTo>
                    <a:pt x="564" y="1317"/>
                  </a:lnTo>
                  <a:lnTo>
                    <a:pt x="564" y="1306"/>
                  </a:lnTo>
                  <a:close/>
                  <a:moveTo>
                    <a:pt x="645" y="1306"/>
                  </a:moveTo>
                  <a:lnTo>
                    <a:pt x="691" y="1306"/>
                  </a:lnTo>
                  <a:lnTo>
                    <a:pt x="691" y="1317"/>
                  </a:lnTo>
                  <a:lnTo>
                    <a:pt x="645" y="1317"/>
                  </a:lnTo>
                  <a:lnTo>
                    <a:pt x="645" y="1306"/>
                  </a:lnTo>
                  <a:close/>
                  <a:moveTo>
                    <a:pt x="725" y="1306"/>
                  </a:moveTo>
                  <a:lnTo>
                    <a:pt x="771" y="1306"/>
                  </a:lnTo>
                  <a:lnTo>
                    <a:pt x="771" y="1317"/>
                  </a:lnTo>
                  <a:lnTo>
                    <a:pt x="725" y="1317"/>
                  </a:lnTo>
                  <a:lnTo>
                    <a:pt x="725" y="1306"/>
                  </a:lnTo>
                  <a:close/>
                  <a:moveTo>
                    <a:pt x="806" y="1306"/>
                  </a:moveTo>
                  <a:lnTo>
                    <a:pt x="852" y="1306"/>
                  </a:lnTo>
                  <a:lnTo>
                    <a:pt x="852" y="1317"/>
                  </a:lnTo>
                  <a:lnTo>
                    <a:pt x="806" y="1317"/>
                  </a:lnTo>
                  <a:lnTo>
                    <a:pt x="806" y="1306"/>
                  </a:lnTo>
                  <a:close/>
                  <a:moveTo>
                    <a:pt x="887" y="1306"/>
                  </a:moveTo>
                  <a:lnTo>
                    <a:pt x="933" y="1306"/>
                  </a:lnTo>
                  <a:lnTo>
                    <a:pt x="933" y="1317"/>
                  </a:lnTo>
                  <a:lnTo>
                    <a:pt x="887" y="1317"/>
                  </a:lnTo>
                  <a:lnTo>
                    <a:pt x="887" y="1306"/>
                  </a:lnTo>
                  <a:close/>
                  <a:moveTo>
                    <a:pt x="967" y="1306"/>
                  </a:moveTo>
                  <a:lnTo>
                    <a:pt x="1013" y="1306"/>
                  </a:lnTo>
                  <a:lnTo>
                    <a:pt x="1013" y="1317"/>
                  </a:lnTo>
                  <a:lnTo>
                    <a:pt x="967" y="1317"/>
                  </a:lnTo>
                  <a:lnTo>
                    <a:pt x="967" y="1306"/>
                  </a:lnTo>
                  <a:close/>
                  <a:moveTo>
                    <a:pt x="1048" y="1306"/>
                  </a:moveTo>
                  <a:lnTo>
                    <a:pt x="1094" y="1306"/>
                  </a:lnTo>
                  <a:lnTo>
                    <a:pt x="1094" y="1317"/>
                  </a:lnTo>
                  <a:lnTo>
                    <a:pt x="1048" y="1317"/>
                  </a:lnTo>
                  <a:lnTo>
                    <a:pt x="1048" y="1306"/>
                  </a:lnTo>
                  <a:close/>
                  <a:moveTo>
                    <a:pt x="1129" y="1306"/>
                  </a:moveTo>
                  <a:lnTo>
                    <a:pt x="1175" y="1306"/>
                  </a:lnTo>
                  <a:lnTo>
                    <a:pt x="1175" y="1317"/>
                  </a:lnTo>
                  <a:lnTo>
                    <a:pt x="1129" y="1317"/>
                  </a:lnTo>
                  <a:lnTo>
                    <a:pt x="1129" y="1306"/>
                  </a:lnTo>
                  <a:close/>
                  <a:moveTo>
                    <a:pt x="1209" y="1306"/>
                  </a:moveTo>
                  <a:lnTo>
                    <a:pt x="1255" y="1306"/>
                  </a:lnTo>
                  <a:lnTo>
                    <a:pt x="1255" y="1317"/>
                  </a:lnTo>
                  <a:lnTo>
                    <a:pt x="1209" y="1317"/>
                  </a:lnTo>
                  <a:lnTo>
                    <a:pt x="1209" y="1306"/>
                  </a:lnTo>
                  <a:close/>
                  <a:moveTo>
                    <a:pt x="1290" y="1306"/>
                  </a:moveTo>
                  <a:lnTo>
                    <a:pt x="1336" y="1306"/>
                  </a:lnTo>
                  <a:lnTo>
                    <a:pt x="1336" y="1317"/>
                  </a:lnTo>
                  <a:lnTo>
                    <a:pt x="1290" y="1317"/>
                  </a:lnTo>
                  <a:lnTo>
                    <a:pt x="1290" y="1306"/>
                  </a:lnTo>
                  <a:close/>
                  <a:moveTo>
                    <a:pt x="1370" y="1306"/>
                  </a:moveTo>
                  <a:lnTo>
                    <a:pt x="1417" y="1306"/>
                  </a:lnTo>
                  <a:lnTo>
                    <a:pt x="1417" y="1317"/>
                  </a:lnTo>
                  <a:lnTo>
                    <a:pt x="1370" y="1317"/>
                  </a:lnTo>
                  <a:lnTo>
                    <a:pt x="1370" y="1306"/>
                  </a:lnTo>
                  <a:close/>
                  <a:moveTo>
                    <a:pt x="1451" y="1306"/>
                  </a:moveTo>
                  <a:lnTo>
                    <a:pt x="1497" y="1306"/>
                  </a:lnTo>
                  <a:lnTo>
                    <a:pt x="1497" y="1317"/>
                  </a:lnTo>
                  <a:lnTo>
                    <a:pt x="1451" y="1317"/>
                  </a:lnTo>
                  <a:lnTo>
                    <a:pt x="1451" y="1306"/>
                  </a:lnTo>
                  <a:close/>
                  <a:moveTo>
                    <a:pt x="1532" y="1306"/>
                  </a:moveTo>
                  <a:lnTo>
                    <a:pt x="1578" y="1306"/>
                  </a:lnTo>
                  <a:lnTo>
                    <a:pt x="1578" y="1317"/>
                  </a:lnTo>
                  <a:lnTo>
                    <a:pt x="1532" y="1317"/>
                  </a:lnTo>
                  <a:lnTo>
                    <a:pt x="1532" y="1306"/>
                  </a:lnTo>
                  <a:close/>
                  <a:moveTo>
                    <a:pt x="1612" y="1306"/>
                  </a:moveTo>
                  <a:lnTo>
                    <a:pt x="1658" y="1306"/>
                  </a:lnTo>
                  <a:lnTo>
                    <a:pt x="1658" y="1317"/>
                  </a:lnTo>
                  <a:lnTo>
                    <a:pt x="1612" y="1317"/>
                  </a:lnTo>
                  <a:lnTo>
                    <a:pt x="1612" y="1306"/>
                  </a:lnTo>
                  <a:close/>
                  <a:moveTo>
                    <a:pt x="1693" y="1306"/>
                  </a:moveTo>
                  <a:lnTo>
                    <a:pt x="1739" y="1306"/>
                  </a:lnTo>
                  <a:lnTo>
                    <a:pt x="1739" y="1317"/>
                  </a:lnTo>
                  <a:lnTo>
                    <a:pt x="1693" y="1317"/>
                  </a:lnTo>
                  <a:lnTo>
                    <a:pt x="1693" y="1306"/>
                  </a:lnTo>
                  <a:close/>
                  <a:moveTo>
                    <a:pt x="1774" y="1306"/>
                  </a:moveTo>
                  <a:lnTo>
                    <a:pt x="1820" y="1306"/>
                  </a:lnTo>
                  <a:lnTo>
                    <a:pt x="1820" y="1317"/>
                  </a:lnTo>
                  <a:lnTo>
                    <a:pt x="1774" y="1317"/>
                  </a:lnTo>
                  <a:lnTo>
                    <a:pt x="1774" y="1306"/>
                  </a:lnTo>
                  <a:close/>
                  <a:moveTo>
                    <a:pt x="1854" y="1306"/>
                  </a:moveTo>
                  <a:lnTo>
                    <a:pt x="1900" y="1306"/>
                  </a:lnTo>
                  <a:lnTo>
                    <a:pt x="1900" y="1317"/>
                  </a:lnTo>
                  <a:lnTo>
                    <a:pt x="1854" y="1317"/>
                  </a:lnTo>
                  <a:lnTo>
                    <a:pt x="1854" y="1306"/>
                  </a:lnTo>
                  <a:close/>
                  <a:moveTo>
                    <a:pt x="1935" y="1306"/>
                  </a:moveTo>
                  <a:lnTo>
                    <a:pt x="1981" y="1306"/>
                  </a:lnTo>
                  <a:lnTo>
                    <a:pt x="1981" y="1317"/>
                  </a:lnTo>
                  <a:lnTo>
                    <a:pt x="1935" y="1317"/>
                  </a:lnTo>
                  <a:lnTo>
                    <a:pt x="1935" y="1306"/>
                  </a:lnTo>
                  <a:close/>
                  <a:moveTo>
                    <a:pt x="2016" y="1306"/>
                  </a:moveTo>
                  <a:lnTo>
                    <a:pt x="2062" y="1306"/>
                  </a:lnTo>
                  <a:lnTo>
                    <a:pt x="2062" y="1317"/>
                  </a:lnTo>
                  <a:lnTo>
                    <a:pt x="2016" y="1317"/>
                  </a:lnTo>
                  <a:lnTo>
                    <a:pt x="2016" y="1306"/>
                  </a:lnTo>
                  <a:close/>
                  <a:moveTo>
                    <a:pt x="2096" y="1306"/>
                  </a:moveTo>
                  <a:lnTo>
                    <a:pt x="2142" y="1306"/>
                  </a:lnTo>
                  <a:lnTo>
                    <a:pt x="2142" y="1317"/>
                  </a:lnTo>
                  <a:lnTo>
                    <a:pt x="2096" y="1317"/>
                  </a:lnTo>
                  <a:lnTo>
                    <a:pt x="2096" y="1306"/>
                  </a:lnTo>
                  <a:close/>
                  <a:moveTo>
                    <a:pt x="2177" y="1306"/>
                  </a:moveTo>
                  <a:lnTo>
                    <a:pt x="2223" y="1306"/>
                  </a:lnTo>
                  <a:lnTo>
                    <a:pt x="2223" y="1317"/>
                  </a:lnTo>
                  <a:lnTo>
                    <a:pt x="2177" y="1317"/>
                  </a:lnTo>
                  <a:lnTo>
                    <a:pt x="2177" y="1306"/>
                  </a:lnTo>
                  <a:close/>
                  <a:moveTo>
                    <a:pt x="2257" y="1306"/>
                  </a:moveTo>
                  <a:lnTo>
                    <a:pt x="2304" y="1306"/>
                  </a:lnTo>
                  <a:lnTo>
                    <a:pt x="2304" y="1317"/>
                  </a:lnTo>
                  <a:lnTo>
                    <a:pt x="2257" y="1317"/>
                  </a:lnTo>
                  <a:lnTo>
                    <a:pt x="2257" y="1306"/>
                  </a:lnTo>
                  <a:close/>
                  <a:moveTo>
                    <a:pt x="2338" y="1306"/>
                  </a:moveTo>
                  <a:lnTo>
                    <a:pt x="2384" y="1306"/>
                  </a:lnTo>
                  <a:lnTo>
                    <a:pt x="2384" y="1317"/>
                  </a:lnTo>
                  <a:lnTo>
                    <a:pt x="2338" y="1317"/>
                  </a:lnTo>
                  <a:lnTo>
                    <a:pt x="2338" y="1306"/>
                  </a:lnTo>
                  <a:close/>
                  <a:moveTo>
                    <a:pt x="2419" y="1306"/>
                  </a:moveTo>
                  <a:lnTo>
                    <a:pt x="2465" y="1306"/>
                  </a:lnTo>
                  <a:lnTo>
                    <a:pt x="2465" y="1317"/>
                  </a:lnTo>
                  <a:lnTo>
                    <a:pt x="2419" y="1317"/>
                  </a:lnTo>
                  <a:lnTo>
                    <a:pt x="2419" y="1306"/>
                  </a:lnTo>
                  <a:close/>
                  <a:moveTo>
                    <a:pt x="2499" y="1306"/>
                  </a:moveTo>
                  <a:lnTo>
                    <a:pt x="2545" y="1306"/>
                  </a:lnTo>
                  <a:lnTo>
                    <a:pt x="2545" y="1317"/>
                  </a:lnTo>
                  <a:lnTo>
                    <a:pt x="2499" y="1317"/>
                  </a:lnTo>
                  <a:lnTo>
                    <a:pt x="2499" y="1306"/>
                  </a:lnTo>
                  <a:close/>
                  <a:moveTo>
                    <a:pt x="2580" y="1306"/>
                  </a:moveTo>
                  <a:lnTo>
                    <a:pt x="2626" y="1306"/>
                  </a:lnTo>
                  <a:lnTo>
                    <a:pt x="2626" y="1317"/>
                  </a:lnTo>
                  <a:lnTo>
                    <a:pt x="2580" y="1317"/>
                  </a:lnTo>
                  <a:lnTo>
                    <a:pt x="2580" y="1306"/>
                  </a:lnTo>
                  <a:close/>
                  <a:moveTo>
                    <a:pt x="2661" y="1306"/>
                  </a:moveTo>
                  <a:lnTo>
                    <a:pt x="2707" y="1306"/>
                  </a:lnTo>
                  <a:lnTo>
                    <a:pt x="2707" y="1317"/>
                  </a:lnTo>
                  <a:lnTo>
                    <a:pt x="2661" y="1317"/>
                  </a:lnTo>
                  <a:lnTo>
                    <a:pt x="2661" y="1306"/>
                  </a:lnTo>
                  <a:close/>
                  <a:moveTo>
                    <a:pt x="2741" y="1306"/>
                  </a:moveTo>
                  <a:lnTo>
                    <a:pt x="2787" y="1306"/>
                  </a:lnTo>
                  <a:lnTo>
                    <a:pt x="2787" y="1317"/>
                  </a:lnTo>
                  <a:lnTo>
                    <a:pt x="2741" y="1317"/>
                  </a:lnTo>
                  <a:lnTo>
                    <a:pt x="2741" y="1306"/>
                  </a:lnTo>
                  <a:close/>
                  <a:moveTo>
                    <a:pt x="2822" y="1306"/>
                  </a:moveTo>
                  <a:lnTo>
                    <a:pt x="2849" y="1306"/>
                  </a:lnTo>
                  <a:lnTo>
                    <a:pt x="2849" y="1317"/>
                  </a:lnTo>
                  <a:lnTo>
                    <a:pt x="2822" y="1317"/>
                  </a:lnTo>
                  <a:lnTo>
                    <a:pt x="2822" y="1306"/>
                  </a:lnTo>
                  <a:close/>
                  <a:moveTo>
                    <a:pt x="0" y="653"/>
                  </a:moveTo>
                  <a:lnTo>
                    <a:pt x="46" y="653"/>
                  </a:lnTo>
                  <a:lnTo>
                    <a:pt x="46" y="665"/>
                  </a:lnTo>
                  <a:lnTo>
                    <a:pt x="0" y="665"/>
                  </a:lnTo>
                  <a:lnTo>
                    <a:pt x="0" y="653"/>
                  </a:lnTo>
                  <a:close/>
                  <a:moveTo>
                    <a:pt x="80" y="653"/>
                  </a:moveTo>
                  <a:lnTo>
                    <a:pt x="126" y="653"/>
                  </a:lnTo>
                  <a:lnTo>
                    <a:pt x="126" y="665"/>
                  </a:lnTo>
                  <a:lnTo>
                    <a:pt x="80" y="665"/>
                  </a:lnTo>
                  <a:lnTo>
                    <a:pt x="80" y="653"/>
                  </a:lnTo>
                  <a:close/>
                  <a:moveTo>
                    <a:pt x="161" y="653"/>
                  </a:moveTo>
                  <a:lnTo>
                    <a:pt x="207" y="653"/>
                  </a:lnTo>
                  <a:lnTo>
                    <a:pt x="207" y="665"/>
                  </a:lnTo>
                  <a:lnTo>
                    <a:pt x="161" y="665"/>
                  </a:lnTo>
                  <a:lnTo>
                    <a:pt x="161" y="653"/>
                  </a:lnTo>
                  <a:close/>
                  <a:moveTo>
                    <a:pt x="242" y="653"/>
                  </a:moveTo>
                  <a:lnTo>
                    <a:pt x="288" y="653"/>
                  </a:lnTo>
                  <a:lnTo>
                    <a:pt x="288" y="665"/>
                  </a:lnTo>
                  <a:lnTo>
                    <a:pt x="242" y="665"/>
                  </a:lnTo>
                  <a:lnTo>
                    <a:pt x="242" y="653"/>
                  </a:lnTo>
                  <a:close/>
                  <a:moveTo>
                    <a:pt x="322" y="653"/>
                  </a:moveTo>
                  <a:lnTo>
                    <a:pt x="368" y="653"/>
                  </a:lnTo>
                  <a:lnTo>
                    <a:pt x="368" y="665"/>
                  </a:lnTo>
                  <a:lnTo>
                    <a:pt x="322" y="665"/>
                  </a:lnTo>
                  <a:lnTo>
                    <a:pt x="322" y="653"/>
                  </a:lnTo>
                  <a:close/>
                  <a:moveTo>
                    <a:pt x="403" y="653"/>
                  </a:moveTo>
                  <a:lnTo>
                    <a:pt x="449" y="653"/>
                  </a:lnTo>
                  <a:lnTo>
                    <a:pt x="449" y="665"/>
                  </a:lnTo>
                  <a:lnTo>
                    <a:pt x="403" y="665"/>
                  </a:lnTo>
                  <a:lnTo>
                    <a:pt x="403" y="653"/>
                  </a:lnTo>
                  <a:close/>
                  <a:moveTo>
                    <a:pt x="483" y="653"/>
                  </a:moveTo>
                  <a:lnTo>
                    <a:pt x="530" y="653"/>
                  </a:lnTo>
                  <a:lnTo>
                    <a:pt x="530" y="665"/>
                  </a:lnTo>
                  <a:lnTo>
                    <a:pt x="483" y="665"/>
                  </a:lnTo>
                  <a:lnTo>
                    <a:pt x="483" y="653"/>
                  </a:lnTo>
                  <a:close/>
                  <a:moveTo>
                    <a:pt x="564" y="653"/>
                  </a:moveTo>
                  <a:lnTo>
                    <a:pt x="610" y="653"/>
                  </a:lnTo>
                  <a:lnTo>
                    <a:pt x="610" y="665"/>
                  </a:lnTo>
                  <a:lnTo>
                    <a:pt x="564" y="665"/>
                  </a:lnTo>
                  <a:lnTo>
                    <a:pt x="564" y="653"/>
                  </a:lnTo>
                  <a:close/>
                  <a:moveTo>
                    <a:pt x="645" y="653"/>
                  </a:moveTo>
                  <a:lnTo>
                    <a:pt x="691" y="653"/>
                  </a:lnTo>
                  <a:lnTo>
                    <a:pt x="691" y="665"/>
                  </a:lnTo>
                  <a:lnTo>
                    <a:pt x="645" y="665"/>
                  </a:lnTo>
                  <a:lnTo>
                    <a:pt x="645" y="653"/>
                  </a:lnTo>
                  <a:close/>
                  <a:moveTo>
                    <a:pt x="725" y="653"/>
                  </a:moveTo>
                  <a:lnTo>
                    <a:pt x="771" y="653"/>
                  </a:lnTo>
                  <a:lnTo>
                    <a:pt x="771" y="665"/>
                  </a:lnTo>
                  <a:lnTo>
                    <a:pt x="725" y="665"/>
                  </a:lnTo>
                  <a:lnTo>
                    <a:pt x="725" y="653"/>
                  </a:lnTo>
                  <a:close/>
                  <a:moveTo>
                    <a:pt x="806" y="653"/>
                  </a:moveTo>
                  <a:lnTo>
                    <a:pt x="852" y="653"/>
                  </a:lnTo>
                  <a:lnTo>
                    <a:pt x="852" y="665"/>
                  </a:lnTo>
                  <a:lnTo>
                    <a:pt x="806" y="665"/>
                  </a:lnTo>
                  <a:lnTo>
                    <a:pt x="806" y="653"/>
                  </a:lnTo>
                  <a:close/>
                  <a:moveTo>
                    <a:pt x="887" y="653"/>
                  </a:moveTo>
                  <a:lnTo>
                    <a:pt x="933" y="653"/>
                  </a:lnTo>
                  <a:lnTo>
                    <a:pt x="933" y="665"/>
                  </a:lnTo>
                  <a:lnTo>
                    <a:pt x="887" y="665"/>
                  </a:lnTo>
                  <a:lnTo>
                    <a:pt x="887" y="653"/>
                  </a:lnTo>
                  <a:close/>
                  <a:moveTo>
                    <a:pt x="967" y="653"/>
                  </a:moveTo>
                  <a:lnTo>
                    <a:pt x="1013" y="653"/>
                  </a:lnTo>
                  <a:lnTo>
                    <a:pt x="1013" y="665"/>
                  </a:lnTo>
                  <a:lnTo>
                    <a:pt x="967" y="665"/>
                  </a:lnTo>
                  <a:lnTo>
                    <a:pt x="967" y="653"/>
                  </a:lnTo>
                  <a:close/>
                  <a:moveTo>
                    <a:pt x="1048" y="653"/>
                  </a:moveTo>
                  <a:lnTo>
                    <a:pt x="1094" y="653"/>
                  </a:lnTo>
                  <a:lnTo>
                    <a:pt x="1094" y="665"/>
                  </a:lnTo>
                  <a:lnTo>
                    <a:pt x="1048" y="665"/>
                  </a:lnTo>
                  <a:lnTo>
                    <a:pt x="1048" y="653"/>
                  </a:lnTo>
                  <a:close/>
                  <a:moveTo>
                    <a:pt x="1129" y="653"/>
                  </a:moveTo>
                  <a:lnTo>
                    <a:pt x="1175" y="653"/>
                  </a:lnTo>
                  <a:lnTo>
                    <a:pt x="1175" y="665"/>
                  </a:lnTo>
                  <a:lnTo>
                    <a:pt x="1129" y="665"/>
                  </a:lnTo>
                  <a:lnTo>
                    <a:pt x="1129" y="653"/>
                  </a:lnTo>
                  <a:close/>
                  <a:moveTo>
                    <a:pt x="1209" y="653"/>
                  </a:moveTo>
                  <a:lnTo>
                    <a:pt x="1255" y="653"/>
                  </a:lnTo>
                  <a:lnTo>
                    <a:pt x="1255" y="665"/>
                  </a:lnTo>
                  <a:lnTo>
                    <a:pt x="1209" y="665"/>
                  </a:lnTo>
                  <a:lnTo>
                    <a:pt x="1209" y="653"/>
                  </a:lnTo>
                  <a:close/>
                  <a:moveTo>
                    <a:pt x="1290" y="653"/>
                  </a:moveTo>
                  <a:lnTo>
                    <a:pt x="1336" y="653"/>
                  </a:lnTo>
                  <a:lnTo>
                    <a:pt x="1336" y="665"/>
                  </a:lnTo>
                  <a:lnTo>
                    <a:pt x="1290" y="665"/>
                  </a:lnTo>
                  <a:lnTo>
                    <a:pt x="1290" y="653"/>
                  </a:lnTo>
                  <a:close/>
                  <a:moveTo>
                    <a:pt x="1370" y="653"/>
                  </a:moveTo>
                  <a:lnTo>
                    <a:pt x="1417" y="653"/>
                  </a:lnTo>
                  <a:lnTo>
                    <a:pt x="1417" y="665"/>
                  </a:lnTo>
                  <a:lnTo>
                    <a:pt x="1370" y="665"/>
                  </a:lnTo>
                  <a:lnTo>
                    <a:pt x="1370" y="653"/>
                  </a:lnTo>
                  <a:close/>
                  <a:moveTo>
                    <a:pt x="1451" y="653"/>
                  </a:moveTo>
                  <a:lnTo>
                    <a:pt x="1497" y="653"/>
                  </a:lnTo>
                  <a:lnTo>
                    <a:pt x="1497" y="665"/>
                  </a:lnTo>
                  <a:lnTo>
                    <a:pt x="1451" y="665"/>
                  </a:lnTo>
                  <a:lnTo>
                    <a:pt x="1451" y="653"/>
                  </a:lnTo>
                  <a:close/>
                  <a:moveTo>
                    <a:pt x="1532" y="653"/>
                  </a:moveTo>
                  <a:lnTo>
                    <a:pt x="1578" y="653"/>
                  </a:lnTo>
                  <a:lnTo>
                    <a:pt x="1578" y="665"/>
                  </a:lnTo>
                  <a:lnTo>
                    <a:pt x="1532" y="665"/>
                  </a:lnTo>
                  <a:lnTo>
                    <a:pt x="1532" y="653"/>
                  </a:lnTo>
                  <a:close/>
                  <a:moveTo>
                    <a:pt x="1612" y="653"/>
                  </a:moveTo>
                  <a:lnTo>
                    <a:pt x="1658" y="653"/>
                  </a:lnTo>
                  <a:lnTo>
                    <a:pt x="1658" y="665"/>
                  </a:lnTo>
                  <a:lnTo>
                    <a:pt x="1612" y="665"/>
                  </a:lnTo>
                  <a:lnTo>
                    <a:pt x="1612" y="653"/>
                  </a:lnTo>
                  <a:close/>
                  <a:moveTo>
                    <a:pt x="1693" y="653"/>
                  </a:moveTo>
                  <a:lnTo>
                    <a:pt x="1739" y="653"/>
                  </a:lnTo>
                  <a:lnTo>
                    <a:pt x="1739" y="665"/>
                  </a:lnTo>
                  <a:lnTo>
                    <a:pt x="1693" y="665"/>
                  </a:lnTo>
                  <a:lnTo>
                    <a:pt x="1693" y="653"/>
                  </a:lnTo>
                  <a:close/>
                  <a:moveTo>
                    <a:pt x="1774" y="653"/>
                  </a:moveTo>
                  <a:lnTo>
                    <a:pt x="1820" y="653"/>
                  </a:lnTo>
                  <a:lnTo>
                    <a:pt x="1820" y="665"/>
                  </a:lnTo>
                  <a:lnTo>
                    <a:pt x="1774" y="665"/>
                  </a:lnTo>
                  <a:lnTo>
                    <a:pt x="1774" y="653"/>
                  </a:lnTo>
                  <a:close/>
                  <a:moveTo>
                    <a:pt x="1854" y="653"/>
                  </a:moveTo>
                  <a:lnTo>
                    <a:pt x="1900" y="653"/>
                  </a:lnTo>
                  <a:lnTo>
                    <a:pt x="1900" y="665"/>
                  </a:lnTo>
                  <a:lnTo>
                    <a:pt x="1854" y="665"/>
                  </a:lnTo>
                  <a:lnTo>
                    <a:pt x="1854" y="653"/>
                  </a:lnTo>
                  <a:close/>
                  <a:moveTo>
                    <a:pt x="1935" y="653"/>
                  </a:moveTo>
                  <a:lnTo>
                    <a:pt x="1981" y="653"/>
                  </a:lnTo>
                  <a:lnTo>
                    <a:pt x="1981" y="665"/>
                  </a:lnTo>
                  <a:lnTo>
                    <a:pt x="1935" y="665"/>
                  </a:lnTo>
                  <a:lnTo>
                    <a:pt x="1935" y="653"/>
                  </a:lnTo>
                  <a:close/>
                  <a:moveTo>
                    <a:pt x="2016" y="653"/>
                  </a:moveTo>
                  <a:lnTo>
                    <a:pt x="2062" y="653"/>
                  </a:lnTo>
                  <a:lnTo>
                    <a:pt x="2062" y="665"/>
                  </a:lnTo>
                  <a:lnTo>
                    <a:pt x="2016" y="665"/>
                  </a:lnTo>
                  <a:lnTo>
                    <a:pt x="2016" y="653"/>
                  </a:lnTo>
                  <a:close/>
                  <a:moveTo>
                    <a:pt x="2096" y="653"/>
                  </a:moveTo>
                  <a:lnTo>
                    <a:pt x="2142" y="653"/>
                  </a:lnTo>
                  <a:lnTo>
                    <a:pt x="2142" y="665"/>
                  </a:lnTo>
                  <a:lnTo>
                    <a:pt x="2096" y="665"/>
                  </a:lnTo>
                  <a:lnTo>
                    <a:pt x="2096" y="653"/>
                  </a:lnTo>
                  <a:close/>
                  <a:moveTo>
                    <a:pt x="2177" y="653"/>
                  </a:moveTo>
                  <a:lnTo>
                    <a:pt x="2223" y="653"/>
                  </a:lnTo>
                  <a:lnTo>
                    <a:pt x="2223" y="665"/>
                  </a:lnTo>
                  <a:lnTo>
                    <a:pt x="2177" y="665"/>
                  </a:lnTo>
                  <a:lnTo>
                    <a:pt x="2177" y="653"/>
                  </a:lnTo>
                  <a:close/>
                  <a:moveTo>
                    <a:pt x="2257" y="653"/>
                  </a:moveTo>
                  <a:lnTo>
                    <a:pt x="2304" y="653"/>
                  </a:lnTo>
                  <a:lnTo>
                    <a:pt x="2304" y="665"/>
                  </a:lnTo>
                  <a:lnTo>
                    <a:pt x="2257" y="665"/>
                  </a:lnTo>
                  <a:lnTo>
                    <a:pt x="2257" y="653"/>
                  </a:lnTo>
                  <a:close/>
                  <a:moveTo>
                    <a:pt x="2338" y="653"/>
                  </a:moveTo>
                  <a:lnTo>
                    <a:pt x="2384" y="653"/>
                  </a:lnTo>
                  <a:lnTo>
                    <a:pt x="2384" y="665"/>
                  </a:lnTo>
                  <a:lnTo>
                    <a:pt x="2338" y="665"/>
                  </a:lnTo>
                  <a:lnTo>
                    <a:pt x="2338" y="653"/>
                  </a:lnTo>
                  <a:close/>
                  <a:moveTo>
                    <a:pt x="2419" y="653"/>
                  </a:moveTo>
                  <a:lnTo>
                    <a:pt x="2465" y="653"/>
                  </a:lnTo>
                  <a:lnTo>
                    <a:pt x="2465" y="665"/>
                  </a:lnTo>
                  <a:lnTo>
                    <a:pt x="2419" y="665"/>
                  </a:lnTo>
                  <a:lnTo>
                    <a:pt x="2419" y="653"/>
                  </a:lnTo>
                  <a:close/>
                  <a:moveTo>
                    <a:pt x="2499" y="653"/>
                  </a:moveTo>
                  <a:lnTo>
                    <a:pt x="2545" y="653"/>
                  </a:lnTo>
                  <a:lnTo>
                    <a:pt x="2545" y="665"/>
                  </a:lnTo>
                  <a:lnTo>
                    <a:pt x="2499" y="665"/>
                  </a:lnTo>
                  <a:lnTo>
                    <a:pt x="2499" y="653"/>
                  </a:lnTo>
                  <a:close/>
                  <a:moveTo>
                    <a:pt x="2580" y="653"/>
                  </a:moveTo>
                  <a:lnTo>
                    <a:pt x="2626" y="653"/>
                  </a:lnTo>
                  <a:lnTo>
                    <a:pt x="2626" y="665"/>
                  </a:lnTo>
                  <a:lnTo>
                    <a:pt x="2580" y="665"/>
                  </a:lnTo>
                  <a:lnTo>
                    <a:pt x="2580" y="653"/>
                  </a:lnTo>
                  <a:close/>
                  <a:moveTo>
                    <a:pt x="2661" y="653"/>
                  </a:moveTo>
                  <a:lnTo>
                    <a:pt x="2707" y="653"/>
                  </a:lnTo>
                  <a:lnTo>
                    <a:pt x="2707" y="665"/>
                  </a:lnTo>
                  <a:lnTo>
                    <a:pt x="2661" y="665"/>
                  </a:lnTo>
                  <a:lnTo>
                    <a:pt x="2661" y="653"/>
                  </a:lnTo>
                  <a:close/>
                  <a:moveTo>
                    <a:pt x="2741" y="653"/>
                  </a:moveTo>
                  <a:lnTo>
                    <a:pt x="2787" y="653"/>
                  </a:lnTo>
                  <a:lnTo>
                    <a:pt x="2787" y="665"/>
                  </a:lnTo>
                  <a:lnTo>
                    <a:pt x="2741" y="665"/>
                  </a:lnTo>
                  <a:lnTo>
                    <a:pt x="2741" y="653"/>
                  </a:lnTo>
                  <a:close/>
                  <a:moveTo>
                    <a:pt x="2822" y="653"/>
                  </a:moveTo>
                  <a:lnTo>
                    <a:pt x="2849" y="653"/>
                  </a:lnTo>
                  <a:lnTo>
                    <a:pt x="2849" y="665"/>
                  </a:lnTo>
                  <a:lnTo>
                    <a:pt x="2822" y="665"/>
                  </a:lnTo>
                  <a:lnTo>
                    <a:pt x="2822" y="653"/>
                  </a:lnTo>
                  <a:close/>
                  <a:moveTo>
                    <a:pt x="0" y="0"/>
                  </a:moveTo>
                  <a:lnTo>
                    <a:pt x="46" y="0"/>
                  </a:lnTo>
                  <a:lnTo>
                    <a:pt x="46" y="12"/>
                  </a:lnTo>
                  <a:lnTo>
                    <a:pt x="0" y="12"/>
                  </a:lnTo>
                  <a:lnTo>
                    <a:pt x="0" y="0"/>
                  </a:lnTo>
                  <a:close/>
                  <a:moveTo>
                    <a:pt x="80" y="0"/>
                  </a:moveTo>
                  <a:lnTo>
                    <a:pt x="126" y="0"/>
                  </a:lnTo>
                  <a:lnTo>
                    <a:pt x="126" y="12"/>
                  </a:lnTo>
                  <a:lnTo>
                    <a:pt x="80" y="12"/>
                  </a:lnTo>
                  <a:lnTo>
                    <a:pt x="80" y="0"/>
                  </a:lnTo>
                  <a:close/>
                  <a:moveTo>
                    <a:pt x="161" y="0"/>
                  </a:moveTo>
                  <a:lnTo>
                    <a:pt x="207" y="0"/>
                  </a:lnTo>
                  <a:lnTo>
                    <a:pt x="207" y="12"/>
                  </a:lnTo>
                  <a:lnTo>
                    <a:pt x="161" y="12"/>
                  </a:lnTo>
                  <a:lnTo>
                    <a:pt x="161" y="0"/>
                  </a:lnTo>
                  <a:close/>
                  <a:moveTo>
                    <a:pt x="242" y="0"/>
                  </a:moveTo>
                  <a:lnTo>
                    <a:pt x="288" y="0"/>
                  </a:lnTo>
                  <a:lnTo>
                    <a:pt x="288" y="12"/>
                  </a:lnTo>
                  <a:lnTo>
                    <a:pt x="242" y="12"/>
                  </a:lnTo>
                  <a:lnTo>
                    <a:pt x="242" y="0"/>
                  </a:lnTo>
                  <a:close/>
                  <a:moveTo>
                    <a:pt x="322" y="0"/>
                  </a:moveTo>
                  <a:lnTo>
                    <a:pt x="368" y="0"/>
                  </a:lnTo>
                  <a:lnTo>
                    <a:pt x="368" y="12"/>
                  </a:lnTo>
                  <a:lnTo>
                    <a:pt x="322" y="12"/>
                  </a:lnTo>
                  <a:lnTo>
                    <a:pt x="322" y="0"/>
                  </a:lnTo>
                  <a:close/>
                  <a:moveTo>
                    <a:pt x="403" y="0"/>
                  </a:moveTo>
                  <a:lnTo>
                    <a:pt x="449" y="0"/>
                  </a:lnTo>
                  <a:lnTo>
                    <a:pt x="449" y="12"/>
                  </a:lnTo>
                  <a:lnTo>
                    <a:pt x="403" y="12"/>
                  </a:lnTo>
                  <a:lnTo>
                    <a:pt x="403" y="0"/>
                  </a:lnTo>
                  <a:close/>
                  <a:moveTo>
                    <a:pt x="483" y="0"/>
                  </a:moveTo>
                  <a:lnTo>
                    <a:pt x="530" y="0"/>
                  </a:lnTo>
                  <a:lnTo>
                    <a:pt x="530" y="12"/>
                  </a:lnTo>
                  <a:lnTo>
                    <a:pt x="483" y="12"/>
                  </a:lnTo>
                  <a:lnTo>
                    <a:pt x="483" y="0"/>
                  </a:lnTo>
                  <a:close/>
                  <a:moveTo>
                    <a:pt x="564" y="0"/>
                  </a:moveTo>
                  <a:lnTo>
                    <a:pt x="610" y="0"/>
                  </a:lnTo>
                  <a:lnTo>
                    <a:pt x="610" y="12"/>
                  </a:lnTo>
                  <a:lnTo>
                    <a:pt x="564" y="12"/>
                  </a:lnTo>
                  <a:lnTo>
                    <a:pt x="564" y="0"/>
                  </a:lnTo>
                  <a:close/>
                  <a:moveTo>
                    <a:pt x="645" y="0"/>
                  </a:moveTo>
                  <a:lnTo>
                    <a:pt x="691" y="0"/>
                  </a:lnTo>
                  <a:lnTo>
                    <a:pt x="691" y="12"/>
                  </a:lnTo>
                  <a:lnTo>
                    <a:pt x="645" y="12"/>
                  </a:lnTo>
                  <a:lnTo>
                    <a:pt x="645" y="0"/>
                  </a:lnTo>
                  <a:close/>
                  <a:moveTo>
                    <a:pt x="725" y="0"/>
                  </a:moveTo>
                  <a:lnTo>
                    <a:pt x="771" y="0"/>
                  </a:lnTo>
                  <a:lnTo>
                    <a:pt x="771" y="12"/>
                  </a:lnTo>
                  <a:lnTo>
                    <a:pt x="725" y="12"/>
                  </a:lnTo>
                  <a:lnTo>
                    <a:pt x="725" y="0"/>
                  </a:lnTo>
                  <a:close/>
                  <a:moveTo>
                    <a:pt x="806" y="0"/>
                  </a:moveTo>
                  <a:lnTo>
                    <a:pt x="852" y="0"/>
                  </a:lnTo>
                  <a:lnTo>
                    <a:pt x="852" y="12"/>
                  </a:lnTo>
                  <a:lnTo>
                    <a:pt x="806" y="12"/>
                  </a:lnTo>
                  <a:lnTo>
                    <a:pt x="806" y="0"/>
                  </a:lnTo>
                  <a:close/>
                  <a:moveTo>
                    <a:pt x="887" y="0"/>
                  </a:moveTo>
                  <a:lnTo>
                    <a:pt x="933" y="0"/>
                  </a:lnTo>
                  <a:lnTo>
                    <a:pt x="933" y="12"/>
                  </a:lnTo>
                  <a:lnTo>
                    <a:pt x="887" y="12"/>
                  </a:lnTo>
                  <a:lnTo>
                    <a:pt x="887" y="0"/>
                  </a:lnTo>
                  <a:close/>
                  <a:moveTo>
                    <a:pt x="967" y="0"/>
                  </a:moveTo>
                  <a:lnTo>
                    <a:pt x="1013" y="0"/>
                  </a:lnTo>
                  <a:lnTo>
                    <a:pt x="1013" y="12"/>
                  </a:lnTo>
                  <a:lnTo>
                    <a:pt x="967" y="12"/>
                  </a:lnTo>
                  <a:lnTo>
                    <a:pt x="967" y="0"/>
                  </a:lnTo>
                  <a:close/>
                  <a:moveTo>
                    <a:pt x="1048" y="0"/>
                  </a:moveTo>
                  <a:lnTo>
                    <a:pt x="1094" y="0"/>
                  </a:lnTo>
                  <a:lnTo>
                    <a:pt x="1094" y="12"/>
                  </a:lnTo>
                  <a:lnTo>
                    <a:pt x="1048" y="12"/>
                  </a:lnTo>
                  <a:lnTo>
                    <a:pt x="1048" y="0"/>
                  </a:lnTo>
                  <a:close/>
                  <a:moveTo>
                    <a:pt x="1129" y="0"/>
                  </a:moveTo>
                  <a:lnTo>
                    <a:pt x="1175" y="0"/>
                  </a:lnTo>
                  <a:lnTo>
                    <a:pt x="1175" y="12"/>
                  </a:lnTo>
                  <a:lnTo>
                    <a:pt x="1129" y="12"/>
                  </a:lnTo>
                  <a:lnTo>
                    <a:pt x="1129" y="0"/>
                  </a:lnTo>
                  <a:close/>
                  <a:moveTo>
                    <a:pt x="1209" y="0"/>
                  </a:moveTo>
                  <a:lnTo>
                    <a:pt x="1255" y="0"/>
                  </a:lnTo>
                  <a:lnTo>
                    <a:pt x="1255" y="12"/>
                  </a:lnTo>
                  <a:lnTo>
                    <a:pt x="1209" y="12"/>
                  </a:lnTo>
                  <a:lnTo>
                    <a:pt x="1209" y="0"/>
                  </a:lnTo>
                  <a:close/>
                  <a:moveTo>
                    <a:pt x="1290" y="0"/>
                  </a:moveTo>
                  <a:lnTo>
                    <a:pt x="1336" y="0"/>
                  </a:lnTo>
                  <a:lnTo>
                    <a:pt x="1336" y="12"/>
                  </a:lnTo>
                  <a:lnTo>
                    <a:pt x="1290" y="12"/>
                  </a:lnTo>
                  <a:lnTo>
                    <a:pt x="1290" y="0"/>
                  </a:lnTo>
                  <a:close/>
                  <a:moveTo>
                    <a:pt x="1370" y="0"/>
                  </a:moveTo>
                  <a:lnTo>
                    <a:pt x="1417" y="0"/>
                  </a:lnTo>
                  <a:lnTo>
                    <a:pt x="1417" y="12"/>
                  </a:lnTo>
                  <a:lnTo>
                    <a:pt x="1370" y="12"/>
                  </a:lnTo>
                  <a:lnTo>
                    <a:pt x="1370" y="0"/>
                  </a:lnTo>
                  <a:close/>
                  <a:moveTo>
                    <a:pt x="1451" y="0"/>
                  </a:moveTo>
                  <a:lnTo>
                    <a:pt x="1497" y="0"/>
                  </a:lnTo>
                  <a:lnTo>
                    <a:pt x="1497" y="12"/>
                  </a:lnTo>
                  <a:lnTo>
                    <a:pt x="1451" y="12"/>
                  </a:lnTo>
                  <a:lnTo>
                    <a:pt x="1451" y="0"/>
                  </a:lnTo>
                  <a:close/>
                  <a:moveTo>
                    <a:pt x="1532" y="0"/>
                  </a:moveTo>
                  <a:lnTo>
                    <a:pt x="1578" y="0"/>
                  </a:lnTo>
                  <a:lnTo>
                    <a:pt x="1578" y="12"/>
                  </a:lnTo>
                  <a:lnTo>
                    <a:pt x="1532" y="12"/>
                  </a:lnTo>
                  <a:lnTo>
                    <a:pt x="1532" y="0"/>
                  </a:lnTo>
                  <a:close/>
                  <a:moveTo>
                    <a:pt x="1612" y="0"/>
                  </a:moveTo>
                  <a:lnTo>
                    <a:pt x="1658" y="0"/>
                  </a:lnTo>
                  <a:lnTo>
                    <a:pt x="1658" y="12"/>
                  </a:lnTo>
                  <a:lnTo>
                    <a:pt x="1612" y="12"/>
                  </a:lnTo>
                  <a:lnTo>
                    <a:pt x="1612" y="0"/>
                  </a:lnTo>
                  <a:close/>
                  <a:moveTo>
                    <a:pt x="1693" y="0"/>
                  </a:moveTo>
                  <a:lnTo>
                    <a:pt x="1739" y="0"/>
                  </a:lnTo>
                  <a:lnTo>
                    <a:pt x="1739" y="12"/>
                  </a:lnTo>
                  <a:lnTo>
                    <a:pt x="1693" y="12"/>
                  </a:lnTo>
                  <a:lnTo>
                    <a:pt x="1693" y="0"/>
                  </a:lnTo>
                  <a:close/>
                  <a:moveTo>
                    <a:pt x="1774" y="0"/>
                  </a:moveTo>
                  <a:lnTo>
                    <a:pt x="1820" y="0"/>
                  </a:lnTo>
                  <a:lnTo>
                    <a:pt x="1820" y="12"/>
                  </a:lnTo>
                  <a:lnTo>
                    <a:pt x="1774" y="12"/>
                  </a:lnTo>
                  <a:lnTo>
                    <a:pt x="1774" y="0"/>
                  </a:lnTo>
                  <a:close/>
                  <a:moveTo>
                    <a:pt x="1854" y="0"/>
                  </a:moveTo>
                  <a:lnTo>
                    <a:pt x="1900" y="0"/>
                  </a:lnTo>
                  <a:lnTo>
                    <a:pt x="1900" y="12"/>
                  </a:lnTo>
                  <a:lnTo>
                    <a:pt x="1854" y="12"/>
                  </a:lnTo>
                  <a:lnTo>
                    <a:pt x="1854" y="0"/>
                  </a:lnTo>
                  <a:close/>
                  <a:moveTo>
                    <a:pt x="1935" y="0"/>
                  </a:moveTo>
                  <a:lnTo>
                    <a:pt x="1981" y="0"/>
                  </a:lnTo>
                  <a:lnTo>
                    <a:pt x="1981" y="12"/>
                  </a:lnTo>
                  <a:lnTo>
                    <a:pt x="1935" y="12"/>
                  </a:lnTo>
                  <a:lnTo>
                    <a:pt x="1935" y="0"/>
                  </a:lnTo>
                  <a:close/>
                  <a:moveTo>
                    <a:pt x="2016" y="0"/>
                  </a:moveTo>
                  <a:lnTo>
                    <a:pt x="2062" y="0"/>
                  </a:lnTo>
                  <a:lnTo>
                    <a:pt x="2062" y="12"/>
                  </a:lnTo>
                  <a:lnTo>
                    <a:pt x="2016" y="12"/>
                  </a:lnTo>
                  <a:lnTo>
                    <a:pt x="2016" y="0"/>
                  </a:lnTo>
                  <a:close/>
                  <a:moveTo>
                    <a:pt x="2096" y="0"/>
                  </a:moveTo>
                  <a:lnTo>
                    <a:pt x="2142" y="0"/>
                  </a:lnTo>
                  <a:lnTo>
                    <a:pt x="2142" y="12"/>
                  </a:lnTo>
                  <a:lnTo>
                    <a:pt x="2096" y="12"/>
                  </a:lnTo>
                  <a:lnTo>
                    <a:pt x="2096" y="0"/>
                  </a:lnTo>
                  <a:close/>
                  <a:moveTo>
                    <a:pt x="2177" y="0"/>
                  </a:moveTo>
                  <a:lnTo>
                    <a:pt x="2223" y="0"/>
                  </a:lnTo>
                  <a:lnTo>
                    <a:pt x="2223" y="12"/>
                  </a:lnTo>
                  <a:lnTo>
                    <a:pt x="2177" y="12"/>
                  </a:lnTo>
                  <a:lnTo>
                    <a:pt x="2177" y="0"/>
                  </a:lnTo>
                  <a:close/>
                  <a:moveTo>
                    <a:pt x="2257" y="0"/>
                  </a:moveTo>
                  <a:lnTo>
                    <a:pt x="2304" y="0"/>
                  </a:lnTo>
                  <a:lnTo>
                    <a:pt x="2304" y="12"/>
                  </a:lnTo>
                  <a:lnTo>
                    <a:pt x="2257" y="12"/>
                  </a:lnTo>
                  <a:lnTo>
                    <a:pt x="2257" y="0"/>
                  </a:lnTo>
                  <a:close/>
                  <a:moveTo>
                    <a:pt x="2338" y="0"/>
                  </a:moveTo>
                  <a:lnTo>
                    <a:pt x="2384" y="0"/>
                  </a:lnTo>
                  <a:lnTo>
                    <a:pt x="2384" y="12"/>
                  </a:lnTo>
                  <a:lnTo>
                    <a:pt x="2338" y="12"/>
                  </a:lnTo>
                  <a:lnTo>
                    <a:pt x="2338" y="0"/>
                  </a:lnTo>
                  <a:close/>
                  <a:moveTo>
                    <a:pt x="2419" y="0"/>
                  </a:moveTo>
                  <a:lnTo>
                    <a:pt x="2465" y="0"/>
                  </a:lnTo>
                  <a:lnTo>
                    <a:pt x="2465" y="12"/>
                  </a:lnTo>
                  <a:lnTo>
                    <a:pt x="2419" y="12"/>
                  </a:lnTo>
                  <a:lnTo>
                    <a:pt x="2419" y="0"/>
                  </a:lnTo>
                  <a:close/>
                  <a:moveTo>
                    <a:pt x="2499" y="0"/>
                  </a:moveTo>
                  <a:lnTo>
                    <a:pt x="2545" y="0"/>
                  </a:lnTo>
                  <a:lnTo>
                    <a:pt x="2545" y="12"/>
                  </a:lnTo>
                  <a:lnTo>
                    <a:pt x="2499" y="12"/>
                  </a:lnTo>
                  <a:lnTo>
                    <a:pt x="2499" y="0"/>
                  </a:lnTo>
                  <a:close/>
                  <a:moveTo>
                    <a:pt x="2580" y="0"/>
                  </a:moveTo>
                  <a:lnTo>
                    <a:pt x="2626" y="0"/>
                  </a:lnTo>
                  <a:lnTo>
                    <a:pt x="2626" y="12"/>
                  </a:lnTo>
                  <a:lnTo>
                    <a:pt x="2580" y="12"/>
                  </a:lnTo>
                  <a:lnTo>
                    <a:pt x="2580" y="0"/>
                  </a:lnTo>
                  <a:close/>
                  <a:moveTo>
                    <a:pt x="2661" y="0"/>
                  </a:moveTo>
                  <a:lnTo>
                    <a:pt x="2707" y="0"/>
                  </a:lnTo>
                  <a:lnTo>
                    <a:pt x="2707" y="12"/>
                  </a:lnTo>
                  <a:lnTo>
                    <a:pt x="2661" y="12"/>
                  </a:lnTo>
                  <a:lnTo>
                    <a:pt x="2661" y="0"/>
                  </a:lnTo>
                  <a:close/>
                  <a:moveTo>
                    <a:pt x="2741" y="0"/>
                  </a:moveTo>
                  <a:lnTo>
                    <a:pt x="2787" y="0"/>
                  </a:lnTo>
                  <a:lnTo>
                    <a:pt x="2787" y="12"/>
                  </a:lnTo>
                  <a:lnTo>
                    <a:pt x="2741" y="12"/>
                  </a:lnTo>
                  <a:lnTo>
                    <a:pt x="2741" y="0"/>
                  </a:lnTo>
                  <a:close/>
                  <a:moveTo>
                    <a:pt x="2822" y="0"/>
                  </a:moveTo>
                  <a:lnTo>
                    <a:pt x="2849" y="0"/>
                  </a:lnTo>
                  <a:lnTo>
                    <a:pt x="2849" y="12"/>
                  </a:lnTo>
                  <a:lnTo>
                    <a:pt x="2822" y="12"/>
                  </a:lnTo>
                  <a:lnTo>
                    <a:pt x="2822" y="0"/>
                  </a:lnTo>
                  <a:close/>
                </a:path>
              </a:pathLst>
            </a:custGeom>
            <a:solidFill>
              <a:srgbClr val="868686"/>
            </a:solidFill>
            <a:ln w="1">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Rectangle 136"/>
            <p:cNvSpPr>
              <a:spLocks noChangeArrowheads="1"/>
            </p:cNvSpPr>
            <p:nvPr/>
          </p:nvSpPr>
          <p:spPr bwMode="auto">
            <a:xfrm>
              <a:off x="3725291" y="2841626"/>
              <a:ext cx="9525" cy="3106738"/>
            </a:xfrm>
            <a:prstGeom prst="rect">
              <a:avLst/>
            </a:prstGeom>
            <a:solidFill>
              <a:srgbClr val="868686"/>
            </a:solidFill>
            <a:ln w="1">
              <a:solidFill>
                <a:srgbClr val="8686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137"/>
            <p:cNvSpPr>
              <a:spLocks noEditPoints="1"/>
            </p:cNvSpPr>
            <p:nvPr/>
          </p:nvSpPr>
          <p:spPr bwMode="auto">
            <a:xfrm>
              <a:off x="3653854" y="2836863"/>
              <a:ext cx="76200" cy="3116263"/>
            </a:xfrm>
            <a:custGeom>
              <a:avLst/>
              <a:gdLst>
                <a:gd name="T0" fmla="*/ 0 w 96"/>
                <a:gd name="T1" fmla="*/ 3915 h 3927"/>
                <a:gd name="T2" fmla="*/ 96 w 96"/>
                <a:gd name="T3" fmla="*/ 3915 h 3927"/>
                <a:gd name="T4" fmla="*/ 96 w 96"/>
                <a:gd name="T5" fmla="*/ 3927 h 3927"/>
                <a:gd name="T6" fmla="*/ 0 w 96"/>
                <a:gd name="T7" fmla="*/ 3927 h 3927"/>
                <a:gd name="T8" fmla="*/ 0 w 96"/>
                <a:gd name="T9" fmla="*/ 3915 h 3927"/>
                <a:gd name="T10" fmla="*/ 0 w 96"/>
                <a:gd name="T11" fmla="*/ 3262 h 3927"/>
                <a:gd name="T12" fmla="*/ 96 w 96"/>
                <a:gd name="T13" fmla="*/ 3262 h 3927"/>
                <a:gd name="T14" fmla="*/ 96 w 96"/>
                <a:gd name="T15" fmla="*/ 3274 h 3927"/>
                <a:gd name="T16" fmla="*/ 0 w 96"/>
                <a:gd name="T17" fmla="*/ 3274 h 3927"/>
                <a:gd name="T18" fmla="*/ 0 w 96"/>
                <a:gd name="T19" fmla="*/ 3262 h 3927"/>
                <a:gd name="T20" fmla="*/ 0 w 96"/>
                <a:gd name="T21" fmla="*/ 2611 h 3927"/>
                <a:gd name="T22" fmla="*/ 96 w 96"/>
                <a:gd name="T23" fmla="*/ 2611 h 3927"/>
                <a:gd name="T24" fmla="*/ 96 w 96"/>
                <a:gd name="T25" fmla="*/ 2623 h 3927"/>
                <a:gd name="T26" fmla="*/ 0 w 96"/>
                <a:gd name="T27" fmla="*/ 2623 h 3927"/>
                <a:gd name="T28" fmla="*/ 0 w 96"/>
                <a:gd name="T29" fmla="*/ 2611 h 3927"/>
                <a:gd name="T30" fmla="*/ 0 w 96"/>
                <a:gd name="T31" fmla="*/ 1959 h 3927"/>
                <a:gd name="T32" fmla="*/ 96 w 96"/>
                <a:gd name="T33" fmla="*/ 1959 h 3927"/>
                <a:gd name="T34" fmla="*/ 96 w 96"/>
                <a:gd name="T35" fmla="*/ 1970 h 3927"/>
                <a:gd name="T36" fmla="*/ 0 w 96"/>
                <a:gd name="T37" fmla="*/ 1970 h 3927"/>
                <a:gd name="T38" fmla="*/ 0 w 96"/>
                <a:gd name="T39" fmla="*/ 1959 h 3927"/>
                <a:gd name="T40" fmla="*/ 0 w 96"/>
                <a:gd name="T41" fmla="*/ 1306 h 3927"/>
                <a:gd name="T42" fmla="*/ 96 w 96"/>
                <a:gd name="T43" fmla="*/ 1306 h 3927"/>
                <a:gd name="T44" fmla="*/ 96 w 96"/>
                <a:gd name="T45" fmla="*/ 1317 h 3927"/>
                <a:gd name="T46" fmla="*/ 0 w 96"/>
                <a:gd name="T47" fmla="*/ 1317 h 3927"/>
                <a:gd name="T48" fmla="*/ 0 w 96"/>
                <a:gd name="T49" fmla="*/ 1306 h 3927"/>
                <a:gd name="T50" fmla="*/ 0 w 96"/>
                <a:gd name="T51" fmla="*/ 653 h 3927"/>
                <a:gd name="T52" fmla="*/ 96 w 96"/>
                <a:gd name="T53" fmla="*/ 653 h 3927"/>
                <a:gd name="T54" fmla="*/ 96 w 96"/>
                <a:gd name="T55" fmla="*/ 665 h 3927"/>
                <a:gd name="T56" fmla="*/ 0 w 96"/>
                <a:gd name="T57" fmla="*/ 665 h 3927"/>
                <a:gd name="T58" fmla="*/ 0 w 96"/>
                <a:gd name="T59" fmla="*/ 653 h 3927"/>
                <a:gd name="T60" fmla="*/ 0 w 96"/>
                <a:gd name="T61" fmla="*/ 0 h 3927"/>
                <a:gd name="T62" fmla="*/ 96 w 96"/>
                <a:gd name="T63" fmla="*/ 0 h 3927"/>
                <a:gd name="T64" fmla="*/ 96 w 96"/>
                <a:gd name="T65" fmla="*/ 12 h 3927"/>
                <a:gd name="T66" fmla="*/ 0 w 96"/>
                <a:gd name="T67" fmla="*/ 12 h 3927"/>
                <a:gd name="T68" fmla="*/ 0 w 96"/>
                <a:gd name="T69" fmla="*/ 0 h 3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3927">
                  <a:moveTo>
                    <a:pt x="0" y="3915"/>
                  </a:moveTo>
                  <a:lnTo>
                    <a:pt x="96" y="3915"/>
                  </a:lnTo>
                  <a:lnTo>
                    <a:pt x="96" y="3927"/>
                  </a:lnTo>
                  <a:lnTo>
                    <a:pt x="0" y="3927"/>
                  </a:lnTo>
                  <a:lnTo>
                    <a:pt x="0" y="3915"/>
                  </a:lnTo>
                  <a:close/>
                  <a:moveTo>
                    <a:pt x="0" y="3262"/>
                  </a:moveTo>
                  <a:lnTo>
                    <a:pt x="96" y="3262"/>
                  </a:lnTo>
                  <a:lnTo>
                    <a:pt x="96" y="3274"/>
                  </a:lnTo>
                  <a:lnTo>
                    <a:pt x="0" y="3274"/>
                  </a:lnTo>
                  <a:lnTo>
                    <a:pt x="0" y="3262"/>
                  </a:lnTo>
                  <a:close/>
                  <a:moveTo>
                    <a:pt x="0" y="2611"/>
                  </a:moveTo>
                  <a:lnTo>
                    <a:pt x="96" y="2611"/>
                  </a:lnTo>
                  <a:lnTo>
                    <a:pt x="96" y="2623"/>
                  </a:lnTo>
                  <a:lnTo>
                    <a:pt x="0" y="2623"/>
                  </a:lnTo>
                  <a:lnTo>
                    <a:pt x="0" y="2611"/>
                  </a:lnTo>
                  <a:close/>
                  <a:moveTo>
                    <a:pt x="0" y="1959"/>
                  </a:moveTo>
                  <a:lnTo>
                    <a:pt x="96" y="1959"/>
                  </a:lnTo>
                  <a:lnTo>
                    <a:pt x="96" y="1970"/>
                  </a:lnTo>
                  <a:lnTo>
                    <a:pt x="0" y="1970"/>
                  </a:lnTo>
                  <a:lnTo>
                    <a:pt x="0" y="1959"/>
                  </a:lnTo>
                  <a:close/>
                  <a:moveTo>
                    <a:pt x="0" y="1306"/>
                  </a:moveTo>
                  <a:lnTo>
                    <a:pt x="96" y="1306"/>
                  </a:lnTo>
                  <a:lnTo>
                    <a:pt x="96" y="1317"/>
                  </a:lnTo>
                  <a:lnTo>
                    <a:pt x="0" y="1317"/>
                  </a:lnTo>
                  <a:lnTo>
                    <a:pt x="0" y="1306"/>
                  </a:lnTo>
                  <a:close/>
                  <a:moveTo>
                    <a:pt x="0" y="653"/>
                  </a:moveTo>
                  <a:lnTo>
                    <a:pt x="96" y="653"/>
                  </a:lnTo>
                  <a:lnTo>
                    <a:pt x="96" y="665"/>
                  </a:lnTo>
                  <a:lnTo>
                    <a:pt x="0" y="665"/>
                  </a:lnTo>
                  <a:lnTo>
                    <a:pt x="0" y="653"/>
                  </a:lnTo>
                  <a:close/>
                  <a:moveTo>
                    <a:pt x="0" y="0"/>
                  </a:moveTo>
                  <a:lnTo>
                    <a:pt x="96" y="0"/>
                  </a:lnTo>
                  <a:lnTo>
                    <a:pt x="96" y="12"/>
                  </a:lnTo>
                  <a:lnTo>
                    <a:pt x="0" y="12"/>
                  </a:lnTo>
                  <a:lnTo>
                    <a:pt x="0" y="0"/>
                  </a:lnTo>
                  <a:close/>
                </a:path>
              </a:pathLst>
            </a:custGeom>
            <a:solidFill>
              <a:srgbClr val="868686"/>
            </a:solidFill>
            <a:ln w="1">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Rectangle 138"/>
            <p:cNvSpPr>
              <a:spLocks noChangeArrowheads="1"/>
            </p:cNvSpPr>
            <p:nvPr/>
          </p:nvSpPr>
          <p:spPr bwMode="auto">
            <a:xfrm>
              <a:off x="3730054" y="5945188"/>
              <a:ext cx="2262188" cy="7938"/>
            </a:xfrm>
            <a:prstGeom prst="rect">
              <a:avLst/>
            </a:prstGeom>
            <a:solidFill>
              <a:srgbClr val="868686"/>
            </a:solidFill>
            <a:ln w="1">
              <a:solidFill>
                <a:srgbClr val="8686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39"/>
            <p:cNvSpPr>
              <a:spLocks noEditPoints="1"/>
            </p:cNvSpPr>
            <p:nvPr/>
          </p:nvSpPr>
          <p:spPr bwMode="auto">
            <a:xfrm>
              <a:off x="3725291" y="5948363"/>
              <a:ext cx="2271713" cy="53975"/>
            </a:xfrm>
            <a:custGeom>
              <a:avLst/>
              <a:gdLst>
                <a:gd name="T0" fmla="*/ 11 w 2861"/>
                <a:gd name="T1" fmla="*/ 0 h 67"/>
                <a:gd name="T2" fmla="*/ 11 w 2861"/>
                <a:gd name="T3" fmla="*/ 67 h 67"/>
                <a:gd name="T4" fmla="*/ 0 w 2861"/>
                <a:gd name="T5" fmla="*/ 67 h 67"/>
                <a:gd name="T6" fmla="*/ 0 w 2861"/>
                <a:gd name="T7" fmla="*/ 0 h 67"/>
                <a:gd name="T8" fmla="*/ 11 w 2861"/>
                <a:gd name="T9" fmla="*/ 0 h 67"/>
                <a:gd name="T10" fmla="*/ 2861 w 2861"/>
                <a:gd name="T11" fmla="*/ 0 h 67"/>
                <a:gd name="T12" fmla="*/ 2861 w 2861"/>
                <a:gd name="T13" fmla="*/ 67 h 67"/>
                <a:gd name="T14" fmla="*/ 2849 w 2861"/>
                <a:gd name="T15" fmla="*/ 67 h 67"/>
                <a:gd name="T16" fmla="*/ 2849 w 2861"/>
                <a:gd name="T17" fmla="*/ 0 h 67"/>
                <a:gd name="T18" fmla="*/ 2861 w 2861"/>
                <a:gd name="T1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1" h="67">
                  <a:moveTo>
                    <a:pt x="11" y="0"/>
                  </a:moveTo>
                  <a:lnTo>
                    <a:pt x="11" y="67"/>
                  </a:lnTo>
                  <a:lnTo>
                    <a:pt x="0" y="67"/>
                  </a:lnTo>
                  <a:lnTo>
                    <a:pt x="0" y="0"/>
                  </a:lnTo>
                  <a:lnTo>
                    <a:pt x="11" y="0"/>
                  </a:lnTo>
                  <a:close/>
                  <a:moveTo>
                    <a:pt x="2861" y="0"/>
                  </a:moveTo>
                  <a:lnTo>
                    <a:pt x="2861" y="67"/>
                  </a:lnTo>
                  <a:lnTo>
                    <a:pt x="2849" y="67"/>
                  </a:lnTo>
                  <a:lnTo>
                    <a:pt x="2849" y="0"/>
                  </a:lnTo>
                  <a:lnTo>
                    <a:pt x="2861" y="0"/>
                  </a:lnTo>
                  <a:close/>
                </a:path>
              </a:pathLst>
            </a:custGeom>
            <a:solidFill>
              <a:srgbClr val="868686"/>
            </a:solidFill>
            <a:ln w="1">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Rectangle 140"/>
            <p:cNvSpPr>
              <a:spLocks noChangeArrowheads="1"/>
            </p:cNvSpPr>
            <p:nvPr/>
          </p:nvSpPr>
          <p:spPr bwMode="auto">
            <a:xfrm>
              <a:off x="3017266" y="5794376"/>
              <a:ext cx="6175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Arial" pitchFamily="34" charset="0"/>
                </a:rPr>
                <a:t>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 name="Rectangle 141"/>
            <p:cNvSpPr>
              <a:spLocks noChangeArrowheads="1"/>
            </p:cNvSpPr>
            <p:nvPr/>
          </p:nvSpPr>
          <p:spPr bwMode="auto">
            <a:xfrm>
              <a:off x="3017266" y="5278438"/>
              <a:ext cx="6175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Arial" pitchFamily="34" charset="0"/>
                </a:rPr>
                <a:t>0.25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 name="Rectangle 142"/>
            <p:cNvSpPr>
              <a:spLocks noChangeArrowheads="1"/>
            </p:cNvSpPr>
            <p:nvPr/>
          </p:nvSpPr>
          <p:spPr bwMode="auto">
            <a:xfrm>
              <a:off x="3017266" y="4759326"/>
              <a:ext cx="6175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Arial" pitchFamily="34" charset="0"/>
                </a:rPr>
                <a:t>0.50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 name="Rectangle 143"/>
            <p:cNvSpPr>
              <a:spLocks noChangeArrowheads="1"/>
            </p:cNvSpPr>
            <p:nvPr/>
          </p:nvSpPr>
          <p:spPr bwMode="auto">
            <a:xfrm>
              <a:off x="3017266" y="4241801"/>
              <a:ext cx="6175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Arial" pitchFamily="34" charset="0"/>
                </a:rPr>
                <a:t>0.75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 name="Rectangle 144"/>
            <p:cNvSpPr>
              <a:spLocks noChangeArrowheads="1"/>
            </p:cNvSpPr>
            <p:nvPr/>
          </p:nvSpPr>
          <p:spPr bwMode="auto">
            <a:xfrm>
              <a:off x="3017266" y="3724276"/>
              <a:ext cx="6175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3" name="Rectangle 145"/>
            <p:cNvSpPr>
              <a:spLocks noChangeArrowheads="1"/>
            </p:cNvSpPr>
            <p:nvPr/>
          </p:nvSpPr>
          <p:spPr bwMode="auto">
            <a:xfrm>
              <a:off x="3017266" y="3205163"/>
              <a:ext cx="6175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1.25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4" name="Rectangle 146"/>
            <p:cNvSpPr>
              <a:spLocks noChangeArrowheads="1"/>
            </p:cNvSpPr>
            <p:nvPr/>
          </p:nvSpPr>
          <p:spPr bwMode="auto">
            <a:xfrm>
              <a:off x="3017266" y="2689226"/>
              <a:ext cx="6175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1.50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85" name="Group 184"/>
          <p:cNvGrpSpPr/>
          <p:nvPr/>
        </p:nvGrpSpPr>
        <p:grpSpPr>
          <a:xfrm>
            <a:off x="2020126" y="3563561"/>
            <a:ext cx="299271" cy="2079625"/>
            <a:chOff x="3987229" y="3875088"/>
            <a:chExt cx="355600" cy="2079625"/>
          </a:xfrm>
        </p:grpSpPr>
        <p:sp>
          <p:nvSpPr>
            <p:cNvPr id="200" name="Rectangle 126"/>
            <p:cNvSpPr>
              <a:spLocks noChangeArrowheads="1"/>
            </p:cNvSpPr>
            <p:nvPr/>
          </p:nvSpPr>
          <p:spPr bwMode="auto">
            <a:xfrm>
              <a:off x="3990404" y="3879851"/>
              <a:ext cx="347663" cy="20701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27"/>
            <p:cNvSpPr>
              <a:spLocks noEditPoints="1"/>
            </p:cNvSpPr>
            <p:nvPr/>
          </p:nvSpPr>
          <p:spPr bwMode="auto">
            <a:xfrm>
              <a:off x="3987229" y="3875088"/>
              <a:ext cx="355600" cy="2079625"/>
            </a:xfrm>
            <a:custGeom>
              <a:avLst/>
              <a:gdLst>
                <a:gd name="T0" fmla="*/ 0 w 449"/>
                <a:gd name="T1" fmla="*/ 6 h 2620"/>
                <a:gd name="T2" fmla="*/ 0 w 449"/>
                <a:gd name="T3" fmla="*/ 0 h 2620"/>
                <a:gd name="T4" fmla="*/ 6 w 449"/>
                <a:gd name="T5" fmla="*/ 0 h 2620"/>
                <a:gd name="T6" fmla="*/ 444 w 449"/>
                <a:gd name="T7" fmla="*/ 0 h 2620"/>
                <a:gd name="T8" fmla="*/ 447 w 449"/>
                <a:gd name="T9" fmla="*/ 0 h 2620"/>
                <a:gd name="T10" fmla="*/ 449 w 449"/>
                <a:gd name="T11" fmla="*/ 6 h 2620"/>
                <a:gd name="T12" fmla="*/ 449 w 449"/>
                <a:gd name="T13" fmla="*/ 2615 h 2620"/>
                <a:gd name="T14" fmla="*/ 447 w 449"/>
                <a:gd name="T15" fmla="*/ 2619 h 2620"/>
                <a:gd name="T16" fmla="*/ 444 w 449"/>
                <a:gd name="T17" fmla="*/ 2620 h 2620"/>
                <a:gd name="T18" fmla="*/ 6 w 449"/>
                <a:gd name="T19" fmla="*/ 2620 h 2620"/>
                <a:gd name="T20" fmla="*/ 0 w 449"/>
                <a:gd name="T21" fmla="*/ 2619 h 2620"/>
                <a:gd name="T22" fmla="*/ 0 w 449"/>
                <a:gd name="T23" fmla="*/ 2615 h 2620"/>
                <a:gd name="T24" fmla="*/ 0 w 449"/>
                <a:gd name="T25" fmla="*/ 6 h 2620"/>
                <a:gd name="T26" fmla="*/ 12 w 449"/>
                <a:gd name="T27" fmla="*/ 2615 h 2620"/>
                <a:gd name="T28" fmla="*/ 6 w 449"/>
                <a:gd name="T29" fmla="*/ 2609 h 2620"/>
                <a:gd name="T30" fmla="*/ 444 w 449"/>
                <a:gd name="T31" fmla="*/ 2609 h 2620"/>
                <a:gd name="T32" fmla="*/ 438 w 449"/>
                <a:gd name="T33" fmla="*/ 2615 h 2620"/>
                <a:gd name="T34" fmla="*/ 438 w 449"/>
                <a:gd name="T35" fmla="*/ 6 h 2620"/>
                <a:gd name="T36" fmla="*/ 444 w 449"/>
                <a:gd name="T37" fmla="*/ 11 h 2620"/>
                <a:gd name="T38" fmla="*/ 6 w 449"/>
                <a:gd name="T39" fmla="*/ 11 h 2620"/>
                <a:gd name="T40" fmla="*/ 12 w 449"/>
                <a:gd name="T41" fmla="*/ 6 h 2620"/>
                <a:gd name="T42" fmla="*/ 12 w 449"/>
                <a:gd name="T43" fmla="*/ 2615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9" h="2620">
                  <a:moveTo>
                    <a:pt x="0" y="6"/>
                  </a:moveTo>
                  <a:lnTo>
                    <a:pt x="0" y="0"/>
                  </a:lnTo>
                  <a:lnTo>
                    <a:pt x="6" y="0"/>
                  </a:lnTo>
                  <a:lnTo>
                    <a:pt x="444" y="0"/>
                  </a:lnTo>
                  <a:lnTo>
                    <a:pt x="447" y="0"/>
                  </a:lnTo>
                  <a:lnTo>
                    <a:pt x="449" y="6"/>
                  </a:lnTo>
                  <a:lnTo>
                    <a:pt x="449" y="2615"/>
                  </a:lnTo>
                  <a:lnTo>
                    <a:pt x="447" y="2619"/>
                  </a:lnTo>
                  <a:lnTo>
                    <a:pt x="444" y="2620"/>
                  </a:lnTo>
                  <a:lnTo>
                    <a:pt x="6" y="2620"/>
                  </a:lnTo>
                  <a:lnTo>
                    <a:pt x="0" y="2619"/>
                  </a:lnTo>
                  <a:lnTo>
                    <a:pt x="0" y="2615"/>
                  </a:lnTo>
                  <a:lnTo>
                    <a:pt x="0" y="6"/>
                  </a:lnTo>
                  <a:close/>
                  <a:moveTo>
                    <a:pt x="12" y="2615"/>
                  </a:moveTo>
                  <a:lnTo>
                    <a:pt x="6" y="2609"/>
                  </a:lnTo>
                  <a:lnTo>
                    <a:pt x="444" y="2609"/>
                  </a:lnTo>
                  <a:lnTo>
                    <a:pt x="438" y="2615"/>
                  </a:lnTo>
                  <a:lnTo>
                    <a:pt x="438" y="6"/>
                  </a:lnTo>
                  <a:lnTo>
                    <a:pt x="444" y="11"/>
                  </a:lnTo>
                  <a:lnTo>
                    <a:pt x="6" y="11"/>
                  </a:lnTo>
                  <a:lnTo>
                    <a:pt x="12" y="6"/>
                  </a:lnTo>
                  <a:lnTo>
                    <a:pt x="12" y="26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6" name="Group 185"/>
          <p:cNvGrpSpPr/>
          <p:nvPr/>
        </p:nvGrpSpPr>
        <p:grpSpPr>
          <a:xfrm>
            <a:off x="2605306" y="2920624"/>
            <a:ext cx="300607" cy="2720975"/>
            <a:chOff x="4682554" y="3232151"/>
            <a:chExt cx="357188" cy="2720975"/>
          </a:xfrm>
        </p:grpSpPr>
        <p:sp>
          <p:nvSpPr>
            <p:cNvPr id="198" name="Rectangle 130"/>
            <p:cNvSpPr>
              <a:spLocks noChangeArrowheads="1"/>
            </p:cNvSpPr>
            <p:nvPr/>
          </p:nvSpPr>
          <p:spPr bwMode="auto">
            <a:xfrm>
              <a:off x="4687316" y="3236913"/>
              <a:ext cx="347663" cy="27114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31"/>
            <p:cNvSpPr>
              <a:spLocks noEditPoints="1"/>
            </p:cNvSpPr>
            <p:nvPr/>
          </p:nvSpPr>
          <p:spPr bwMode="auto">
            <a:xfrm>
              <a:off x="4682554" y="3232151"/>
              <a:ext cx="357188" cy="2720975"/>
            </a:xfrm>
            <a:custGeom>
              <a:avLst/>
              <a:gdLst>
                <a:gd name="T0" fmla="*/ 0 w 449"/>
                <a:gd name="T1" fmla="*/ 5 h 3429"/>
                <a:gd name="T2" fmla="*/ 1 w 449"/>
                <a:gd name="T3" fmla="*/ 2 h 3429"/>
                <a:gd name="T4" fmla="*/ 5 w 449"/>
                <a:gd name="T5" fmla="*/ 0 h 3429"/>
                <a:gd name="T6" fmla="*/ 443 w 449"/>
                <a:gd name="T7" fmla="*/ 0 h 3429"/>
                <a:gd name="T8" fmla="*/ 447 w 449"/>
                <a:gd name="T9" fmla="*/ 2 h 3429"/>
                <a:gd name="T10" fmla="*/ 449 w 449"/>
                <a:gd name="T11" fmla="*/ 5 h 3429"/>
                <a:gd name="T12" fmla="*/ 449 w 449"/>
                <a:gd name="T13" fmla="*/ 3423 h 3429"/>
                <a:gd name="T14" fmla="*/ 447 w 449"/>
                <a:gd name="T15" fmla="*/ 3427 h 3429"/>
                <a:gd name="T16" fmla="*/ 443 w 449"/>
                <a:gd name="T17" fmla="*/ 3429 h 3429"/>
                <a:gd name="T18" fmla="*/ 5 w 449"/>
                <a:gd name="T19" fmla="*/ 3429 h 3429"/>
                <a:gd name="T20" fmla="*/ 1 w 449"/>
                <a:gd name="T21" fmla="*/ 3427 h 3429"/>
                <a:gd name="T22" fmla="*/ 0 w 449"/>
                <a:gd name="T23" fmla="*/ 3423 h 3429"/>
                <a:gd name="T24" fmla="*/ 0 w 449"/>
                <a:gd name="T25" fmla="*/ 5 h 3429"/>
                <a:gd name="T26" fmla="*/ 11 w 449"/>
                <a:gd name="T27" fmla="*/ 3423 h 3429"/>
                <a:gd name="T28" fmla="*/ 5 w 449"/>
                <a:gd name="T29" fmla="*/ 3417 h 3429"/>
                <a:gd name="T30" fmla="*/ 443 w 449"/>
                <a:gd name="T31" fmla="*/ 3417 h 3429"/>
                <a:gd name="T32" fmla="*/ 437 w 449"/>
                <a:gd name="T33" fmla="*/ 3423 h 3429"/>
                <a:gd name="T34" fmla="*/ 437 w 449"/>
                <a:gd name="T35" fmla="*/ 5 h 3429"/>
                <a:gd name="T36" fmla="*/ 443 w 449"/>
                <a:gd name="T37" fmla="*/ 11 h 3429"/>
                <a:gd name="T38" fmla="*/ 5 w 449"/>
                <a:gd name="T39" fmla="*/ 11 h 3429"/>
                <a:gd name="T40" fmla="*/ 11 w 449"/>
                <a:gd name="T41" fmla="*/ 5 h 3429"/>
                <a:gd name="T42" fmla="*/ 11 w 449"/>
                <a:gd name="T43" fmla="*/ 3423 h 3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9" h="3429">
                  <a:moveTo>
                    <a:pt x="0" y="5"/>
                  </a:moveTo>
                  <a:lnTo>
                    <a:pt x="1" y="2"/>
                  </a:lnTo>
                  <a:lnTo>
                    <a:pt x="5" y="0"/>
                  </a:lnTo>
                  <a:lnTo>
                    <a:pt x="443" y="0"/>
                  </a:lnTo>
                  <a:lnTo>
                    <a:pt x="447" y="2"/>
                  </a:lnTo>
                  <a:lnTo>
                    <a:pt x="449" y="5"/>
                  </a:lnTo>
                  <a:lnTo>
                    <a:pt x="449" y="3423"/>
                  </a:lnTo>
                  <a:lnTo>
                    <a:pt x="447" y="3427"/>
                  </a:lnTo>
                  <a:lnTo>
                    <a:pt x="443" y="3429"/>
                  </a:lnTo>
                  <a:lnTo>
                    <a:pt x="5" y="3429"/>
                  </a:lnTo>
                  <a:lnTo>
                    <a:pt x="1" y="3427"/>
                  </a:lnTo>
                  <a:lnTo>
                    <a:pt x="0" y="3423"/>
                  </a:lnTo>
                  <a:lnTo>
                    <a:pt x="0" y="5"/>
                  </a:lnTo>
                  <a:close/>
                  <a:moveTo>
                    <a:pt x="11" y="3423"/>
                  </a:moveTo>
                  <a:lnTo>
                    <a:pt x="5" y="3417"/>
                  </a:lnTo>
                  <a:lnTo>
                    <a:pt x="443" y="3417"/>
                  </a:lnTo>
                  <a:lnTo>
                    <a:pt x="437" y="3423"/>
                  </a:lnTo>
                  <a:lnTo>
                    <a:pt x="437" y="5"/>
                  </a:lnTo>
                  <a:lnTo>
                    <a:pt x="443" y="11"/>
                  </a:lnTo>
                  <a:lnTo>
                    <a:pt x="5" y="11"/>
                  </a:lnTo>
                  <a:lnTo>
                    <a:pt x="11" y="5"/>
                  </a:lnTo>
                  <a:lnTo>
                    <a:pt x="11" y="3423"/>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 name="Group 187"/>
          <p:cNvGrpSpPr/>
          <p:nvPr/>
        </p:nvGrpSpPr>
        <p:grpSpPr>
          <a:xfrm>
            <a:off x="2901905" y="3534986"/>
            <a:ext cx="301943" cy="2106613"/>
            <a:chOff x="5377879" y="3846513"/>
            <a:chExt cx="358775" cy="2106613"/>
          </a:xfrm>
        </p:grpSpPr>
        <p:sp>
          <p:nvSpPr>
            <p:cNvPr id="194" name="Rectangle 134"/>
            <p:cNvSpPr>
              <a:spLocks noChangeArrowheads="1"/>
            </p:cNvSpPr>
            <p:nvPr/>
          </p:nvSpPr>
          <p:spPr bwMode="auto">
            <a:xfrm>
              <a:off x="5382641" y="3851276"/>
              <a:ext cx="349250" cy="20970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35"/>
            <p:cNvSpPr>
              <a:spLocks noEditPoints="1"/>
            </p:cNvSpPr>
            <p:nvPr/>
          </p:nvSpPr>
          <p:spPr bwMode="auto">
            <a:xfrm>
              <a:off x="5377879" y="3846513"/>
              <a:ext cx="358775" cy="2106613"/>
            </a:xfrm>
            <a:custGeom>
              <a:avLst/>
              <a:gdLst>
                <a:gd name="T0" fmla="*/ 0 w 451"/>
                <a:gd name="T1" fmla="*/ 6 h 2656"/>
                <a:gd name="T2" fmla="*/ 2 w 451"/>
                <a:gd name="T3" fmla="*/ 2 h 2656"/>
                <a:gd name="T4" fmla="*/ 6 w 451"/>
                <a:gd name="T5" fmla="*/ 0 h 2656"/>
                <a:gd name="T6" fmla="*/ 445 w 451"/>
                <a:gd name="T7" fmla="*/ 0 h 2656"/>
                <a:gd name="T8" fmla="*/ 449 w 451"/>
                <a:gd name="T9" fmla="*/ 2 h 2656"/>
                <a:gd name="T10" fmla="*/ 451 w 451"/>
                <a:gd name="T11" fmla="*/ 6 h 2656"/>
                <a:gd name="T12" fmla="*/ 451 w 451"/>
                <a:gd name="T13" fmla="*/ 2650 h 2656"/>
                <a:gd name="T14" fmla="*/ 449 w 451"/>
                <a:gd name="T15" fmla="*/ 2654 h 2656"/>
                <a:gd name="T16" fmla="*/ 445 w 451"/>
                <a:gd name="T17" fmla="*/ 2656 h 2656"/>
                <a:gd name="T18" fmla="*/ 6 w 451"/>
                <a:gd name="T19" fmla="*/ 2656 h 2656"/>
                <a:gd name="T20" fmla="*/ 2 w 451"/>
                <a:gd name="T21" fmla="*/ 2654 h 2656"/>
                <a:gd name="T22" fmla="*/ 0 w 451"/>
                <a:gd name="T23" fmla="*/ 2650 h 2656"/>
                <a:gd name="T24" fmla="*/ 0 w 451"/>
                <a:gd name="T25" fmla="*/ 6 h 2656"/>
                <a:gd name="T26" fmla="*/ 12 w 451"/>
                <a:gd name="T27" fmla="*/ 2650 h 2656"/>
                <a:gd name="T28" fmla="*/ 6 w 451"/>
                <a:gd name="T29" fmla="*/ 2644 h 2656"/>
                <a:gd name="T30" fmla="*/ 445 w 451"/>
                <a:gd name="T31" fmla="*/ 2644 h 2656"/>
                <a:gd name="T32" fmla="*/ 440 w 451"/>
                <a:gd name="T33" fmla="*/ 2650 h 2656"/>
                <a:gd name="T34" fmla="*/ 440 w 451"/>
                <a:gd name="T35" fmla="*/ 6 h 2656"/>
                <a:gd name="T36" fmla="*/ 445 w 451"/>
                <a:gd name="T37" fmla="*/ 12 h 2656"/>
                <a:gd name="T38" fmla="*/ 6 w 451"/>
                <a:gd name="T39" fmla="*/ 12 h 2656"/>
                <a:gd name="T40" fmla="*/ 12 w 451"/>
                <a:gd name="T41" fmla="*/ 6 h 2656"/>
                <a:gd name="T42" fmla="*/ 12 w 451"/>
                <a:gd name="T43" fmla="*/ 265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1" h="2656">
                  <a:moveTo>
                    <a:pt x="0" y="6"/>
                  </a:moveTo>
                  <a:lnTo>
                    <a:pt x="2" y="2"/>
                  </a:lnTo>
                  <a:lnTo>
                    <a:pt x="6" y="0"/>
                  </a:lnTo>
                  <a:lnTo>
                    <a:pt x="445" y="0"/>
                  </a:lnTo>
                  <a:lnTo>
                    <a:pt x="449" y="2"/>
                  </a:lnTo>
                  <a:lnTo>
                    <a:pt x="451" y="6"/>
                  </a:lnTo>
                  <a:lnTo>
                    <a:pt x="451" y="2650"/>
                  </a:lnTo>
                  <a:lnTo>
                    <a:pt x="449" y="2654"/>
                  </a:lnTo>
                  <a:lnTo>
                    <a:pt x="445" y="2656"/>
                  </a:lnTo>
                  <a:lnTo>
                    <a:pt x="6" y="2656"/>
                  </a:lnTo>
                  <a:lnTo>
                    <a:pt x="2" y="2654"/>
                  </a:lnTo>
                  <a:lnTo>
                    <a:pt x="0" y="2650"/>
                  </a:lnTo>
                  <a:lnTo>
                    <a:pt x="0" y="6"/>
                  </a:lnTo>
                  <a:close/>
                  <a:moveTo>
                    <a:pt x="12" y="2650"/>
                  </a:moveTo>
                  <a:lnTo>
                    <a:pt x="6" y="2644"/>
                  </a:lnTo>
                  <a:lnTo>
                    <a:pt x="445" y="2644"/>
                  </a:lnTo>
                  <a:lnTo>
                    <a:pt x="440" y="2650"/>
                  </a:lnTo>
                  <a:lnTo>
                    <a:pt x="440" y="6"/>
                  </a:lnTo>
                  <a:lnTo>
                    <a:pt x="445" y="12"/>
                  </a:lnTo>
                  <a:lnTo>
                    <a:pt x="6" y="12"/>
                  </a:lnTo>
                  <a:lnTo>
                    <a:pt x="12" y="6"/>
                  </a:lnTo>
                  <a:lnTo>
                    <a:pt x="12" y="2650"/>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9" name="Group 188"/>
          <p:cNvGrpSpPr/>
          <p:nvPr/>
        </p:nvGrpSpPr>
        <p:grpSpPr>
          <a:xfrm>
            <a:off x="2314864" y="2252287"/>
            <a:ext cx="306277" cy="3386137"/>
            <a:chOff x="5962650" y="2141538"/>
            <a:chExt cx="371475" cy="3386137"/>
          </a:xfrm>
        </p:grpSpPr>
        <p:sp>
          <p:nvSpPr>
            <p:cNvPr id="190" name="Rectangle 37"/>
            <p:cNvSpPr>
              <a:spLocks noChangeArrowheads="1"/>
            </p:cNvSpPr>
            <p:nvPr/>
          </p:nvSpPr>
          <p:spPr bwMode="auto">
            <a:xfrm>
              <a:off x="5973763" y="2402837"/>
              <a:ext cx="347663" cy="31073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5962650" y="2408237"/>
              <a:ext cx="371475" cy="3119438"/>
            </a:xfrm>
            <a:custGeom>
              <a:avLst/>
              <a:gdLst>
                <a:gd name="T0" fmla="*/ 0 w 469"/>
                <a:gd name="T1" fmla="*/ 16 h 5942"/>
                <a:gd name="T2" fmla="*/ 0 w 469"/>
                <a:gd name="T3" fmla="*/ 10 h 5942"/>
                <a:gd name="T4" fmla="*/ 4 w 469"/>
                <a:gd name="T5" fmla="*/ 6 h 5942"/>
                <a:gd name="T6" fmla="*/ 10 w 469"/>
                <a:gd name="T7" fmla="*/ 2 h 5942"/>
                <a:gd name="T8" fmla="*/ 16 w 469"/>
                <a:gd name="T9" fmla="*/ 0 h 5942"/>
                <a:gd name="T10" fmla="*/ 453 w 469"/>
                <a:gd name="T11" fmla="*/ 0 h 5942"/>
                <a:gd name="T12" fmla="*/ 459 w 469"/>
                <a:gd name="T13" fmla="*/ 2 h 5942"/>
                <a:gd name="T14" fmla="*/ 463 w 469"/>
                <a:gd name="T15" fmla="*/ 6 h 5942"/>
                <a:gd name="T16" fmla="*/ 467 w 469"/>
                <a:gd name="T17" fmla="*/ 10 h 5942"/>
                <a:gd name="T18" fmla="*/ 469 w 469"/>
                <a:gd name="T19" fmla="*/ 16 h 5942"/>
                <a:gd name="T20" fmla="*/ 469 w 469"/>
                <a:gd name="T21" fmla="*/ 5927 h 5942"/>
                <a:gd name="T22" fmla="*/ 467 w 469"/>
                <a:gd name="T23" fmla="*/ 5933 h 5942"/>
                <a:gd name="T24" fmla="*/ 463 w 469"/>
                <a:gd name="T25" fmla="*/ 5936 h 5942"/>
                <a:gd name="T26" fmla="*/ 459 w 469"/>
                <a:gd name="T27" fmla="*/ 5940 h 5942"/>
                <a:gd name="T28" fmla="*/ 453 w 469"/>
                <a:gd name="T29" fmla="*/ 5942 h 5942"/>
                <a:gd name="T30" fmla="*/ 16 w 469"/>
                <a:gd name="T31" fmla="*/ 5942 h 5942"/>
                <a:gd name="T32" fmla="*/ 10 w 469"/>
                <a:gd name="T33" fmla="*/ 5940 h 5942"/>
                <a:gd name="T34" fmla="*/ 4 w 469"/>
                <a:gd name="T35" fmla="*/ 5936 h 5942"/>
                <a:gd name="T36" fmla="*/ 0 w 469"/>
                <a:gd name="T37" fmla="*/ 5933 h 5942"/>
                <a:gd name="T38" fmla="*/ 0 w 469"/>
                <a:gd name="T39" fmla="*/ 5927 h 5942"/>
                <a:gd name="T40" fmla="*/ 0 w 469"/>
                <a:gd name="T41" fmla="*/ 16 h 5942"/>
                <a:gd name="T42" fmla="*/ 31 w 469"/>
                <a:gd name="T43" fmla="*/ 5927 h 5942"/>
                <a:gd name="T44" fmla="*/ 16 w 469"/>
                <a:gd name="T45" fmla="*/ 5911 h 5942"/>
                <a:gd name="T46" fmla="*/ 453 w 469"/>
                <a:gd name="T47" fmla="*/ 5911 h 5942"/>
                <a:gd name="T48" fmla="*/ 438 w 469"/>
                <a:gd name="T49" fmla="*/ 5927 h 5942"/>
                <a:gd name="T50" fmla="*/ 438 w 469"/>
                <a:gd name="T51" fmla="*/ 16 h 5942"/>
                <a:gd name="T52" fmla="*/ 453 w 469"/>
                <a:gd name="T53" fmla="*/ 31 h 5942"/>
                <a:gd name="T54" fmla="*/ 16 w 469"/>
                <a:gd name="T55" fmla="*/ 31 h 5942"/>
                <a:gd name="T56" fmla="*/ 31 w 469"/>
                <a:gd name="T57" fmla="*/ 16 h 5942"/>
                <a:gd name="T58" fmla="*/ 31 w 469"/>
                <a:gd name="T59" fmla="*/ 5927 h 5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9" h="5942">
                  <a:moveTo>
                    <a:pt x="0" y="16"/>
                  </a:moveTo>
                  <a:lnTo>
                    <a:pt x="0" y="10"/>
                  </a:lnTo>
                  <a:lnTo>
                    <a:pt x="4" y="6"/>
                  </a:lnTo>
                  <a:lnTo>
                    <a:pt x="10" y="2"/>
                  </a:lnTo>
                  <a:lnTo>
                    <a:pt x="16" y="0"/>
                  </a:lnTo>
                  <a:lnTo>
                    <a:pt x="453" y="0"/>
                  </a:lnTo>
                  <a:lnTo>
                    <a:pt x="459" y="2"/>
                  </a:lnTo>
                  <a:lnTo>
                    <a:pt x="463" y="6"/>
                  </a:lnTo>
                  <a:lnTo>
                    <a:pt x="467" y="10"/>
                  </a:lnTo>
                  <a:lnTo>
                    <a:pt x="469" y="16"/>
                  </a:lnTo>
                  <a:lnTo>
                    <a:pt x="469" y="5927"/>
                  </a:lnTo>
                  <a:lnTo>
                    <a:pt x="467" y="5933"/>
                  </a:lnTo>
                  <a:lnTo>
                    <a:pt x="463" y="5936"/>
                  </a:lnTo>
                  <a:lnTo>
                    <a:pt x="459" y="5940"/>
                  </a:lnTo>
                  <a:lnTo>
                    <a:pt x="453" y="5942"/>
                  </a:lnTo>
                  <a:lnTo>
                    <a:pt x="16" y="5942"/>
                  </a:lnTo>
                  <a:lnTo>
                    <a:pt x="10" y="5940"/>
                  </a:lnTo>
                  <a:lnTo>
                    <a:pt x="4" y="5936"/>
                  </a:lnTo>
                  <a:lnTo>
                    <a:pt x="0" y="5933"/>
                  </a:lnTo>
                  <a:lnTo>
                    <a:pt x="0" y="5927"/>
                  </a:lnTo>
                  <a:lnTo>
                    <a:pt x="0" y="16"/>
                  </a:lnTo>
                  <a:close/>
                  <a:moveTo>
                    <a:pt x="31" y="5927"/>
                  </a:moveTo>
                  <a:lnTo>
                    <a:pt x="16" y="5911"/>
                  </a:lnTo>
                  <a:lnTo>
                    <a:pt x="453" y="5911"/>
                  </a:lnTo>
                  <a:lnTo>
                    <a:pt x="438" y="5927"/>
                  </a:lnTo>
                  <a:lnTo>
                    <a:pt x="438" y="16"/>
                  </a:lnTo>
                  <a:lnTo>
                    <a:pt x="453" y="31"/>
                  </a:lnTo>
                  <a:lnTo>
                    <a:pt x="16" y="31"/>
                  </a:lnTo>
                  <a:lnTo>
                    <a:pt x="31" y="16"/>
                  </a:lnTo>
                  <a:lnTo>
                    <a:pt x="31" y="5927"/>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Rectangle 119"/>
            <p:cNvSpPr>
              <a:spLocks noChangeArrowheads="1"/>
            </p:cNvSpPr>
            <p:nvPr/>
          </p:nvSpPr>
          <p:spPr bwMode="auto">
            <a:xfrm>
              <a:off x="5984760" y="2141538"/>
              <a:ext cx="3272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2.3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3" name="Rectangle 192"/>
            <p:cNvSpPr/>
            <p:nvPr/>
          </p:nvSpPr>
          <p:spPr>
            <a:xfrm>
              <a:off x="5991201" y="2408237"/>
              <a:ext cx="320040" cy="27432"/>
            </a:xfrm>
            <a:prstGeom prst="rect">
              <a:avLst/>
            </a:prstGeom>
            <a:solidFill>
              <a:srgbClr val="FFFF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Text Placeholder 1"/>
          <p:cNvSpPr>
            <a:spLocks noGrp="1"/>
          </p:cNvSpPr>
          <p:nvPr>
            <p:ph type="body" sz="quarter" idx="10"/>
          </p:nvPr>
        </p:nvSpPr>
        <p:spPr/>
        <p:txBody>
          <a:bodyPr/>
          <a:lstStyle/>
          <a:p>
            <a:r>
              <a:rPr lang="en-US" dirty="0" smtClean="0"/>
              <a:t>Interconnect Traffic</a:t>
            </a:r>
            <a:endParaRPr lang="en-US" dirty="0"/>
          </a:p>
        </p:txBody>
      </p:sp>
      <p:sp>
        <p:nvSpPr>
          <p:cNvPr id="3" name="Text Placeholder 2"/>
          <p:cNvSpPr>
            <a:spLocks noGrp="1"/>
          </p:cNvSpPr>
          <p:nvPr>
            <p:ph type="body" sz="quarter" idx="12"/>
          </p:nvPr>
        </p:nvSpPr>
        <p:spPr>
          <a:xfrm>
            <a:off x="4884976" y="2506600"/>
            <a:ext cx="3647464" cy="3730712"/>
          </a:xfrm>
        </p:spPr>
        <p:txBody>
          <a:bodyPr/>
          <a:lstStyle/>
          <a:p>
            <a:pPr marL="285750" indent="-285750">
              <a:buFont typeface="Arial" pitchFamily="34" charset="0"/>
              <a:buChar char="•"/>
            </a:pPr>
            <a:r>
              <a:rPr lang="en-US" dirty="0" smtClean="0"/>
              <a:t>Reduces traffic by 53% over MESI and 23% over GPU-VI for intra-workgroup applications</a:t>
            </a:r>
          </a:p>
          <a:p>
            <a:pPr marL="285750" indent="-285750">
              <a:buFont typeface="Arial" pitchFamily="34" charset="0"/>
              <a:buChar char="•"/>
            </a:pPr>
            <a:endParaRPr lang="en-US" dirty="0"/>
          </a:p>
          <a:p>
            <a:pPr marL="285750" indent="-285750">
              <a:buFont typeface="Arial" pitchFamily="34" charset="0"/>
              <a:buChar char="•"/>
            </a:pPr>
            <a:r>
              <a:rPr lang="en-US" dirty="0" smtClean="0"/>
              <a:t>Lower traffic than 16x-sized 32-way directory</a:t>
            </a:r>
            <a:endParaRPr lang="en-US" dirty="0"/>
          </a:p>
        </p:txBody>
      </p:sp>
      <p:sp>
        <p:nvSpPr>
          <p:cNvPr id="36" name="Rectangle 34"/>
          <p:cNvSpPr>
            <a:spLocks noChangeArrowheads="1"/>
          </p:cNvSpPr>
          <p:nvPr/>
        </p:nvSpPr>
        <p:spPr bwMode="auto">
          <a:xfrm rot="16200000">
            <a:off x="-659293" y="3944155"/>
            <a:ext cx="313771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Interconnect Traffic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53" name="Group 1052"/>
          <p:cNvGrpSpPr/>
          <p:nvPr/>
        </p:nvGrpSpPr>
        <p:grpSpPr>
          <a:xfrm>
            <a:off x="3711846" y="1584498"/>
            <a:ext cx="1349376" cy="344488"/>
            <a:chOff x="5754687" y="1609294"/>
            <a:chExt cx="1349376" cy="344488"/>
          </a:xfrm>
        </p:grpSpPr>
        <p:sp>
          <p:nvSpPr>
            <p:cNvPr id="40" name="Rectangle 38"/>
            <p:cNvSpPr>
              <a:spLocks noChangeArrowheads="1"/>
            </p:cNvSpPr>
            <p:nvPr/>
          </p:nvSpPr>
          <p:spPr bwMode="auto">
            <a:xfrm>
              <a:off x="5759450" y="1699782"/>
              <a:ext cx="128588" cy="1285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noEditPoints="1"/>
            </p:cNvSpPr>
            <p:nvPr/>
          </p:nvSpPr>
          <p:spPr bwMode="auto">
            <a:xfrm>
              <a:off x="5754687" y="1695019"/>
              <a:ext cx="138113" cy="136525"/>
            </a:xfrm>
            <a:custGeom>
              <a:avLst/>
              <a:gdLst>
                <a:gd name="T0" fmla="*/ 0 w 172"/>
                <a:gd name="T1" fmla="*/ 6 h 173"/>
                <a:gd name="T2" fmla="*/ 0 w 172"/>
                <a:gd name="T3" fmla="*/ 0 h 173"/>
                <a:gd name="T4" fmla="*/ 5 w 172"/>
                <a:gd name="T5" fmla="*/ 0 h 173"/>
                <a:gd name="T6" fmla="*/ 167 w 172"/>
                <a:gd name="T7" fmla="*/ 0 h 173"/>
                <a:gd name="T8" fmla="*/ 171 w 172"/>
                <a:gd name="T9" fmla="*/ 0 h 173"/>
                <a:gd name="T10" fmla="*/ 172 w 172"/>
                <a:gd name="T11" fmla="*/ 6 h 173"/>
                <a:gd name="T12" fmla="*/ 172 w 172"/>
                <a:gd name="T13" fmla="*/ 167 h 173"/>
                <a:gd name="T14" fmla="*/ 171 w 172"/>
                <a:gd name="T15" fmla="*/ 171 h 173"/>
                <a:gd name="T16" fmla="*/ 167 w 172"/>
                <a:gd name="T17" fmla="*/ 173 h 173"/>
                <a:gd name="T18" fmla="*/ 5 w 172"/>
                <a:gd name="T19" fmla="*/ 173 h 173"/>
                <a:gd name="T20" fmla="*/ 0 w 172"/>
                <a:gd name="T21" fmla="*/ 171 h 173"/>
                <a:gd name="T22" fmla="*/ 0 w 172"/>
                <a:gd name="T23" fmla="*/ 167 h 173"/>
                <a:gd name="T24" fmla="*/ 0 w 172"/>
                <a:gd name="T25" fmla="*/ 6 h 173"/>
                <a:gd name="T26" fmla="*/ 11 w 172"/>
                <a:gd name="T27" fmla="*/ 167 h 173"/>
                <a:gd name="T28" fmla="*/ 5 w 172"/>
                <a:gd name="T29" fmla="*/ 161 h 173"/>
                <a:gd name="T30" fmla="*/ 167 w 172"/>
                <a:gd name="T31" fmla="*/ 161 h 173"/>
                <a:gd name="T32" fmla="*/ 161 w 172"/>
                <a:gd name="T33" fmla="*/ 167 h 173"/>
                <a:gd name="T34" fmla="*/ 161 w 172"/>
                <a:gd name="T35" fmla="*/ 6 h 173"/>
                <a:gd name="T36" fmla="*/ 167 w 172"/>
                <a:gd name="T37" fmla="*/ 11 h 173"/>
                <a:gd name="T38" fmla="*/ 5 w 172"/>
                <a:gd name="T39" fmla="*/ 11 h 173"/>
                <a:gd name="T40" fmla="*/ 11 w 172"/>
                <a:gd name="T41" fmla="*/ 6 h 173"/>
                <a:gd name="T42" fmla="*/ 11 w 172"/>
                <a:gd name="T43" fmla="*/ 16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73">
                  <a:moveTo>
                    <a:pt x="0" y="6"/>
                  </a:moveTo>
                  <a:lnTo>
                    <a:pt x="0" y="0"/>
                  </a:lnTo>
                  <a:lnTo>
                    <a:pt x="5" y="0"/>
                  </a:lnTo>
                  <a:lnTo>
                    <a:pt x="167" y="0"/>
                  </a:lnTo>
                  <a:lnTo>
                    <a:pt x="171" y="0"/>
                  </a:lnTo>
                  <a:lnTo>
                    <a:pt x="172" y="6"/>
                  </a:lnTo>
                  <a:lnTo>
                    <a:pt x="172" y="167"/>
                  </a:lnTo>
                  <a:lnTo>
                    <a:pt x="171" y="171"/>
                  </a:lnTo>
                  <a:lnTo>
                    <a:pt x="167" y="173"/>
                  </a:lnTo>
                  <a:lnTo>
                    <a:pt x="5" y="173"/>
                  </a:lnTo>
                  <a:lnTo>
                    <a:pt x="0" y="171"/>
                  </a:lnTo>
                  <a:lnTo>
                    <a:pt x="0" y="167"/>
                  </a:lnTo>
                  <a:lnTo>
                    <a:pt x="0" y="6"/>
                  </a:lnTo>
                  <a:close/>
                  <a:moveTo>
                    <a:pt x="11" y="167"/>
                  </a:moveTo>
                  <a:lnTo>
                    <a:pt x="5" y="161"/>
                  </a:lnTo>
                  <a:lnTo>
                    <a:pt x="167" y="161"/>
                  </a:lnTo>
                  <a:lnTo>
                    <a:pt x="161" y="167"/>
                  </a:lnTo>
                  <a:lnTo>
                    <a:pt x="161" y="6"/>
                  </a:lnTo>
                  <a:lnTo>
                    <a:pt x="167" y="11"/>
                  </a:lnTo>
                  <a:lnTo>
                    <a:pt x="5" y="11"/>
                  </a:lnTo>
                  <a:lnTo>
                    <a:pt x="11" y="6"/>
                  </a:lnTo>
                  <a:lnTo>
                    <a:pt x="11" y="1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40"/>
            <p:cNvSpPr>
              <a:spLocks noChangeArrowheads="1"/>
            </p:cNvSpPr>
            <p:nvPr/>
          </p:nvSpPr>
          <p:spPr bwMode="auto">
            <a:xfrm>
              <a:off x="5946775" y="1609294"/>
              <a:ext cx="11572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NO-COH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55" name="Group 1054"/>
          <p:cNvGrpSpPr/>
          <p:nvPr/>
        </p:nvGrpSpPr>
        <p:grpSpPr>
          <a:xfrm>
            <a:off x="2633747" y="1941512"/>
            <a:ext cx="941388" cy="344488"/>
            <a:chOff x="3549650" y="2063750"/>
            <a:chExt cx="941388" cy="344488"/>
          </a:xfrm>
        </p:grpSpPr>
        <p:sp>
          <p:nvSpPr>
            <p:cNvPr id="43" name="Rectangle 41"/>
            <p:cNvSpPr>
              <a:spLocks noChangeArrowheads="1"/>
            </p:cNvSpPr>
            <p:nvPr/>
          </p:nvSpPr>
          <p:spPr bwMode="auto">
            <a:xfrm>
              <a:off x="3562350" y="2154238"/>
              <a:ext cx="128588" cy="12858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noEditPoints="1"/>
            </p:cNvSpPr>
            <p:nvPr/>
          </p:nvSpPr>
          <p:spPr bwMode="auto">
            <a:xfrm>
              <a:off x="3549650" y="2141538"/>
              <a:ext cx="152400" cy="152400"/>
            </a:xfrm>
            <a:custGeom>
              <a:avLst/>
              <a:gdLst>
                <a:gd name="T0" fmla="*/ 0 w 192"/>
                <a:gd name="T1" fmla="*/ 16 h 192"/>
                <a:gd name="T2" fmla="*/ 0 w 192"/>
                <a:gd name="T3" fmla="*/ 8 h 192"/>
                <a:gd name="T4" fmla="*/ 3 w 192"/>
                <a:gd name="T5" fmla="*/ 4 h 192"/>
                <a:gd name="T6" fmla="*/ 7 w 192"/>
                <a:gd name="T7" fmla="*/ 0 h 192"/>
                <a:gd name="T8" fmla="*/ 15 w 192"/>
                <a:gd name="T9" fmla="*/ 0 h 192"/>
                <a:gd name="T10" fmla="*/ 176 w 192"/>
                <a:gd name="T11" fmla="*/ 0 h 192"/>
                <a:gd name="T12" fmla="*/ 182 w 192"/>
                <a:gd name="T13" fmla="*/ 0 h 192"/>
                <a:gd name="T14" fmla="*/ 186 w 192"/>
                <a:gd name="T15" fmla="*/ 4 h 192"/>
                <a:gd name="T16" fmla="*/ 190 w 192"/>
                <a:gd name="T17" fmla="*/ 8 h 192"/>
                <a:gd name="T18" fmla="*/ 192 w 192"/>
                <a:gd name="T19" fmla="*/ 16 h 192"/>
                <a:gd name="T20" fmla="*/ 192 w 192"/>
                <a:gd name="T21" fmla="*/ 177 h 192"/>
                <a:gd name="T22" fmla="*/ 190 w 192"/>
                <a:gd name="T23" fmla="*/ 183 h 192"/>
                <a:gd name="T24" fmla="*/ 186 w 192"/>
                <a:gd name="T25" fmla="*/ 187 h 192"/>
                <a:gd name="T26" fmla="*/ 182 w 192"/>
                <a:gd name="T27" fmla="*/ 190 h 192"/>
                <a:gd name="T28" fmla="*/ 176 w 192"/>
                <a:gd name="T29" fmla="*/ 192 h 192"/>
                <a:gd name="T30" fmla="*/ 15 w 192"/>
                <a:gd name="T31" fmla="*/ 192 h 192"/>
                <a:gd name="T32" fmla="*/ 7 w 192"/>
                <a:gd name="T33" fmla="*/ 190 h 192"/>
                <a:gd name="T34" fmla="*/ 3 w 192"/>
                <a:gd name="T35" fmla="*/ 187 h 192"/>
                <a:gd name="T36" fmla="*/ 0 w 192"/>
                <a:gd name="T37" fmla="*/ 183 h 192"/>
                <a:gd name="T38" fmla="*/ 0 w 192"/>
                <a:gd name="T39" fmla="*/ 177 h 192"/>
                <a:gd name="T40" fmla="*/ 0 w 192"/>
                <a:gd name="T41" fmla="*/ 16 h 192"/>
                <a:gd name="T42" fmla="*/ 30 w 192"/>
                <a:gd name="T43" fmla="*/ 177 h 192"/>
                <a:gd name="T44" fmla="*/ 15 w 192"/>
                <a:gd name="T45" fmla="*/ 162 h 192"/>
                <a:gd name="T46" fmla="*/ 176 w 192"/>
                <a:gd name="T47" fmla="*/ 162 h 192"/>
                <a:gd name="T48" fmla="*/ 161 w 192"/>
                <a:gd name="T49" fmla="*/ 177 h 192"/>
                <a:gd name="T50" fmla="*/ 161 w 192"/>
                <a:gd name="T51" fmla="*/ 16 h 192"/>
                <a:gd name="T52" fmla="*/ 176 w 192"/>
                <a:gd name="T53" fmla="*/ 31 h 192"/>
                <a:gd name="T54" fmla="*/ 15 w 192"/>
                <a:gd name="T55" fmla="*/ 31 h 192"/>
                <a:gd name="T56" fmla="*/ 30 w 192"/>
                <a:gd name="T57" fmla="*/ 16 h 192"/>
                <a:gd name="T58" fmla="*/ 30 w 192"/>
                <a:gd name="T59" fmla="*/ 17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92">
                  <a:moveTo>
                    <a:pt x="0" y="16"/>
                  </a:moveTo>
                  <a:lnTo>
                    <a:pt x="0" y="8"/>
                  </a:lnTo>
                  <a:lnTo>
                    <a:pt x="3" y="4"/>
                  </a:lnTo>
                  <a:lnTo>
                    <a:pt x="7" y="0"/>
                  </a:lnTo>
                  <a:lnTo>
                    <a:pt x="15" y="0"/>
                  </a:lnTo>
                  <a:lnTo>
                    <a:pt x="176" y="0"/>
                  </a:lnTo>
                  <a:lnTo>
                    <a:pt x="182" y="0"/>
                  </a:lnTo>
                  <a:lnTo>
                    <a:pt x="186" y="4"/>
                  </a:lnTo>
                  <a:lnTo>
                    <a:pt x="190" y="8"/>
                  </a:lnTo>
                  <a:lnTo>
                    <a:pt x="192" y="16"/>
                  </a:lnTo>
                  <a:lnTo>
                    <a:pt x="192" y="177"/>
                  </a:lnTo>
                  <a:lnTo>
                    <a:pt x="190" y="183"/>
                  </a:lnTo>
                  <a:lnTo>
                    <a:pt x="186" y="187"/>
                  </a:lnTo>
                  <a:lnTo>
                    <a:pt x="182" y="190"/>
                  </a:lnTo>
                  <a:lnTo>
                    <a:pt x="176" y="192"/>
                  </a:lnTo>
                  <a:lnTo>
                    <a:pt x="15" y="192"/>
                  </a:lnTo>
                  <a:lnTo>
                    <a:pt x="7" y="190"/>
                  </a:lnTo>
                  <a:lnTo>
                    <a:pt x="3" y="187"/>
                  </a:lnTo>
                  <a:lnTo>
                    <a:pt x="0" y="183"/>
                  </a:lnTo>
                  <a:lnTo>
                    <a:pt x="0" y="177"/>
                  </a:lnTo>
                  <a:lnTo>
                    <a:pt x="0" y="16"/>
                  </a:lnTo>
                  <a:close/>
                  <a:moveTo>
                    <a:pt x="30" y="177"/>
                  </a:moveTo>
                  <a:lnTo>
                    <a:pt x="15" y="162"/>
                  </a:lnTo>
                  <a:lnTo>
                    <a:pt x="176" y="162"/>
                  </a:lnTo>
                  <a:lnTo>
                    <a:pt x="161" y="177"/>
                  </a:lnTo>
                  <a:lnTo>
                    <a:pt x="161" y="16"/>
                  </a:lnTo>
                  <a:lnTo>
                    <a:pt x="176" y="31"/>
                  </a:lnTo>
                  <a:lnTo>
                    <a:pt x="15" y="31"/>
                  </a:lnTo>
                  <a:lnTo>
                    <a:pt x="30" y="16"/>
                  </a:lnTo>
                  <a:lnTo>
                    <a:pt x="30" y="177"/>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43"/>
            <p:cNvSpPr>
              <a:spLocks noChangeArrowheads="1"/>
            </p:cNvSpPr>
            <p:nvPr/>
          </p:nvSpPr>
          <p:spPr bwMode="auto">
            <a:xfrm>
              <a:off x="3748088" y="2063750"/>
              <a:ext cx="7429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MESI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56" name="Group 1055"/>
          <p:cNvGrpSpPr/>
          <p:nvPr/>
        </p:nvGrpSpPr>
        <p:grpSpPr>
          <a:xfrm>
            <a:off x="3712681" y="1946449"/>
            <a:ext cx="1075343" cy="307777"/>
            <a:chOff x="4451350" y="2063750"/>
            <a:chExt cx="1075343" cy="307777"/>
          </a:xfrm>
        </p:grpSpPr>
        <p:sp>
          <p:nvSpPr>
            <p:cNvPr id="46" name="Rectangle 44"/>
            <p:cNvSpPr>
              <a:spLocks noChangeArrowheads="1"/>
            </p:cNvSpPr>
            <p:nvPr/>
          </p:nvSpPr>
          <p:spPr bwMode="auto">
            <a:xfrm>
              <a:off x="4456113" y="2154238"/>
              <a:ext cx="127000" cy="128588"/>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noEditPoints="1"/>
            </p:cNvSpPr>
            <p:nvPr/>
          </p:nvSpPr>
          <p:spPr bwMode="auto">
            <a:xfrm>
              <a:off x="4451350" y="2149475"/>
              <a:ext cx="136525" cy="136525"/>
            </a:xfrm>
            <a:custGeom>
              <a:avLst/>
              <a:gdLst>
                <a:gd name="T0" fmla="*/ 0 w 173"/>
                <a:gd name="T1" fmla="*/ 6 h 173"/>
                <a:gd name="T2" fmla="*/ 0 w 173"/>
                <a:gd name="T3" fmla="*/ 0 h 173"/>
                <a:gd name="T4" fmla="*/ 6 w 173"/>
                <a:gd name="T5" fmla="*/ 0 h 173"/>
                <a:gd name="T6" fmla="*/ 167 w 173"/>
                <a:gd name="T7" fmla="*/ 0 h 173"/>
                <a:gd name="T8" fmla="*/ 171 w 173"/>
                <a:gd name="T9" fmla="*/ 0 h 173"/>
                <a:gd name="T10" fmla="*/ 173 w 173"/>
                <a:gd name="T11" fmla="*/ 6 h 173"/>
                <a:gd name="T12" fmla="*/ 173 w 173"/>
                <a:gd name="T13" fmla="*/ 167 h 173"/>
                <a:gd name="T14" fmla="*/ 171 w 173"/>
                <a:gd name="T15" fmla="*/ 171 h 173"/>
                <a:gd name="T16" fmla="*/ 167 w 173"/>
                <a:gd name="T17" fmla="*/ 173 h 173"/>
                <a:gd name="T18" fmla="*/ 6 w 173"/>
                <a:gd name="T19" fmla="*/ 173 h 173"/>
                <a:gd name="T20" fmla="*/ 0 w 173"/>
                <a:gd name="T21" fmla="*/ 171 h 173"/>
                <a:gd name="T22" fmla="*/ 0 w 173"/>
                <a:gd name="T23" fmla="*/ 167 h 173"/>
                <a:gd name="T24" fmla="*/ 0 w 173"/>
                <a:gd name="T25" fmla="*/ 6 h 173"/>
                <a:gd name="T26" fmla="*/ 12 w 173"/>
                <a:gd name="T27" fmla="*/ 167 h 173"/>
                <a:gd name="T28" fmla="*/ 6 w 173"/>
                <a:gd name="T29" fmla="*/ 161 h 173"/>
                <a:gd name="T30" fmla="*/ 167 w 173"/>
                <a:gd name="T31" fmla="*/ 161 h 173"/>
                <a:gd name="T32" fmla="*/ 162 w 173"/>
                <a:gd name="T33" fmla="*/ 167 h 173"/>
                <a:gd name="T34" fmla="*/ 162 w 173"/>
                <a:gd name="T35" fmla="*/ 6 h 173"/>
                <a:gd name="T36" fmla="*/ 167 w 173"/>
                <a:gd name="T37" fmla="*/ 11 h 173"/>
                <a:gd name="T38" fmla="*/ 6 w 173"/>
                <a:gd name="T39" fmla="*/ 11 h 173"/>
                <a:gd name="T40" fmla="*/ 12 w 173"/>
                <a:gd name="T41" fmla="*/ 6 h 173"/>
                <a:gd name="T42" fmla="*/ 12 w 173"/>
                <a:gd name="T43" fmla="*/ 16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173">
                  <a:moveTo>
                    <a:pt x="0" y="6"/>
                  </a:moveTo>
                  <a:lnTo>
                    <a:pt x="0" y="0"/>
                  </a:lnTo>
                  <a:lnTo>
                    <a:pt x="6" y="0"/>
                  </a:lnTo>
                  <a:lnTo>
                    <a:pt x="167" y="0"/>
                  </a:lnTo>
                  <a:lnTo>
                    <a:pt x="171" y="0"/>
                  </a:lnTo>
                  <a:lnTo>
                    <a:pt x="173" y="6"/>
                  </a:lnTo>
                  <a:lnTo>
                    <a:pt x="173" y="167"/>
                  </a:lnTo>
                  <a:lnTo>
                    <a:pt x="171" y="171"/>
                  </a:lnTo>
                  <a:lnTo>
                    <a:pt x="167" y="173"/>
                  </a:lnTo>
                  <a:lnTo>
                    <a:pt x="6" y="173"/>
                  </a:lnTo>
                  <a:lnTo>
                    <a:pt x="0" y="171"/>
                  </a:lnTo>
                  <a:lnTo>
                    <a:pt x="0" y="167"/>
                  </a:lnTo>
                  <a:lnTo>
                    <a:pt x="0" y="6"/>
                  </a:lnTo>
                  <a:close/>
                  <a:moveTo>
                    <a:pt x="12" y="167"/>
                  </a:moveTo>
                  <a:lnTo>
                    <a:pt x="6" y="161"/>
                  </a:lnTo>
                  <a:lnTo>
                    <a:pt x="167" y="161"/>
                  </a:lnTo>
                  <a:lnTo>
                    <a:pt x="162" y="167"/>
                  </a:lnTo>
                  <a:lnTo>
                    <a:pt x="162" y="6"/>
                  </a:lnTo>
                  <a:lnTo>
                    <a:pt x="167" y="11"/>
                  </a:lnTo>
                  <a:lnTo>
                    <a:pt x="6" y="11"/>
                  </a:lnTo>
                  <a:lnTo>
                    <a:pt x="12" y="6"/>
                  </a:lnTo>
                  <a:lnTo>
                    <a:pt x="12" y="167"/>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6"/>
            <p:cNvSpPr>
              <a:spLocks noChangeArrowheads="1"/>
            </p:cNvSpPr>
            <p:nvPr/>
          </p:nvSpPr>
          <p:spPr bwMode="auto">
            <a:xfrm>
              <a:off x="4643438" y="2063750"/>
              <a:ext cx="8832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GPU-VI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58" name="Group 1057"/>
          <p:cNvGrpSpPr/>
          <p:nvPr/>
        </p:nvGrpSpPr>
        <p:grpSpPr>
          <a:xfrm>
            <a:off x="5004048" y="1941761"/>
            <a:ext cx="1285528" cy="307777"/>
            <a:chOff x="6970713" y="2063750"/>
            <a:chExt cx="1285528" cy="307777"/>
          </a:xfrm>
        </p:grpSpPr>
        <p:sp>
          <p:nvSpPr>
            <p:cNvPr id="52" name="Rectangle 50"/>
            <p:cNvSpPr>
              <a:spLocks noChangeArrowheads="1"/>
            </p:cNvSpPr>
            <p:nvPr/>
          </p:nvSpPr>
          <p:spPr bwMode="auto">
            <a:xfrm>
              <a:off x="6975475" y="2154238"/>
              <a:ext cx="128588" cy="128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noEditPoints="1"/>
            </p:cNvSpPr>
            <p:nvPr/>
          </p:nvSpPr>
          <p:spPr bwMode="auto">
            <a:xfrm>
              <a:off x="6970713" y="2149475"/>
              <a:ext cx="138113" cy="136525"/>
            </a:xfrm>
            <a:custGeom>
              <a:avLst/>
              <a:gdLst>
                <a:gd name="T0" fmla="*/ 0 w 173"/>
                <a:gd name="T1" fmla="*/ 6 h 173"/>
                <a:gd name="T2" fmla="*/ 2 w 173"/>
                <a:gd name="T3" fmla="*/ 2 h 173"/>
                <a:gd name="T4" fmla="*/ 6 w 173"/>
                <a:gd name="T5" fmla="*/ 0 h 173"/>
                <a:gd name="T6" fmla="*/ 167 w 173"/>
                <a:gd name="T7" fmla="*/ 0 h 173"/>
                <a:gd name="T8" fmla="*/ 171 w 173"/>
                <a:gd name="T9" fmla="*/ 2 h 173"/>
                <a:gd name="T10" fmla="*/ 173 w 173"/>
                <a:gd name="T11" fmla="*/ 6 h 173"/>
                <a:gd name="T12" fmla="*/ 173 w 173"/>
                <a:gd name="T13" fmla="*/ 167 h 173"/>
                <a:gd name="T14" fmla="*/ 171 w 173"/>
                <a:gd name="T15" fmla="*/ 171 h 173"/>
                <a:gd name="T16" fmla="*/ 167 w 173"/>
                <a:gd name="T17" fmla="*/ 173 h 173"/>
                <a:gd name="T18" fmla="*/ 6 w 173"/>
                <a:gd name="T19" fmla="*/ 173 h 173"/>
                <a:gd name="T20" fmla="*/ 2 w 173"/>
                <a:gd name="T21" fmla="*/ 171 h 173"/>
                <a:gd name="T22" fmla="*/ 0 w 173"/>
                <a:gd name="T23" fmla="*/ 167 h 173"/>
                <a:gd name="T24" fmla="*/ 0 w 173"/>
                <a:gd name="T25" fmla="*/ 6 h 173"/>
                <a:gd name="T26" fmla="*/ 11 w 173"/>
                <a:gd name="T27" fmla="*/ 167 h 173"/>
                <a:gd name="T28" fmla="*/ 6 w 173"/>
                <a:gd name="T29" fmla="*/ 161 h 173"/>
                <a:gd name="T30" fmla="*/ 167 w 173"/>
                <a:gd name="T31" fmla="*/ 161 h 173"/>
                <a:gd name="T32" fmla="*/ 161 w 173"/>
                <a:gd name="T33" fmla="*/ 167 h 173"/>
                <a:gd name="T34" fmla="*/ 161 w 173"/>
                <a:gd name="T35" fmla="*/ 6 h 173"/>
                <a:gd name="T36" fmla="*/ 167 w 173"/>
                <a:gd name="T37" fmla="*/ 11 h 173"/>
                <a:gd name="T38" fmla="*/ 6 w 173"/>
                <a:gd name="T39" fmla="*/ 11 h 173"/>
                <a:gd name="T40" fmla="*/ 11 w 173"/>
                <a:gd name="T41" fmla="*/ 6 h 173"/>
                <a:gd name="T42" fmla="*/ 11 w 173"/>
                <a:gd name="T43" fmla="*/ 16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173">
                  <a:moveTo>
                    <a:pt x="0" y="6"/>
                  </a:moveTo>
                  <a:lnTo>
                    <a:pt x="2" y="2"/>
                  </a:lnTo>
                  <a:lnTo>
                    <a:pt x="6" y="0"/>
                  </a:lnTo>
                  <a:lnTo>
                    <a:pt x="167" y="0"/>
                  </a:lnTo>
                  <a:lnTo>
                    <a:pt x="171" y="2"/>
                  </a:lnTo>
                  <a:lnTo>
                    <a:pt x="173" y="6"/>
                  </a:lnTo>
                  <a:lnTo>
                    <a:pt x="173" y="167"/>
                  </a:lnTo>
                  <a:lnTo>
                    <a:pt x="171" y="171"/>
                  </a:lnTo>
                  <a:lnTo>
                    <a:pt x="167" y="173"/>
                  </a:lnTo>
                  <a:lnTo>
                    <a:pt x="6" y="173"/>
                  </a:lnTo>
                  <a:lnTo>
                    <a:pt x="2" y="171"/>
                  </a:lnTo>
                  <a:lnTo>
                    <a:pt x="0" y="167"/>
                  </a:lnTo>
                  <a:lnTo>
                    <a:pt x="0" y="6"/>
                  </a:lnTo>
                  <a:close/>
                  <a:moveTo>
                    <a:pt x="11" y="167"/>
                  </a:moveTo>
                  <a:lnTo>
                    <a:pt x="6" y="161"/>
                  </a:lnTo>
                  <a:lnTo>
                    <a:pt x="167" y="161"/>
                  </a:lnTo>
                  <a:lnTo>
                    <a:pt x="161" y="167"/>
                  </a:lnTo>
                  <a:lnTo>
                    <a:pt x="161" y="6"/>
                  </a:lnTo>
                  <a:lnTo>
                    <a:pt x="167" y="11"/>
                  </a:lnTo>
                  <a:lnTo>
                    <a:pt x="6" y="11"/>
                  </a:lnTo>
                  <a:lnTo>
                    <a:pt x="11" y="6"/>
                  </a:lnTo>
                  <a:lnTo>
                    <a:pt x="11" y="167"/>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52"/>
            <p:cNvSpPr>
              <a:spLocks noChangeArrowheads="1"/>
            </p:cNvSpPr>
            <p:nvPr/>
          </p:nvSpPr>
          <p:spPr bwMode="auto">
            <a:xfrm>
              <a:off x="7162800" y="2063750"/>
              <a:ext cx="1093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TC-Weak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15" name="Rectangle 72"/>
          <p:cNvSpPr>
            <a:spLocks noChangeArrowheads="1"/>
          </p:cNvSpPr>
          <p:nvPr/>
        </p:nvSpPr>
        <p:spPr bwMode="auto">
          <a:xfrm>
            <a:off x="1721109" y="5723232"/>
            <a:ext cx="17829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Arial" pitchFamily="34" charset="0"/>
              </a:rPr>
              <a:t>Do not require coherence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037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fade">
                                      <p:cBhvr>
                                        <p:cTn id="10" dur="500"/>
                                        <p:tgtEl>
                                          <p:spTgt spid="1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5"/>
                                        </p:tgtEl>
                                        <p:attrNameLst>
                                          <p:attrName>style.visibility</p:attrName>
                                        </p:attrNameLst>
                                      </p:cBhvr>
                                      <p:to>
                                        <p:strVal val="visible"/>
                                      </p:to>
                                    </p:set>
                                    <p:animEffect transition="in" filter="fade">
                                      <p:cBhvr>
                                        <p:cTn id="13" dur="500"/>
                                        <p:tgtEl>
                                          <p:spTgt spid="2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85"/>
                                        </p:tgtEl>
                                        <p:attrNameLst>
                                          <p:attrName>style.visibility</p:attrName>
                                        </p:attrNameLst>
                                      </p:cBhvr>
                                      <p:to>
                                        <p:strVal val="visible"/>
                                      </p:to>
                                    </p:set>
                                    <p:animEffect transition="in" filter="wipe(down)">
                                      <p:cBhvr>
                                        <p:cTn id="18" dur="500"/>
                                        <p:tgtEl>
                                          <p:spTgt spid="185"/>
                                        </p:tgtEl>
                                      </p:cBhvr>
                                    </p:animEffect>
                                  </p:childTnLst>
                                </p:cTn>
                              </p:par>
                              <p:par>
                                <p:cTn id="19" presetID="1" presetClass="entr" presetSubtype="0" fill="hold" nodeType="withEffect">
                                  <p:stCondLst>
                                    <p:cond delay="0"/>
                                  </p:stCondLst>
                                  <p:childTnLst>
                                    <p:set>
                                      <p:cBhvr>
                                        <p:cTn id="20" dur="1" fill="hold">
                                          <p:stCondLst>
                                            <p:cond delay="0"/>
                                          </p:stCondLst>
                                        </p:cTn>
                                        <p:tgtEl>
                                          <p:spTgt spid="1053"/>
                                        </p:tgtEl>
                                        <p:attrNameLst>
                                          <p:attrName>style.visibility</p:attrName>
                                        </p:attrNameLst>
                                      </p:cBhvr>
                                      <p:to>
                                        <p:strVal val="visible"/>
                                      </p:to>
                                    </p:set>
                                  </p:childTnLst>
                                </p:cTn>
                              </p:par>
                              <p:par>
                                <p:cTn id="21" presetID="26" presetClass="emph" presetSubtype="0" fill="hold" nodeType="withEffect">
                                  <p:stCondLst>
                                    <p:cond delay="0"/>
                                  </p:stCondLst>
                                  <p:childTnLst>
                                    <p:animEffect transition="out" filter="fade">
                                      <p:cBhvr>
                                        <p:cTn id="22" dur="500" tmFilter="0, 0; .2, .5; .8, .5; 1, 0"/>
                                        <p:tgtEl>
                                          <p:spTgt spid="1053"/>
                                        </p:tgtEl>
                                      </p:cBhvr>
                                    </p:animEffect>
                                    <p:animScale>
                                      <p:cBhvr>
                                        <p:cTn id="23" dur="250" autoRev="1" fill="hold"/>
                                        <p:tgtEl>
                                          <p:spTgt spid="1053"/>
                                        </p:tgtEl>
                                      </p:cBhvr>
                                      <p:by x="105000" y="105000"/>
                                    </p:animScale>
                                  </p:childTnLst>
                                </p:cTn>
                              </p:par>
                              <p:par>
                                <p:cTn id="24" presetID="1" presetClass="entr" presetSubtype="0" fill="hold" nodeType="withEffect">
                                  <p:stCondLst>
                                    <p:cond delay="0"/>
                                  </p:stCondLst>
                                  <p:childTnLst>
                                    <p:set>
                                      <p:cBhvr>
                                        <p:cTn id="25" dur="1" fill="hold">
                                          <p:stCondLst>
                                            <p:cond delay="0"/>
                                          </p:stCondLst>
                                        </p:cTn>
                                        <p:tgtEl>
                                          <p:spTgt spid="105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56"/>
                                        </p:tgtEl>
                                        <p:attrNameLst>
                                          <p:attrName>style.visibility</p:attrName>
                                        </p:attrNameLst>
                                      </p:cBhvr>
                                      <p:to>
                                        <p:strVal val="visible"/>
                                      </p:to>
                                    </p:set>
                                  </p:childTnLst>
                                </p:cTn>
                              </p:par>
                              <p:par>
                                <p:cTn id="28" presetID="26" presetClass="emph" presetSubtype="0" fill="hold" nodeType="withEffect">
                                  <p:stCondLst>
                                    <p:cond delay="0"/>
                                  </p:stCondLst>
                                  <p:childTnLst>
                                    <p:animEffect transition="out" filter="fade">
                                      <p:cBhvr>
                                        <p:cTn id="29" dur="500" tmFilter="0, 0; .2, .5; .8, .5; 1, 0"/>
                                        <p:tgtEl>
                                          <p:spTgt spid="1055"/>
                                        </p:tgtEl>
                                      </p:cBhvr>
                                    </p:animEffect>
                                    <p:animScale>
                                      <p:cBhvr>
                                        <p:cTn id="30" dur="250" autoRev="1" fill="hold"/>
                                        <p:tgtEl>
                                          <p:spTgt spid="1055"/>
                                        </p:tgtEl>
                                      </p:cBhvr>
                                      <p:by x="105000" y="105000"/>
                                    </p:animScale>
                                  </p:childTnLst>
                                </p:cTn>
                              </p:par>
                              <p:par>
                                <p:cTn id="31" presetID="26" presetClass="emph" presetSubtype="0" fill="hold" nodeType="withEffect">
                                  <p:stCondLst>
                                    <p:cond delay="0"/>
                                  </p:stCondLst>
                                  <p:childTnLst>
                                    <p:animEffect transition="out" filter="fade">
                                      <p:cBhvr>
                                        <p:cTn id="32" dur="500" tmFilter="0, 0; .2, .5; .8, .5; 1, 0"/>
                                        <p:tgtEl>
                                          <p:spTgt spid="1056"/>
                                        </p:tgtEl>
                                      </p:cBhvr>
                                    </p:animEffect>
                                    <p:animScale>
                                      <p:cBhvr>
                                        <p:cTn id="33" dur="250" autoRev="1" fill="hold"/>
                                        <p:tgtEl>
                                          <p:spTgt spid="1056"/>
                                        </p:tgtEl>
                                      </p:cBhvr>
                                      <p:by x="105000" y="105000"/>
                                    </p:animScale>
                                  </p:childTnLst>
                                </p:cTn>
                              </p:par>
                              <p:par>
                                <p:cTn id="34" presetID="22" presetClass="entr" presetSubtype="4" fill="hold" nodeType="withEffect">
                                  <p:stCondLst>
                                    <p:cond delay="0"/>
                                  </p:stCondLst>
                                  <p:childTnLst>
                                    <p:set>
                                      <p:cBhvr>
                                        <p:cTn id="35" dur="1" fill="hold">
                                          <p:stCondLst>
                                            <p:cond delay="0"/>
                                          </p:stCondLst>
                                        </p:cTn>
                                        <p:tgtEl>
                                          <p:spTgt spid="189"/>
                                        </p:tgtEl>
                                        <p:attrNameLst>
                                          <p:attrName>style.visibility</p:attrName>
                                        </p:attrNameLst>
                                      </p:cBhvr>
                                      <p:to>
                                        <p:strVal val="visible"/>
                                      </p:to>
                                    </p:set>
                                    <p:animEffect transition="in" filter="wipe(down)">
                                      <p:cBhvr>
                                        <p:cTn id="36" dur="500"/>
                                        <p:tgtEl>
                                          <p:spTgt spid="189"/>
                                        </p:tgtEl>
                                      </p:cBhvr>
                                    </p:animEffect>
                                  </p:childTnLst>
                                </p:cTn>
                              </p:par>
                              <p:par>
                                <p:cTn id="37" presetID="22" presetClass="entr" presetSubtype="4" fill="hold" nodeType="withEffect">
                                  <p:stCondLst>
                                    <p:cond delay="0"/>
                                  </p:stCondLst>
                                  <p:childTnLst>
                                    <p:set>
                                      <p:cBhvr>
                                        <p:cTn id="38" dur="1" fill="hold">
                                          <p:stCondLst>
                                            <p:cond delay="0"/>
                                          </p:stCondLst>
                                        </p:cTn>
                                        <p:tgtEl>
                                          <p:spTgt spid="186"/>
                                        </p:tgtEl>
                                        <p:attrNameLst>
                                          <p:attrName>style.visibility</p:attrName>
                                        </p:attrNameLst>
                                      </p:cBhvr>
                                      <p:to>
                                        <p:strVal val="visible"/>
                                      </p:to>
                                    </p:set>
                                    <p:animEffect transition="in" filter="wipe(down)">
                                      <p:cBhvr>
                                        <p:cTn id="39" dur="500"/>
                                        <p:tgtEl>
                                          <p:spTgt spid="18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88"/>
                                        </p:tgtEl>
                                        <p:attrNameLst>
                                          <p:attrName>style.visibility</p:attrName>
                                        </p:attrNameLst>
                                      </p:cBhvr>
                                      <p:to>
                                        <p:strVal val="visible"/>
                                      </p:to>
                                    </p:set>
                                    <p:animEffect transition="in" filter="wipe(down)">
                                      <p:cBhvr>
                                        <p:cTn id="44" dur="500"/>
                                        <p:tgtEl>
                                          <p:spTgt spid="188"/>
                                        </p:tgtEl>
                                      </p:cBhvr>
                                    </p:animEffect>
                                  </p:childTnLst>
                                </p:cTn>
                              </p:par>
                              <p:par>
                                <p:cTn id="45" presetID="1" presetClass="entr" presetSubtype="0" fill="hold" nodeType="withEffect">
                                  <p:stCondLst>
                                    <p:cond delay="0"/>
                                  </p:stCondLst>
                                  <p:childTnLst>
                                    <p:set>
                                      <p:cBhvr>
                                        <p:cTn id="46" dur="1" fill="hold">
                                          <p:stCondLst>
                                            <p:cond delay="0"/>
                                          </p:stCondLst>
                                        </p:cTn>
                                        <p:tgtEl>
                                          <p:spTgt spid="1058"/>
                                        </p:tgtEl>
                                        <p:attrNameLst>
                                          <p:attrName>style.visibility</p:attrName>
                                        </p:attrNameLst>
                                      </p:cBhvr>
                                      <p:to>
                                        <p:strVal val="visible"/>
                                      </p:to>
                                    </p:set>
                                  </p:childTnLst>
                                </p:cTn>
                              </p:par>
                              <p:par>
                                <p:cTn id="47" presetID="26" presetClass="emph" presetSubtype="0" fill="hold" nodeType="withEffect">
                                  <p:stCondLst>
                                    <p:cond delay="0"/>
                                  </p:stCondLst>
                                  <p:childTnLst>
                                    <p:animEffect transition="out" filter="fade">
                                      <p:cBhvr>
                                        <p:cTn id="48" dur="500" tmFilter="0, 0; .2, .5; .8, .5; 1, 0"/>
                                        <p:tgtEl>
                                          <p:spTgt spid="1058"/>
                                        </p:tgtEl>
                                      </p:cBhvr>
                                    </p:animEffect>
                                    <p:animScale>
                                      <p:cBhvr>
                                        <p:cTn id="49" dur="250" autoRev="1" fill="hold"/>
                                        <p:tgtEl>
                                          <p:spTgt spid="1058"/>
                                        </p:tgtEl>
                                      </p:cBhvr>
                                      <p:by x="105000" y="105000"/>
                                    </p:animScale>
                                  </p:childTnLst>
                                </p:cTn>
                              </p:par>
                              <p:par>
                                <p:cTn id="50" presetID="10" presetClass="entr" presetSubtype="0" fill="hold" nodeType="with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fade">
                                      <p:cBhvr>
                                        <p:cTn id="52" dur="500"/>
                                        <p:tgtEl>
                                          <p:spTgt spid="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fade">
                                      <p:cBhvr>
                                        <p:cTn id="5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Performance</a:t>
            </a:r>
            <a:endParaRPr lang="en-US" dirty="0"/>
          </a:p>
        </p:txBody>
      </p:sp>
      <p:sp>
        <p:nvSpPr>
          <p:cNvPr id="3" name="Text Placeholder 2"/>
          <p:cNvSpPr>
            <a:spLocks noGrp="1"/>
          </p:cNvSpPr>
          <p:nvPr>
            <p:ph type="body" sz="quarter" idx="12"/>
          </p:nvPr>
        </p:nvSpPr>
        <p:spPr>
          <a:xfrm>
            <a:off x="4884976" y="2506600"/>
            <a:ext cx="3600400" cy="3730712"/>
          </a:xfrm>
        </p:spPr>
        <p:txBody>
          <a:bodyPr/>
          <a:lstStyle/>
          <a:p>
            <a:pPr marL="285750" indent="-285750">
              <a:buFont typeface="Arial" pitchFamily="34" charset="0"/>
              <a:buChar char="•"/>
            </a:pPr>
            <a:r>
              <a:rPr lang="en-US" dirty="0" smtClean="0"/>
              <a:t>TC-Weak with simple predictor performs 85% better than disabling L1 caches</a:t>
            </a:r>
          </a:p>
          <a:p>
            <a:pPr marL="285750" indent="-285750">
              <a:buFont typeface="Arial" pitchFamily="34" charset="0"/>
              <a:buChar char="•"/>
            </a:pPr>
            <a:endParaRPr lang="en-US" dirty="0"/>
          </a:p>
          <a:p>
            <a:pPr marL="285750" indent="-285750">
              <a:buFont typeface="Arial" pitchFamily="34" charset="0"/>
              <a:buChar char="•"/>
            </a:pPr>
            <a:r>
              <a:rPr lang="en-US" dirty="0" smtClean="0"/>
              <a:t>Performs 28% better than TC with stalling</a:t>
            </a:r>
          </a:p>
          <a:p>
            <a:pPr marL="285750" indent="-285750">
              <a:buFont typeface="Arial" pitchFamily="34" charset="0"/>
              <a:buChar char="•"/>
            </a:pPr>
            <a:endParaRPr lang="en-US" dirty="0"/>
          </a:p>
          <a:p>
            <a:pPr marL="285750" indent="-285750">
              <a:buFont typeface="Arial" pitchFamily="34" charset="0"/>
              <a:buChar char="•"/>
            </a:pPr>
            <a:r>
              <a:rPr lang="en-US" dirty="0" smtClean="0"/>
              <a:t>Larger directory sizes do not improve performance</a:t>
            </a:r>
            <a:endParaRPr lang="en-US" dirty="0"/>
          </a:p>
        </p:txBody>
      </p:sp>
      <p:grpSp>
        <p:nvGrpSpPr>
          <p:cNvPr id="1055" name="Group 1054"/>
          <p:cNvGrpSpPr/>
          <p:nvPr/>
        </p:nvGrpSpPr>
        <p:grpSpPr>
          <a:xfrm>
            <a:off x="2633747" y="1941512"/>
            <a:ext cx="941388" cy="344488"/>
            <a:chOff x="3549650" y="2063750"/>
            <a:chExt cx="941388" cy="344488"/>
          </a:xfrm>
        </p:grpSpPr>
        <p:sp>
          <p:nvSpPr>
            <p:cNvPr id="43" name="Rectangle 41"/>
            <p:cNvSpPr>
              <a:spLocks noChangeArrowheads="1"/>
            </p:cNvSpPr>
            <p:nvPr/>
          </p:nvSpPr>
          <p:spPr bwMode="auto">
            <a:xfrm>
              <a:off x="3562350" y="2154238"/>
              <a:ext cx="128588" cy="12858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noEditPoints="1"/>
            </p:cNvSpPr>
            <p:nvPr/>
          </p:nvSpPr>
          <p:spPr bwMode="auto">
            <a:xfrm>
              <a:off x="3549650" y="2141538"/>
              <a:ext cx="152400" cy="152400"/>
            </a:xfrm>
            <a:custGeom>
              <a:avLst/>
              <a:gdLst>
                <a:gd name="T0" fmla="*/ 0 w 192"/>
                <a:gd name="T1" fmla="*/ 16 h 192"/>
                <a:gd name="T2" fmla="*/ 0 w 192"/>
                <a:gd name="T3" fmla="*/ 8 h 192"/>
                <a:gd name="T4" fmla="*/ 3 w 192"/>
                <a:gd name="T5" fmla="*/ 4 h 192"/>
                <a:gd name="T6" fmla="*/ 7 w 192"/>
                <a:gd name="T7" fmla="*/ 0 h 192"/>
                <a:gd name="T8" fmla="*/ 15 w 192"/>
                <a:gd name="T9" fmla="*/ 0 h 192"/>
                <a:gd name="T10" fmla="*/ 176 w 192"/>
                <a:gd name="T11" fmla="*/ 0 h 192"/>
                <a:gd name="T12" fmla="*/ 182 w 192"/>
                <a:gd name="T13" fmla="*/ 0 h 192"/>
                <a:gd name="T14" fmla="*/ 186 w 192"/>
                <a:gd name="T15" fmla="*/ 4 h 192"/>
                <a:gd name="T16" fmla="*/ 190 w 192"/>
                <a:gd name="T17" fmla="*/ 8 h 192"/>
                <a:gd name="T18" fmla="*/ 192 w 192"/>
                <a:gd name="T19" fmla="*/ 16 h 192"/>
                <a:gd name="T20" fmla="*/ 192 w 192"/>
                <a:gd name="T21" fmla="*/ 177 h 192"/>
                <a:gd name="T22" fmla="*/ 190 w 192"/>
                <a:gd name="T23" fmla="*/ 183 h 192"/>
                <a:gd name="T24" fmla="*/ 186 w 192"/>
                <a:gd name="T25" fmla="*/ 187 h 192"/>
                <a:gd name="T26" fmla="*/ 182 w 192"/>
                <a:gd name="T27" fmla="*/ 190 h 192"/>
                <a:gd name="T28" fmla="*/ 176 w 192"/>
                <a:gd name="T29" fmla="*/ 192 h 192"/>
                <a:gd name="T30" fmla="*/ 15 w 192"/>
                <a:gd name="T31" fmla="*/ 192 h 192"/>
                <a:gd name="T32" fmla="*/ 7 w 192"/>
                <a:gd name="T33" fmla="*/ 190 h 192"/>
                <a:gd name="T34" fmla="*/ 3 w 192"/>
                <a:gd name="T35" fmla="*/ 187 h 192"/>
                <a:gd name="T36" fmla="*/ 0 w 192"/>
                <a:gd name="T37" fmla="*/ 183 h 192"/>
                <a:gd name="T38" fmla="*/ 0 w 192"/>
                <a:gd name="T39" fmla="*/ 177 h 192"/>
                <a:gd name="T40" fmla="*/ 0 w 192"/>
                <a:gd name="T41" fmla="*/ 16 h 192"/>
                <a:gd name="T42" fmla="*/ 30 w 192"/>
                <a:gd name="T43" fmla="*/ 177 h 192"/>
                <a:gd name="T44" fmla="*/ 15 w 192"/>
                <a:gd name="T45" fmla="*/ 162 h 192"/>
                <a:gd name="T46" fmla="*/ 176 w 192"/>
                <a:gd name="T47" fmla="*/ 162 h 192"/>
                <a:gd name="T48" fmla="*/ 161 w 192"/>
                <a:gd name="T49" fmla="*/ 177 h 192"/>
                <a:gd name="T50" fmla="*/ 161 w 192"/>
                <a:gd name="T51" fmla="*/ 16 h 192"/>
                <a:gd name="T52" fmla="*/ 176 w 192"/>
                <a:gd name="T53" fmla="*/ 31 h 192"/>
                <a:gd name="T54" fmla="*/ 15 w 192"/>
                <a:gd name="T55" fmla="*/ 31 h 192"/>
                <a:gd name="T56" fmla="*/ 30 w 192"/>
                <a:gd name="T57" fmla="*/ 16 h 192"/>
                <a:gd name="T58" fmla="*/ 30 w 192"/>
                <a:gd name="T59" fmla="*/ 17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92">
                  <a:moveTo>
                    <a:pt x="0" y="16"/>
                  </a:moveTo>
                  <a:lnTo>
                    <a:pt x="0" y="8"/>
                  </a:lnTo>
                  <a:lnTo>
                    <a:pt x="3" y="4"/>
                  </a:lnTo>
                  <a:lnTo>
                    <a:pt x="7" y="0"/>
                  </a:lnTo>
                  <a:lnTo>
                    <a:pt x="15" y="0"/>
                  </a:lnTo>
                  <a:lnTo>
                    <a:pt x="176" y="0"/>
                  </a:lnTo>
                  <a:lnTo>
                    <a:pt x="182" y="0"/>
                  </a:lnTo>
                  <a:lnTo>
                    <a:pt x="186" y="4"/>
                  </a:lnTo>
                  <a:lnTo>
                    <a:pt x="190" y="8"/>
                  </a:lnTo>
                  <a:lnTo>
                    <a:pt x="192" y="16"/>
                  </a:lnTo>
                  <a:lnTo>
                    <a:pt x="192" y="177"/>
                  </a:lnTo>
                  <a:lnTo>
                    <a:pt x="190" y="183"/>
                  </a:lnTo>
                  <a:lnTo>
                    <a:pt x="186" y="187"/>
                  </a:lnTo>
                  <a:lnTo>
                    <a:pt x="182" y="190"/>
                  </a:lnTo>
                  <a:lnTo>
                    <a:pt x="176" y="192"/>
                  </a:lnTo>
                  <a:lnTo>
                    <a:pt x="15" y="192"/>
                  </a:lnTo>
                  <a:lnTo>
                    <a:pt x="7" y="190"/>
                  </a:lnTo>
                  <a:lnTo>
                    <a:pt x="3" y="187"/>
                  </a:lnTo>
                  <a:lnTo>
                    <a:pt x="0" y="183"/>
                  </a:lnTo>
                  <a:lnTo>
                    <a:pt x="0" y="177"/>
                  </a:lnTo>
                  <a:lnTo>
                    <a:pt x="0" y="16"/>
                  </a:lnTo>
                  <a:close/>
                  <a:moveTo>
                    <a:pt x="30" y="177"/>
                  </a:moveTo>
                  <a:lnTo>
                    <a:pt x="15" y="162"/>
                  </a:lnTo>
                  <a:lnTo>
                    <a:pt x="176" y="162"/>
                  </a:lnTo>
                  <a:lnTo>
                    <a:pt x="161" y="177"/>
                  </a:lnTo>
                  <a:lnTo>
                    <a:pt x="161" y="16"/>
                  </a:lnTo>
                  <a:lnTo>
                    <a:pt x="176" y="31"/>
                  </a:lnTo>
                  <a:lnTo>
                    <a:pt x="15" y="31"/>
                  </a:lnTo>
                  <a:lnTo>
                    <a:pt x="30" y="16"/>
                  </a:lnTo>
                  <a:lnTo>
                    <a:pt x="30" y="177"/>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43"/>
            <p:cNvSpPr>
              <a:spLocks noChangeArrowheads="1"/>
            </p:cNvSpPr>
            <p:nvPr/>
          </p:nvSpPr>
          <p:spPr bwMode="auto">
            <a:xfrm>
              <a:off x="3748088" y="2063750"/>
              <a:ext cx="7429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MESI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56" name="Group 1055"/>
          <p:cNvGrpSpPr/>
          <p:nvPr/>
        </p:nvGrpSpPr>
        <p:grpSpPr>
          <a:xfrm>
            <a:off x="3712681" y="1946449"/>
            <a:ext cx="1075343" cy="307777"/>
            <a:chOff x="4451350" y="2063750"/>
            <a:chExt cx="1075343" cy="307777"/>
          </a:xfrm>
        </p:grpSpPr>
        <p:sp>
          <p:nvSpPr>
            <p:cNvPr id="46" name="Rectangle 44"/>
            <p:cNvSpPr>
              <a:spLocks noChangeArrowheads="1"/>
            </p:cNvSpPr>
            <p:nvPr/>
          </p:nvSpPr>
          <p:spPr bwMode="auto">
            <a:xfrm>
              <a:off x="4456113" y="2154238"/>
              <a:ext cx="127000" cy="128588"/>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noEditPoints="1"/>
            </p:cNvSpPr>
            <p:nvPr/>
          </p:nvSpPr>
          <p:spPr bwMode="auto">
            <a:xfrm>
              <a:off x="4451350" y="2149475"/>
              <a:ext cx="136525" cy="136525"/>
            </a:xfrm>
            <a:custGeom>
              <a:avLst/>
              <a:gdLst>
                <a:gd name="T0" fmla="*/ 0 w 173"/>
                <a:gd name="T1" fmla="*/ 6 h 173"/>
                <a:gd name="T2" fmla="*/ 0 w 173"/>
                <a:gd name="T3" fmla="*/ 0 h 173"/>
                <a:gd name="T4" fmla="*/ 6 w 173"/>
                <a:gd name="T5" fmla="*/ 0 h 173"/>
                <a:gd name="T6" fmla="*/ 167 w 173"/>
                <a:gd name="T7" fmla="*/ 0 h 173"/>
                <a:gd name="T8" fmla="*/ 171 w 173"/>
                <a:gd name="T9" fmla="*/ 0 h 173"/>
                <a:gd name="T10" fmla="*/ 173 w 173"/>
                <a:gd name="T11" fmla="*/ 6 h 173"/>
                <a:gd name="T12" fmla="*/ 173 w 173"/>
                <a:gd name="T13" fmla="*/ 167 h 173"/>
                <a:gd name="T14" fmla="*/ 171 w 173"/>
                <a:gd name="T15" fmla="*/ 171 h 173"/>
                <a:gd name="T16" fmla="*/ 167 w 173"/>
                <a:gd name="T17" fmla="*/ 173 h 173"/>
                <a:gd name="T18" fmla="*/ 6 w 173"/>
                <a:gd name="T19" fmla="*/ 173 h 173"/>
                <a:gd name="T20" fmla="*/ 0 w 173"/>
                <a:gd name="T21" fmla="*/ 171 h 173"/>
                <a:gd name="T22" fmla="*/ 0 w 173"/>
                <a:gd name="T23" fmla="*/ 167 h 173"/>
                <a:gd name="T24" fmla="*/ 0 w 173"/>
                <a:gd name="T25" fmla="*/ 6 h 173"/>
                <a:gd name="T26" fmla="*/ 12 w 173"/>
                <a:gd name="T27" fmla="*/ 167 h 173"/>
                <a:gd name="T28" fmla="*/ 6 w 173"/>
                <a:gd name="T29" fmla="*/ 161 h 173"/>
                <a:gd name="T30" fmla="*/ 167 w 173"/>
                <a:gd name="T31" fmla="*/ 161 h 173"/>
                <a:gd name="T32" fmla="*/ 162 w 173"/>
                <a:gd name="T33" fmla="*/ 167 h 173"/>
                <a:gd name="T34" fmla="*/ 162 w 173"/>
                <a:gd name="T35" fmla="*/ 6 h 173"/>
                <a:gd name="T36" fmla="*/ 167 w 173"/>
                <a:gd name="T37" fmla="*/ 11 h 173"/>
                <a:gd name="T38" fmla="*/ 6 w 173"/>
                <a:gd name="T39" fmla="*/ 11 h 173"/>
                <a:gd name="T40" fmla="*/ 12 w 173"/>
                <a:gd name="T41" fmla="*/ 6 h 173"/>
                <a:gd name="T42" fmla="*/ 12 w 173"/>
                <a:gd name="T43" fmla="*/ 16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173">
                  <a:moveTo>
                    <a:pt x="0" y="6"/>
                  </a:moveTo>
                  <a:lnTo>
                    <a:pt x="0" y="0"/>
                  </a:lnTo>
                  <a:lnTo>
                    <a:pt x="6" y="0"/>
                  </a:lnTo>
                  <a:lnTo>
                    <a:pt x="167" y="0"/>
                  </a:lnTo>
                  <a:lnTo>
                    <a:pt x="171" y="0"/>
                  </a:lnTo>
                  <a:lnTo>
                    <a:pt x="173" y="6"/>
                  </a:lnTo>
                  <a:lnTo>
                    <a:pt x="173" y="167"/>
                  </a:lnTo>
                  <a:lnTo>
                    <a:pt x="171" y="171"/>
                  </a:lnTo>
                  <a:lnTo>
                    <a:pt x="167" y="173"/>
                  </a:lnTo>
                  <a:lnTo>
                    <a:pt x="6" y="173"/>
                  </a:lnTo>
                  <a:lnTo>
                    <a:pt x="0" y="171"/>
                  </a:lnTo>
                  <a:lnTo>
                    <a:pt x="0" y="167"/>
                  </a:lnTo>
                  <a:lnTo>
                    <a:pt x="0" y="6"/>
                  </a:lnTo>
                  <a:close/>
                  <a:moveTo>
                    <a:pt x="12" y="167"/>
                  </a:moveTo>
                  <a:lnTo>
                    <a:pt x="6" y="161"/>
                  </a:lnTo>
                  <a:lnTo>
                    <a:pt x="167" y="161"/>
                  </a:lnTo>
                  <a:lnTo>
                    <a:pt x="162" y="167"/>
                  </a:lnTo>
                  <a:lnTo>
                    <a:pt x="162" y="6"/>
                  </a:lnTo>
                  <a:lnTo>
                    <a:pt x="167" y="11"/>
                  </a:lnTo>
                  <a:lnTo>
                    <a:pt x="6" y="11"/>
                  </a:lnTo>
                  <a:lnTo>
                    <a:pt x="12" y="6"/>
                  </a:lnTo>
                  <a:lnTo>
                    <a:pt x="12" y="167"/>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6"/>
            <p:cNvSpPr>
              <a:spLocks noChangeArrowheads="1"/>
            </p:cNvSpPr>
            <p:nvPr/>
          </p:nvSpPr>
          <p:spPr bwMode="auto">
            <a:xfrm>
              <a:off x="4643438" y="2063750"/>
              <a:ext cx="8832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GPU-VI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58" name="Group 1057"/>
          <p:cNvGrpSpPr/>
          <p:nvPr/>
        </p:nvGrpSpPr>
        <p:grpSpPr>
          <a:xfrm>
            <a:off x="5004048" y="1941761"/>
            <a:ext cx="1285528" cy="307777"/>
            <a:chOff x="6970713" y="2063750"/>
            <a:chExt cx="1285528" cy="307777"/>
          </a:xfrm>
        </p:grpSpPr>
        <p:sp>
          <p:nvSpPr>
            <p:cNvPr id="52" name="Rectangle 50"/>
            <p:cNvSpPr>
              <a:spLocks noChangeArrowheads="1"/>
            </p:cNvSpPr>
            <p:nvPr/>
          </p:nvSpPr>
          <p:spPr bwMode="auto">
            <a:xfrm>
              <a:off x="6975475" y="2154238"/>
              <a:ext cx="128588" cy="128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noEditPoints="1"/>
            </p:cNvSpPr>
            <p:nvPr/>
          </p:nvSpPr>
          <p:spPr bwMode="auto">
            <a:xfrm>
              <a:off x="6970713" y="2149475"/>
              <a:ext cx="138113" cy="136525"/>
            </a:xfrm>
            <a:custGeom>
              <a:avLst/>
              <a:gdLst>
                <a:gd name="T0" fmla="*/ 0 w 173"/>
                <a:gd name="T1" fmla="*/ 6 h 173"/>
                <a:gd name="T2" fmla="*/ 2 w 173"/>
                <a:gd name="T3" fmla="*/ 2 h 173"/>
                <a:gd name="T4" fmla="*/ 6 w 173"/>
                <a:gd name="T5" fmla="*/ 0 h 173"/>
                <a:gd name="T6" fmla="*/ 167 w 173"/>
                <a:gd name="T7" fmla="*/ 0 h 173"/>
                <a:gd name="T8" fmla="*/ 171 w 173"/>
                <a:gd name="T9" fmla="*/ 2 h 173"/>
                <a:gd name="T10" fmla="*/ 173 w 173"/>
                <a:gd name="T11" fmla="*/ 6 h 173"/>
                <a:gd name="T12" fmla="*/ 173 w 173"/>
                <a:gd name="T13" fmla="*/ 167 h 173"/>
                <a:gd name="T14" fmla="*/ 171 w 173"/>
                <a:gd name="T15" fmla="*/ 171 h 173"/>
                <a:gd name="T16" fmla="*/ 167 w 173"/>
                <a:gd name="T17" fmla="*/ 173 h 173"/>
                <a:gd name="T18" fmla="*/ 6 w 173"/>
                <a:gd name="T19" fmla="*/ 173 h 173"/>
                <a:gd name="T20" fmla="*/ 2 w 173"/>
                <a:gd name="T21" fmla="*/ 171 h 173"/>
                <a:gd name="T22" fmla="*/ 0 w 173"/>
                <a:gd name="T23" fmla="*/ 167 h 173"/>
                <a:gd name="T24" fmla="*/ 0 w 173"/>
                <a:gd name="T25" fmla="*/ 6 h 173"/>
                <a:gd name="T26" fmla="*/ 11 w 173"/>
                <a:gd name="T27" fmla="*/ 167 h 173"/>
                <a:gd name="T28" fmla="*/ 6 w 173"/>
                <a:gd name="T29" fmla="*/ 161 h 173"/>
                <a:gd name="T30" fmla="*/ 167 w 173"/>
                <a:gd name="T31" fmla="*/ 161 h 173"/>
                <a:gd name="T32" fmla="*/ 161 w 173"/>
                <a:gd name="T33" fmla="*/ 167 h 173"/>
                <a:gd name="T34" fmla="*/ 161 w 173"/>
                <a:gd name="T35" fmla="*/ 6 h 173"/>
                <a:gd name="T36" fmla="*/ 167 w 173"/>
                <a:gd name="T37" fmla="*/ 11 h 173"/>
                <a:gd name="T38" fmla="*/ 6 w 173"/>
                <a:gd name="T39" fmla="*/ 11 h 173"/>
                <a:gd name="T40" fmla="*/ 11 w 173"/>
                <a:gd name="T41" fmla="*/ 6 h 173"/>
                <a:gd name="T42" fmla="*/ 11 w 173"/>
                <a:gd name="T43" fmla="*/ 16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173">
                  <a:moveTo>
                    <a:pt x="0" y="6"/>
                  </a:moveTo>
                  <a:lnTo>
                    <a:pt x="2" y="2"/>
                  </a:lnTo>
                  <a:lnTo>
                    <a:pt x="6" y="0"/>
                  </a:lnTo>
                  <a:lnTo>
                    <a:pt x="167" y="0"/>
                  </a:lnTo>
                  <a:lnTo>
                    <a:pt x="171" y="2"/>
                  </a:lnTo>
                  <a:lnTo>
                    <a:pt x="173" y="6"/>
                  </a:lnTo>
                  <a:lnTo>
                    <a:pt x="173" y="167"/>
                  </a:lnTo>
                  <a:lnTo>
                    <a:pt x="171" y="171"/>
                  </a:lnTo>
                  <a:lnTo>
                    <a:pt x="167" y="173"/>
                  </a:lnTo>
                  <a:lnTo>
                    <a:pt x="6" y="173"/>
                  </a:lnTo>
                  <a:lnTo>
                    <a:pt x="2" y="171"/>
                  </a:lnTo>
                  <a:lnTo>
                    <a:pt x="0" y="167"/>
                  </a:lnTo>
                  <a:lnTo>
                    <a:pt x="0" y="6"/>
                  </a:lnTo>
                  <a:close/>
                  <a:moveTo>
                    <a:pt x="11" y="167"/>
                  </a:moveTo>
                  <a:lnTo>
                    <a:pt x="6" y="161"/>
                  </a:lnTo>
                  <a:lnTo>
                    <a:pt x="167" y="161"/>
                  </a:lnTo>
                  <a:lnTo>
                    <a:pt x="161" y="167"/>
                  </a:lnTo>
                  <a:lnTo>
                    <a:pt x="161" y="6"/>
                  </a:lnTo>
                  <a:lnTo>
                    <a:pt x="167" y="11"/>
                  </a:lnTo>
                  <a:lnTo>
                    <a:pt x="6" y="11"/>
                  </a:lnTo>
                  <a:lnTo>
                    <a:pt x="11" y="6"/>
                  </a:lnTo>
                  <a:lnTo>
                    <a:pt x="11" y="167"/>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52"/>
            <p:cNvSpPr>
              <a:spLocks noChangeArrowheads="1"/>
            </p:cNvSpPr>
            <p:nvPr/>
          </p:nvSpPr>
          <p:spPr bwMode="auto">
            <a:xfrm>
              <a:off x="7162800" y="2063750"/>
              <a:ext cx="1093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TC-Weak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52" name="Group 1051"/>
          <p:cNvGrpSpPr/>
          <p:nvPr/>
        </p:nvGrpSpPr>
        <p:grpSpPr>
          <a:xfrm>
            <a:off x="1186641" y="2388184"/>
            <a:ext cx="2396331" cy="3475038"/>
            <a:chOff x="1446214" y="2358962"/>
            <a:chExt cx="2836863" cy="3475038"/>
          </a:xfrm>
        </p:grpSpPr>
        <p:sp>
          <p:nvSpPr>
            <p:cNvPr id="57" name="Rectangle 57"/>
            <p:cNvSpPr>
              <a:spLocks noChangeArrowheads="1"/>
            </p:cNvSpPr>
            <p:nvPr/>
          </p:nvSpPr>
          <p:spPr bwMode="auto">
            <a:xfrm>
              <a:off x="2006601" y="2527237"/>
              <a:ext cx="2271713" cy="3095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noEditPoints="1"/>
            </p:cNvSpPr>
            <p:nvPr/>
          </p:nvSpPr>
          <p:spPr bwMode="auto">
            <a:xfrm>
              <a:off x="2006601" y="2522474"/>
              <a:ext cx="2271713" cy="2332038"/>
            </a:xfrm>
            <a:custGeom>
              <a:avLst/>
              <a:gdLst>
                <a:gd name="T0" fmla="*/ 207 w 2860"/>
                <a:gd name="T1" fmla="*/ 2926 h 2938"/>
                <a:gd name="T2" fmla="*/ 322 w 2860"/>
                <a:gd name="T3" fmla="*/ 2938 h 2938"/>
                <a:gd name="T4" fmla="*/ 564 w 2860"/>
                <a:gd name="T5" fmla="*/ 2926 h 2938"/>
                <a:gd name="T6" fmla="*/ 771 w 2860"/>
                <a:gd name="T7" fmla="*/ 2938 h 2938"/>
                <a:gd name="T8" fmla="*/ 887 w 2860"/>
                <a:gd name="T9" fmla="*/ 2926 h 2938"/>
                <a:gd name="T10" fmla="*/ 1175 w 2860"/>
                <a:gd name="T11" fmla="*/ 2926 h 2938"/>
                <a:gd name="T12" fmla="*/ 1290 w 2860"/>
                <a:gd name="T13" fmla="*/ 2938 h 2938"/>
                <a:gd name="T14" fmla="*/ 1532 w 2860"/>
                <a:gd name="T15" fmla="*/ 2926 h 2938"/>
                <a:gd name="T16" fmla="*/ 1739 w 2860"/>
                <a:gd name="T17" fmla="*/ 2938 h 2938"/>
                <a:gd name="T18" fmla="*/ 1854 w 2860"/>
                <a:gd name="T19" fmla="*/ 2926 h 2938"/>
                <a:gd name="T20" fmla="*/ 2142 w 2860"/>
                <a:gd name="T21" fmla="*/ 2926 h 2938"/>
                <a:gd name="T22" fmla="*/ 2258 w 2860"/>
                <a:gd name="T23" fmla="*/ 2938 h 2938"/>
                <a:gd name="T24" fmla="*/ 2499 w 2860"/>
                <a:gd name="T25" fmla="*/ 2926 h 2938"/>
                <a:gd name="T26" fmla="*/ 2707 w 2860"/>
                <a:gd name="T27" fmla="*/ 2938 h 2938"/>
                <a:gd name="T28" fmla="*/ 2822 w 2860"/>
                <a:gd name="T29" fmla="*/ 2926 h 2938"/>
                <a:gd name="T30" fmla="*/ 207 w 2860"/>
                <a:gd name="T31" fmla="*/ 1951 h 2938"/>
                <a:gd name="T32" fmla="*/ 322 w 2860"/>
                <a:gd name="T33" fmla="*/ 1962 h 2938"/>
                <a:gd name="T34" fmla="*/ 564 w 2860"/>
                <a:gd name="T35" fmla="*/ 1951 h 2938"/>
                <a:gd name="T36" fmla="*/ 771 w 2860"/>
                <a:gd name="T37" fmla="*/ 1962 h 2938"/>
                <a:gd name="T38" fmla="*/ 887 w 2860"/>
                <a:gd name="T39" fmla="*/ 1951 h 2938"/>
                <a:gd name="T40" fmla="*/ 1175 w 2860"/>
                <a:gd name="T41" fmla="*/ 1951 h 2938"/>
                <a:gd name="T42" fmla="*/ 1290 w 2860"/>
                <a:gd name="T43" fmla="*/ 1962 h 2938"/>
                <a:gd name="T44" fmla="*/ 1532 w 2860"/>
                <a:gd name="T45" fmla="*/ 1951 h 2938"/>
                <a:gd name="T46" fmla="*/ 1739 w 2860"/>
                <a:gd name="T47" fmla="*/ 1962 h 2938"/>
                <a:gd name="T48" fmla="*/ 1854 w 2860"/>
                <a:gd name="T49" fmla="*/ 1951 h 2938"/>
                <a:gd name="T50" fmla="*/ 2142 w 2860"/>
                <a:gd name="T51" fmla="*/ 1951 h 2938"/>
                <a:gd name="T52" fmla="*/ 2258 w 2860"/>
                <a:gd name="T53" fmla="*/ 1962 h 2938"/>
                <a:gd name="T54" fmla="*/ 2499 w 2860"/>
                <a:gd name="T55" fmla="*/ 1951 h 2938"/>
                <a:gd name="T56" fmla="*/ 2707 w 2860"/>
                <a:gd name="T57" fmla="*/ 1962 h 2938"/>
                <a:gd name="T58" fmla="*/ 2822 w 2860"/>
                <a:gd name="T59" fmla="*/ 1951 h 2938"/>
                <a:gd name="T60" fmla="*/ 207 w 2860"/>
                <a:gd name="T61" fmla="*/ 975 h 2938"/>
                <a:gd name="T62" fmla="*/ 322 w 2860"/>
                <a:gd name="T63" fmla="*/ 987 h 2938"/>
                <a:gd name="T64" fmla="*/ 564 w 2860"/>
                <a:gd name="T65" fmla="*/ 975 h 2938"/>
                <a:gd name="T66" fmla="*/ 771 w 2860"/>
                <a:gd name="T67" fmla="*/ 987 h 2938"/>
                <a:gd name="T68" fmla="*/ 887 w 2860"/>
                <a:gd name="T69" fmla="*/ 975 h 2938"/>
                <a:gd name="T70" fmla="*/ 1175 w 2860"/>
                <a:gd name="T71" fmla="*/ 975 h 2938"/>
                <a:gd name="T72" fmla="*/ 1290 w 2860"/>
                <a:gd name="T73" fmla="*/ 987 h 2938"/>
                <a:gd name="T74" fmla="*/ 1532 w 2860"/>
                <a:gd name="T75" fmla="*/ 975 h 2938"/>
                <a:gd name="T76" fmla="*/ 1739 w 2860"/>
                <a:gd name="T77" fmla="*/ 987 h 2938"/>
                <a:gd name="T78" fmla="*/ 1854 w 2860"/>
                <a:gd name="T79" fmla="*/ 975 h 2938"/>
                <a:gd name="T80" fmla="*/ 2142 w 2860"/>
                <a:gd name="T81" fmla="*/ 975 h 2938"/>
                <a:gd name="T82" fmla="*/ 2258 w 2860"/>
                <a:gd name="T83" fmla="*/ 987 h 2938"/>
                <a:gd name="T84" fmla="*/ 2499 w 2860"/>
                <a:gd name="T85" fmla="*/ 975 h 2938"/>
                <a:gd name="T86" fmla="*/ 2707 w 2860"/>
                <a:gd name="T87" fmla="*/ 987 h 2938"/>
                <a:gd name="T88" fmla="*/ 2822 w 2860"/>
                <a:gd name="T89" fmla="*/ 975 h 2938"/>
                <a:gd name="T90" fmla="*/ 207 w 2860"/>
                <a:gd name="T91" fmla="*/ 0 h 2938"/>
                <a:gd name="T92" fmla="*/ 322 w 2860"/>
                <a:gd name="T93" fmla="*/ 12 h 2938"/>
                <a:gd name="T94" fmla="*/ 564 w 2860"/>
                <a:gd name="T95" fmla="*/ 0 h 2938"/>
                <a:gd name="T96" fmla="*/ 771 w 2860"/>
                <a:gd name="T97" fmla="*/ 12 h 2938"/>
                <a:gd name="T98" fmla="*/ 887 w 2860"/>
                <a:gd name="T99" fmla="*/ 0 h 2938"/>
                <a:gd name="T100" fmla="*/ 1175 w 2860"/>
                <a:gd name="T101" fmla="*/ 0 h 2938"/>
                <a:gd name="T102" fmla="*/ 1290 w 2860"/>
                <a:gd name="T103" fmla="*/ 12 h 2938"/>
                <a:gd name="T104" fmla="*/ 1532 w 2860"/>
                <a:gd name="T105" fmla="*/ 0 h 2938"/>
                <a:gd name="T106" fmla="*/ 1739 w 2860"/>
                <a:gd name="T107" fmla="*/ 12 h 2938"/>
                <a:gd name="T108" fmla="*/ 1854 w 2860"/>
                <a:gd name="T109" fmla="*/ 0 h 2938"/>
                <a:gd name="T110" fmla="*/ 2142 w 2860"/>
                <a:gd name="T111" fmla="*/ 0 h 2938"/>
                <a:gd name="T112" fmla="*/ 2258 w 2860"/>
                <a:gd name="T113" fmla="*/ 12 h 2938"/>
                <a:gd name="T114" fmla="*/ 2499 w 2860"/>
                <a:gd name="T115" fmla="*/ 0 h 2938"/>
                <a:gd name="T116" fmla="*/ 2707 w 2860"/>
                <a:gd name="T117" fmla="*/ 12 h 2938"/>
                <a:gd name="T118" fmla="*/ 2822 w 2860"/>
                <a:gd name="T119" fmla="*/ 0 h 2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60" h="2938">
                  <a:moveTo>
                    <a:pt x="0" y="2926"/>
                  </a:moveTo>
                  <a:lnTo>
                    <a:pt x="46" y="2926"/>
                  </a:lnTo>
                  <a:lnTo>
                    <a:pt x="46" y="2938"/>
                  </a:lnTo>
                  <a:lnTo>
                    <a:pt x="0" y="2938"/>
                  </a:lnTo>
                  <a:lnTo>
                    <a:pt x="0" y="2926"/>
                  </a:lnTo>
                  <a:close/>
                  <a:moveTo>
                    <a:pt x="80" y="2926"/>
                  </a:moveTo>
                  <a:lnTo>
                    <a:pt x="126" y="2926"/>
                  </a:lnTo>
                  <a:lnTo>
                    <a:pt x="126" y="2938"/>
                  </a:lnTo>
                  <a:lnTo>
                    <a:pt x="80" y="2938"/>
                  </a:lnTo>
                  <a:lnTo>
                    <a:pt x="80" y="2926"/>
                  </a:lnTo>
                  <a:close/>
                  <a:moveTo>
                    <a:pt x="161" y="2926"/>
                  </a:moveTo>
                  <a:lnTo>
                    <a:pt x="207" y="2926"/>
                  </a:lnTo>
                  <a:lnTo>
                    <a:pt x="207" y="2938"/>
                  </a:lnTo>
                  <a:lnTo>
                    <a:pt x="161" y="2938"/>
                  </a:lnTo>
                  <a:lnTo>
                    <a:pt x="161" y="2926"/>
                  </a:lnTo>
                  <a:close/>
                  <a:moveTo>
                    <a:pt x="242" y="2926"/>
                  </a:moveTo>
                  <a:lnTo>
                    <a:pt x="288" y="2926"/>
                  </a:lnTo>
                  <a:lnTo>
                    <a:pt x="288" y="2938"/>
                  </a:lnTo>
                  <a:lnTo>
                    <a:pt x="242" y="2938"/>
                  </a:lnTo>
                  <a:lnTo>
                    <a:pt x="242" y="2926"/>
                  </a:lnTo>
                  <a:close/>
                  <a:moveTo>
                    <a:pt x="322" y="2926"/>
                  </a:moveTo>
                  <a:lnTo>
                    <a:pt x="368" y="2926"/>
                  </a:lnTo>
                  <a:lnTo>
                    <a:pt x="368" y="2938"/>
                  </a:lnTo>
                  <a:lnTo>
                    <a:pt x="322" y="2938"/>
                  </a:lnTo>
                  <a:lnTo>
                    <a:pt x="322" y="2926"/>
                  </a:lnTo>
                  <a:close/>
                  <a:moveTo>
                    <a:pt x="403" y="2926"/>
                  </a:moveTo>
                  <a:lnTo>
                    <a:pt x="449" y="2926"/>
                  </a:lnTo>
                  <a:lnTo>
                    <a:pt x="449" y="2938"/>
                  </a:lnTo>
                  <a:lnTo>
                    <a:pt x="403" y="2938"/>
                  </a:lnTo>
                  <a:lnTo>
                    <a:pt x="403" y="2926"/>
                  </a:lnTo>
                  <a:close/>
                  <a:moveTo>
                    <a:pt x="483" y="2926"/>
                  </a:moveTo>
                  <a:lnTo>
                    <a:pt x="530" y="2926"/>
                  </a:lnTo>
                  <a:lnTo>
                    <a:pt x="530" y="2938"/>
                  </a:lnTo>
                  <a:lnTo>
                    <a:pt x="483" y="2938"/>
                  </a:lnTo>
                  <a:lnTo>
                    <a:pt x="483" y="2926"/>
                  </a:lnTo>
                  <a:close/>
                  <a:moveTo>
                    <a:pt x="564" y="2926"/>
                  </a:moveTo>
                  <a:lnTo>
                    <a:pt x="610" y="2926"/>
                  </a:lnTo>
                  <a:lnTo>
                    <a:pt x="610" y="2938"/>
                  </a:lnTo>
                  <a:lnTo>
                    <a:pt x="564" y="2938"/>
                  </a:lnTo>
                  <a:lnTo>
                    <a:pt x="564" y="2926"/>
                  </a:lnTo>
                  <a:close/>
                  <a:moveTo>
                    <a:pt x="645" y="2926"/>
                  </a:moveTo>
                  <a:lnTo>
                    <a:pt x="691" y="2926"/>
                  </a:lnTo>
                  <a:lnTo>
                    <a:pt x="691" y="2938"/>
                  </a:lnTo>
                  <a:lnTo>
                    <a:pt x="645" y="2938"/>
                  </a:lnTo>
                  <a:lnTo>
                    <a:pt x="645" y="2926"/>
                  </a:lnTo>
                  <a:close/>
                  <a:moveTo>
                    <a:pt x="725" y="2926"/>
                  </a:moveTo>
                  <a:lnTo>
                    <a:pt x="771" y="2926"/>
                  </a:lnTo>
                  <a:lnTo>
                    <a:pt x="771" y="2938"/>
                  </a:lnTo>
                  <a:lnTo>
                    <a:pt x="725" y="2938"/>
                  </a:lnTo>
                  <a:lnTo>
                    <a:pt x="725" y="2926"/>
                  </a:lnTo>
                  <a:close/>
                  <a:moveTo>
                    <a:pt x="806" y="2926"/>
                  </a:moveTo>
                  <a:lnTo>
                    <a:pt x="852" y="2926"/>
                  </a:lnTo>
                  <a:lnTo>
                    <a:pt x="852" y="2938"/>
                  </a:lnTo>
                  <a:lnTo>
                    <a:pt x="806" y="2938"/>
                  </a:lnTo>
                  <a:lnTo>
                    <a:pt x="806" y="2926"/>
                  </a:lnTo>
                  <a:close/>
                  <a:moveTo>
                    <a:pt x="887" y="2926"/>
                  </a:moveTo>
                  <a:lnTo>
                    <a:pt x="933" y="2926"/>
                  </a:lnTo>
                  <a:lnTo>
                    <a:pt x="933" y="2938"/>
                  </a:lnTo>
                  <a:lnTo>
                    <a:pt x="887" y="2938"/>
                  </a:lnTo>
                  <a:lnTo>
                    <a:pt x="887" y="2926"/>
                  </a:lnTo>
                  <a:close/>
                  <a:moveTo>
                    <a:pt x="967" y="2926"/>
                  </a:moveTo>
                  <a:lnTo>
                    <a:pt x="1013" y="2926"/>
                  </a:lnTo>
                  <a:lnTo>
                    <a:pt x="1013" y="2938"/>
                  </a:lnTo>
                  <a:lnTo>
                    <a:pt x="967" y="2938"/>
                  </a:lnTo>
                  <a:lnTo>
                    <a:pt x="967" y="2926"/>
                  </a:lnTo>
                  <a:close/>
                  <a:moveTo>
                    <a:pt x="1048" y="2926"/>
                  </a:moveTo>
                  <a:lnTo>
                    <a:pt x="1094" y="2926"/>
                  </a:lnTo>
                  <a:lnTo>
                    <a:pt x="1094" y="2938"/>
                  </a:lnTo>
                  <a:lnTo>
                    <a:pt x="1048" y="2938"/>
                  </a:lnTo>
                  <a:lnTo>
                    <a:pt x="1048" y="2926"/>
                  </a:lnTo>
                  <a:close/>
                  <a:moveTo>
                    <a:pt x="1129" y="2926"/>
                  </a:moveTo>
                  <a:lnTo>
                    <a:pt x="1175" y="2926"/>
                  </a:lnTo>
                  <a:lnTo>
                    <a:pt x="1175" y="2938"/>
                  </a:lnTo>
                  <a:lnTo>
                    <a:pt x="1129" y="2938"/>
                  </a:lnTo>
                  <a:lnTo>
                    <a:pt x="1129" y="2926"/>
                  </a:lnTo>
                  <a:close/>
                  <a:moveTo>
                    <a:pt x="1209" y="2926"/>
                  </a:moveTo>
                  <a:lnTo>
                    <a:pt x="1255" y="2926"/>
                  </a:lnTo>
                  <a:lnTo>
                    <a:pt x="1255" y="2938"/>
                  </a:lnTo>
                  <a:lnTo>
                    <a:pt x="1209" y="2938"/>
                  </a:lnTo>
                  <a:lnTo>
                    <a:pt x="1209" y="2926"/>
                  </a:lnTo>
                  <a:close/>
                  <a:moveTo>
                    <a:pt x="1290" y="2926"/>
                  </a:moveTo>
                  <a:lnTo>
                    <a:pt x="1336" y="2926"/>
                  </a:lnTo>
                  <a:lnTo>
                    <a:pt x="1336" y="2938"/>
                  </a:lnTo>
                  <a:lnTo>
                    <a:pt x="1290" y="2938"/>
                  </a:lnTo>
                  <a:lnTo>
                    <a:pt x="1290" y="2926"/>
                  </a:lnTo>
                  <a:close/>
                  <a:moveTo>
                    <a:pt x="1370" y="2926"/>
                  </a:moveTo>
                  <a:lnTo>
                    <a:pt x="1417" y="2926"/>
                  </a:lnTo>
                  <a:lnTo>
                    <a:pt x="1417" y="2938"/>
                  </a:lnTo>
                  <a:lnTo>
                    <a:pt x="1370" y="2938"/>
                  </a:lnTo>
                  <a:lnTo>
                    <a:pt x="1370" y="2926"/>
                  </a:lnTo>
                  <a:close/>
                  <a:moveTo>
                    <a:pt x="1451" y="2926"/>
                  </a:moveTo>
                  <a:lnTo>
                    <a:pt x="1497" y="2926"/>
                  </a:lnTo>
                  <a:lnTo>
                    <a:pt x="1497" y="2938"/>
                  </a:lnTo>
                  <a:lnTo>
                    <a:pt x="1451" y="2938"/>
                  </a:lnTo>
                  <a:lnTo>
                    <a:pt x="1451" y="2926"/>
                  </a:lnTo>
                  <a:close/>
                  <a:moveTo>
                    <a:pt x="1532" y="2926"/>
                  </a:moveTo>
                  <a:lnTo>
                    <a:pt x="1578" y="2926"/>
                  </a:lnTo>
                  <a:lnTo>
                    <a:pt x="1578" y="2938"/>
                  </a:lnTo>
                  <a:lnTo>
                    <a:pt x="1532" y="2938"/>
                  </a:lnTo>
                  <a:lnTo>
                    <a:pt x="1532" y="2926"/>
                  </a:lnTo>
                  <a:close/>
                  <a:moveTo>
                    <a:pt x="1612" y="2926"/>
                  </a:moveTo>
                  <a:lnTo>
                    <a:pt x="1658" y="2926"/>
                  </a:lnTo>
                  <a:lnTo>
                    <a:pt x="1658" y="2938"/>
                  </a:lnTo>
                  <a:lnTo>
                    <a:pt x="1612" y="2938"/>
                  </a:lnTo>
                  <a:lnTo>
                    <a:pt x="1612" y="2926"/>
                  </a:lnTo>
                  <a:close/>
                  <a:moveTo>
                    <a:pt x="1693" y="2926"/>
                  </a:moveTo>
                  <a:lnTo>
                    <a:pt x="1739" y="2926"/>
                  </a:lnTo>
                  <a:lnTo>
                    <a:pt x="1739" y="2938"/>
                  </a:lnTo>
                  <a:lnTo>
                    <a:pt x="1693" y="2938"/>
                  </a:lnTo>
                  <a:lnTo>
                    <a:pt x="1693" y="2926"/>
                  </a:lnTo>
                  <a:close/>
                  <a:moveTo>
                    <a:pt x="1774" y="2926"/>
                  </a:moveTo>
                  <a:lnTo>
                    <a:pt x="1820" y="2926"/>
                  </a:lnTo>
                  <a:lnTo>
                    <a:pt x="1820" y="2938"/>
                  </a:lnTo>
                  <a:lnTo>
                    <a:pt x="1774" y="2938"/>
                  </a:lnTo>
                  <a:lnTo>
                    <a:pt x="1774" y="2926"/>
                  </a:lnTo>
                  <a:close/>
                  <a:moveTo>
                    <a:pt x="1854" y="2926"/>
                  </a:moveTo>
                  <a:lnTo>
                    <a:pt x="1900" y="2926"/>
                  </a:lnTo>
                  <a:lnTo>
                    <a:pt x="1900" y="2938"/>
                  </a:lnTo>
                  <a:lnTo>
                    <a:pt x="1854" y="2938"/>
                  </a:lnTo>
                  <a:lnTo>
                    <a:pt x="1854" y="2926"/>
                  </a:lnTo>
                  <a:close/>
                  <a:moveTo>
                    <a:pt x="1935" y="2926"/>
                  </a:moveTo>
                  <a:lnTo>
                    <a:pt x="1981" y="2926"/>
                  </a:lnTo>
                  <a:lnTo>
                    <a:pt x="1981" y="2938"/>
                  </a:lnTo>
                  <a:lnTo>
                    <a:pt x="1935" y="2938"/>
                  </a:lnTo>
                  <a:lnTo>
                    <a:pt x="1935" y="2926"/>
                  </a:lnTo>
                  <a:close/>
                  <a:moveTo>
                    <a:pt x="2016" y="2926"/>
                  </a:moveTo>
                  <a:lnTo>
                    <a:pt x="2062" y="2926"/>
                  </a:lnTo>
                  <a:lnTo>
                    <a:pt x="2062" y="2938"/>
                  </a:lnTo>
                  <a:lnTo>
                    <a:pt x="2016" y="2938"/>
                  </a:lnTo>
                  <a:lnTo>
                    <a:pt x="2016" y="2926"/>
                  </a:lnTo>
                  <a:close/>
                  <a:moveTo>
                    <a:pt x="2096" y="2926"/>
                  </a:moveTo>
                  <a:lnTo>
                    <a:pt x="2142" y="2926"/>
                  </a:lnTo>
                  <a:lnTo>
                    <a:pt x="2142" y="2938"/>
                  </a:lnTo>
                  <a:lnTo>
                    <a:pt x="2096" y="2938"/>
                  </a:lnTo>
                  <a:lnTo>
                    <a:pt x="2096" y="2926"/>
                  </a:lnTo>
                  <a:close/>
                  <a:moveTo>
                    <a:pt x="2177" y="2926"/>
                  </a:moveTo>
                  <a:lnTo>
                    <a:pt x="2223" y="2926"/>
                  </a:lnTo>
                  <a:lnTo>
                    <a:pt x="2223" y="2938"/>
                  </a:lnTo>
                  <a:lnTo>
                    <a:pt x="2177" y="2938"/>
                  </a:lnTo>
                  <a:lnTo>
                    <a:pt x="2177" y="2926"/>
                  </a:lnTo>
                  <a:close/>
                  <a:moveTo>
                    <a:pt x="2258" y="2926"/>
                  </a:moveTo>
                  <a:lnTo>
                    <a:pt x="2304" y="2926"/>
                  </a:lnTo>
                  <a:lnTo>
                    <a:pt x="2304" y="2938"/>
                  </a:lnTo>
                  <a:lnTo>
                    <a:pt x="2258" y="2938"/>
                  </a:lnTo>
                  <a:lnTo>
                    <a:pt x="2258" y="2926"/>
                  </a:lnTo>
                  <a:close/>
                  <a:moveTo>
                    <a:pt x="2338" y="2926"/>
                  </a:moveTo>
                  <a:lnTo>
                    <a:pt x="2384" y="2926"/>
                  </a:lnTo>
                  <a:lnTo>
                    <a:pt x="2384" y="2938"/>
                  </a:lnTo>
                  <a:lnTo>
                    <a:pt x="2338" y="2938"/>
                  </a:lnTo>
                  <a:lnTo>
                    <a:pt x="2338" y="2926"/>
                  </a:lnTo>
                  <a:close/>
                  <a:moveTo>
                    <a:pt x="2419" y="2926"/>
                  </a:moveTo>
                  <a:lnTo>
                    <a:pt x="2465" y="2926"/>
                  </a:lnTo>
                  <a:lnTo>
                    <a:pt x="2465" y="2938"/>
                  </a:lnTo>
                  <a:lnTo>
                    <a:pt x="2419" y="2938"/>
                  </a:lnTo>
                  <a:lnTo>
                    <a:pt x="2419" y="2926"/>
                  </a:lnTo>
                  <a:close/>
                  <a:moveTo>
                    <a:pt x="2499" y="2926"/>
                  </a:moveTo>
                  <a:lnTo>
                    <a:pt x="2545" y="2926"/>
                  </a:lnTo>
                  <a:lnTo>
                    <a:pt x="2545" y="2938"/>
                  </a:lnTo>
                  <a:lnTo>
                    <a:pt x="2499" y="2938"/>
                  </a:lnTo>
                  <a:lnTo>
                    <a:pt x="2499" y="2926"/>
                  </a:lnTo>
                  <a:close/>
                  <a:moveTo>
                    <a:pt x="2580" y="2926"/>
                  </a:moveTo>
                  <a:lnTo>
                    <a:pt x="2626" y="2926"/>
                  </a:lnTo>
                  <a:lnTo>
                    <a:pt x="2626" y="2938"/>
                  </a:lnTo>
                  <a:lnTo>
                    <a:pt x="2580" y="2938"/>
                  </a:lnTo>
                  <a:lnTo>
                    <a:pt x="2580" y="2926"/>
                  </a:lnTo>
                  <a:close/>
                  <a:moveTo>
                    <a:pt x="2661" y="2926"/>
                  </a:moveTo>
                  <a:lnTo>
                    <a:pt x="2707" y="2926"/>
                  </a:lnTo>
                  <a:lnTo>
                    <a:pt x="2707" y="2938"/>
                  </a:lnTo>
                  <a:lnTo>
                    <a:pt x="2661" y="2938"/>
                  </a:lnTo>
                  <a:lnTo>
                    <a:pt x="2661" y="2926"/>
                  </a:lnTo>
                  <a:close/>
                  <a:moveTo>
                    <a:pt x="2741" y="2926"/>
                  </a:moveTo>
                  <a:lnTo>
                    <a:pt x="2787" y="2926"/>
                  </a:lnTo>
                  <a:lnTo>
                    <a:pt x="2787" y="2938"/>
                  </a:lnTo>
                  <a:lnTo>
                    <a:pt x="2741" y="2938"/>
                  </a:lnTo>
                  <a:lnTo>
                    <a:pt x="2741" y="2926"/>
                  </a:lnTo>
                  <a:close/>
                  <a:moveTo>
                    <a:pt x="2822" y="2926"/>
                  </a:moveTo>
                  <a:lnTo>
                    <a:pt x="2860" y="2926"/>
                  </a:lnTo>
                  <a:lnTo>
                    <a:pt x="2860" y="2938"/>
                  </a:lnTo>
                  <a:lnTo>
                    <a:pt x="2822" y="2938"/>
                  </a:lnTo>
                  <a:lnTo>
                    <a:pt x="2822" y="2926"/>
                  </a:lnTo>
                  <a:close/>
                  <a:moveTo>
                    <a:pt x="0" y="1951"/>
                  </a:moveTo>
                  <a:lnTo>
                    <a:pt x="46" y="1951"/>
                  </a:lnTo>
                  <a:lnTo>
                    <a:pt x="46" y="1962"/>
                  </a:lnTo>
                  <a:lnTo>
                    <a:pt x="0" y="1962"/>
                  </a:lnTo>
                  <a:lnTo>
                    <a:pt x="0" y="1951"/>
                  </a:lnTo>
                  <a:close/>
                  <a:moveTo>
                    <a:pt x="80" y="1951"/>
                  </a:moveTo>
                  <a:lnTo>
                    <a:pt x="126" y="1951"/>
                  </a:lnTo>
                  <a:lnTo>
                    <a:pt x="126" y="1962"/>
                  </a:lnTo>
                  <a:lnTo>
                    <a:pt x="80" y="1962"/>
                  </a:lnTo>
                  <a:lnTo>
                    <a:pt x="80" y="1951"/>
                  </a:lnTo>
                  <a:close/>
                  <a:moveTo>
                    <a:pt x="161" y="1951"/>
                  </a:moveTo>
                  <a:lnTo>
                    <a:pt x="207" y="1951"/>
                  </a:lnTo>
                  <a:lnTo>
                    <a:pt x="207" y="1962"/>
                  </a:lnTo>
                  <a:lnTo>
                    <a:pt x="161" y="1962"/>
                  </a:lnTo>
                  <a:lnTo>
                    <a:pt x="161" y="1951"/>
                  </a:lnTo>
                  <a:close/>
                  <a:moveTo>
                    <a:pt x="242" y="1951"/>
                  </a:moveTo>
                  <a:lnTo>
                    <a:pt x="288" y="1951"/>
                  </a:lnTo>
                  <a:lnTo>
                    <a:pt x="288" y="1962"/>
                  </a:lnTo>
                  <a:lnTo>
                    <a:pt x="242" y="1962"/>
                  </a:lnTo>
                  <a:lnTo>
                    <a:pt x="242" y="1951"/>
                  </a:lnTo>
                  <a:close/>
                  <a:moveTo>
                    <a:pt x="322" y="1951"/>
                  </a:moveTo>
                  <a:lnTo>
                    <a:pt x="368" y="1951"/>
                  </a:lnTo>
                  <a:lnTo>
                    <a:pt x="368" y="1962"/>
                  </a:lnTo>
                  <a:lnTo>
                    <a:pt x="322" y="1962"/>
                  </a:lnTo>
                  <a:lnTo>
                    <a:pt x="322" y="1951"/>
                  </a:lnTo>
                  <a:close/>
                  <a:moveTo>
                    <a:pt x="403" y="1951"/>
                  </a:moveTo>
                  <a:lnTo>
                    <a:pt x="449" y="1951"/>
                  </a:lnTo>
                  <a:lnTo>
                    <a:pt x="449" y="1962"/>
                  </a:lnTo>
                  <a:lnTo>
                    <a:pt x="403" y="1962"/>
                  </a:lnTo>
                  <a:lnTo>
                    <a:pt x="403" y="1951"/>
                  </a:lnTo>
                  <a:close/>
                  <a:moveTo>
                    <a:pt x="483" y="1951"/>
                  </a:moveTo>
                  <a:lnTo>
                    <a:pt x="530" y="1951"/>
                  </a:lnTo>
                  <a:lnTo>
                    <a:pt x="530" y="1962"/>
                  </a:lnTo>
                  <a:lnTo>
                    <a:pt x="483" y="1962"/>
                  </a:lnTo>
                  <a:lnTo>
                    <a:pt x="483" y="1951"/>
                  </a:lnTo>
                  <a:close/>
                  <a:moveTo>
                    <a:pt x="564" y="1951"/>
                  </a:moveTo>
                  <a:lnTo>
                    <a:pt x="610" y="1951"/>
                  </a:lnTo>
                  <a:lnTo>
                    <a:pt x="610" y="1962"/>
                  </a:lnTo>
                  <a:lnTo>
                    <a:pt x="564" y="1962"/>
                  </a:lnTo>
                  <a:lnTo>
                    <a:pt x="564" y="1951"/>
                  </a:lnTo>
                  <a:close/>
                  <a:moveTo>
                    <a:pt x="645" y="1951"/>
                  </a:moveTo>
                  <a:lnTo>
                    <a:pt x="691" y="1951"/>
                  </a:lnTo>
                  <a:lnTo>
                    <a:pt x="691" y="1962"/>
                  </a:lnTo>
                  <a:lnTo>
                    <a:pt x="645" y="1962"/>
                  </a:lnTo>
                  <a:lnTo>
                    <a:pt x="645" y="1951"/>
                  </a:lnTo>
                  <a:close/>
                  <a:moveTo>
                    <a:pt x="725" y="1951"/>
                  </a:moveTo>
                  <a:lnTo>
                    <a:pt x="771" y="1951"/>
                  </a:lnTo>
                  <a:lnTo>
                    <a:pt x="771" y="1962"/>
                  </a:lnTo>
                  <a:lnTo>
                    <a:pt x="725" y="1962"/>
                  </a:lnTo>
                  <a:lnTo>
                    <a:pt x="725" y="1951"/>
                  </a:lnTo>
                  <a:close/>
                  <a:moveTo>
                    <a:pt x="806" y="1951"/>
                  </a:moveTo>
                  <a:lnTo>
                    <a:pt x="852" y="1951"/>
                  </a:lnTo>
                  <a:lnTo>
                    <a:pt x="852" y="1962"/>
                  </a:lnTo>
                  <a:lnTo>
                    <a:pt x="806" y="1962"/>
                  </a:lnTo>
                  <a:lnTo>
                    <a:pt x="806" y="1951"/>
                  </a:lnTo>
                  <a:close/>
                  <a:moveTo>
                    <a:pt x="887" y="1951"/>
                  </a:moveTo>
                  <a:lnTo>
                    <a:pt x="933" y="1951"/>
                  </a:lnTo>
                  <a:lnTo>
                    <a:pt x="933" y="1962"/>
                  </a:lnTo>
                  <a:lnTo>
                    <a:pt x="887" y="1962"/>
                  </a:lnTo>
                  <a:lnTo>
                    <a:pt x="887" y="1951"/>
                  </a:lnTo>
                  <a:close/>
                  <a:moveTo>
                    <a:pt x="967" y="1951"/>
                  </a:moveTo>
                  <a:lnTo>
                    <a:pt x="1013" y="1951"/>
                  </a:lnTo>
                  <a:lnTo>
                    <a:pt x="1013" y="1962"/>
                  </a:lnTo>
                  <a:lnTo>
                    <a:pt x="967" y="1962"/>
                  </a:lnTo>
                  <a:lnTo>
                    <a:pt x="967" y="1951"/>
                  </a:lnTo>
                  <a:close/>
                  <a:moveTo>
                    <a:pt x="1048" y="1951"/>
                  </a:moveTo>
                  <a:lnTo>
                    <a:pt x="1094" y="1951"/>
                  </a:lnTo>
                  <a:lnTo>
                    <a:pt x="1094" y="1962"/>
                  </a:lnTo>
                  <a:lnTo>
                    <a:pt x="1048" y="1962"/>
                  </a:lnTo>
                  <a:lnTo>
                    <a:pt x="1048" y="1951"/>
                  </a:lnTo>
                  <a:close/>
                  <a:moveTo>
                    <a:pt x="1129" y="1951"/>
                  </a:moveTo>
                  <a:lnTo>
                    <a:pt x="1175" y="1951"/>
                  </a:lnTo>
                  <a:lnTo>
                    <a:pt x="1175" y="1962"/>
                  </a:lnTo>
                  <a:lnTo>
                    <a:pt x="1129" y="1962"/>
                  </a:lnTo>
                  <a:lnTo>
                    <a:pt x="1129" y="1951"/>
                  </a:lnTo>
                  <a:close/>
                  <a:moveTo>
                    <a:pt x="1209" y="1951"/>
                  </a:moveTo>
                  <a:lnTo>
                    <a:pt x="1255" y="1951"/>
                  </a:lnTo>
                  <a:lnTo>
                    <a:pt x="1255" y="1962"/>
                  </a:lnTo>
                  <a:lnTo>
                    <a:pt x="1209" y="1962"/>
                  </a:lnTo>
                  <a:lnTo>
                    <a:pt x="1209" y="1951"/>
                  </a:lnTo>
                  <a:close/>
                  <a:moveTo>
                    <a:pt x="1290" y="1951"/>
                  </a:moveTo>
                  <a:lnTo>
                    <a:pt x="1336" y="1951"/>
                  </a:lnTo>
                  <a:lnTo>
                    <a:pt x="1336" y="1962"/>
                  </a:lnTo>
                  <a:lnTo>
                    <a:pt x="1290" y="1962"/>
                  </a:lnTo>
                  <a:lnTo>
                    <a:pt x="1290" y="1951"/>
                  </a:lnTo>
                  <a:close/>
                  <a:moveTo>
                    <a:pt x="1370" y="1951"/>
                  </a:moveTo>
                  <a:lnTo>
                    <a:pt x="1417" y="1951"/>
                  </a:lnTo>
                  <a:lnTo>
                    <a:pt x="1417" y="1962"/>
                  </a:lnTo>
                  <a:lnTo>
                    <a:pt x="1370" y="1962"/>
                  </a:lnTo>
                  <a:lnTo>
                    <a:pt x="1370" y="1951"/>
                  </a:lnTo>
                  <a:close/>
                  <a:moveTo>
                    <a:pt x="1451" y="1951"/>
                  </a:moveTo>
                  <a:lnTo>
                    <a:pt x="1497" y="1951"/>
                  </a:lnTo>
                  <a:lnTo>
                    <a:pt x="1497" y="1962"/>
                  </a:lnTo>
                  <a:lnTo>
                    <a:pt x="1451" y="1962"/>
                  </a:lnTo>
                  <a:lnTo>
                    <a:pt x="1451" y="1951"/>
                  </a:lnTo>
                  <a:close/>
                  <a:moveTo>
                    <a:pt x="1532" y="1951"/>
                  </a:moveTo>
                  <a:lnTo>
                    <a:pt x="1578" y="1951"/>
                  </a:lnTo>
                  <a:lnTo>
                    <a:pt x="1578" y="1962"/>
                  </a:lnTo>
                  <a:lnTo>
                    <a:pt x="1532" y="1962"/>
                  </a:lnTo>
                  <a:lnTo>
                    <a:pt x="1532" y="1951"/>
                  </a:lnTo>
                  <a:close/>
                  <a:moveTo>
                    <a:pt x="1612" y="1951"/>
                  </a:moveTo>
                  <a:lnTo>
                    <a:pt x="1658" y="1951"/>
                  </a:lnTo>
                  <a:lnTo>
                    <a:pt x="1658" y="1962"/>
                  </a:lnTo>
                  <a:lnTo>
                    <a:pt x="1612" y="1962"/>
                  </a:lnTo>
                  <a:lnTo>
                    <a:pt x="1612" y="1951"/>
                  </a:lnTo>
                  <a:close/>
                  <a:moveTo>
                    <a:pt x="1693" y="1951"/>
                  </a:moveTo>
                  <a:lnTo>
                    <a:pt x="1739" y="1951"/>
                  </a:lnTo>
                  <a:lnTo>
                    <a:pt x="1739" y="1962"/>
                  </a:lnTo>
                  <a:lnTo>
                    <a:pt x="1693" y="1962"/>
                  </a:lnTo>
                  <a:lnTo>
                    <a:pt x="1693" y="1951"/>
                  </a:lnTo>
                  <a:close/>
                  <a:moveTo>
                    <a:pt x="1774" y="1951"/>
                  </a:moveTo>
                  <a:lnTo>
                    <a:pt x="1820" y="1951"/>
                  </a:lnTo>
                  <a:lnTo>
                    <a:pt x="1820" y="1962"/>
                  </a:lnTo>
                  <a:lnTo>
                    <a:pt x="1774" y="1962"/>
                  </a:lnTo>
                  <a:lnTo>
                    <a:pt x="1774" y="1951"/>
                  </a:lnTo>
                  <a:close/>
                  <a:moveTo>
                    <a:pt x="1854" y="1951"/>
                  </a:moveTo>
                  <a:lnTo>
                    <a:pt x="1900" y="1951"/>
                  </a:lnTo>
                  <a:lnTo>
                    <a:pt x="1900" y="1962"/>
                  </a:lnTo>
                  <a:lnTo>
                    <a:pt x="1854" y="1962"/>
                  </a:lnTo>
                  <a:lnTo>
                    <a:pt x="1854" y="1951"/>
                  </a:lnTo>
                  <a:close/>
                  <a:moveTo>
                    <a:pt x="1935" y="1951"/>
                  </a:moveTo>
                  <a:lnTo>
                    <a:pt x="1981" y="1951"/>
                  </a:lnTo>
                  <a:lnTo>
                    <a:pt x="1981" y="1962"/>
                  </a:lnTo>
                  <a:lnTo>
                    <a:pt x="1935" y="1962"/>
                  </a:lnTo>
                  <a:lnTo>
                    <a:pt x="1935" y="1951"/>
                  </a:lnTo>
                  <a:close/>
                  <a:moveTo>
                    <a:pt x="2016" y="1951"/>
                  </a:moveTo>
                  <a:lnTo>
                    <a:pt x="2062" y="1951"/>
                  </a:lnTo>
                  <a:lnTo>
                    <a:pt x="2062" y="1962"/>
                  </a:lnTo>
                  <a:lnTo>
                    <a:pt x="2016" y="1962"/>
                  </a:lnTo>
                  <a:lnTo>
                    <a:pt x="2016" y="1951"/>
                  </a:lnTo>
                  <a:close/>
                  <a:moveTo>
                    <a:pt x="2096" y="1951"/>
                  </a:moveTo>
                  <a:lnTo>
                    <a:pt x="2142" y="1951"/>
                  </a:lnTo>
                  <a:lnTo>
                    <a:pt x="2142" y="1962"/>
                  </a:lnTo>
                  <a:lnTo>
                    <a:pt x="2096" y="1962"/>
                  </a:lnTo>
                  <a:lnTo>
                    <a:pt x="2096" y="1951"/>
                  </a:lnTo>
                  <a:close/>
                  <a:moveTo>
                    <a:pt x="2177" y="1951"/>
                  </a:moveTo>
                  <a:lnTo>
                    <a:pt x="2223" y="1951"/>
                  </a:lnTo>
                  <a:lnTo>
                    <a:pt x="2223" y="1962"/>
                  </a:lnTo>
                  <a:lnTo>
                    <a:pt x="2177" y="1962"/>
                  </a:lnTo>
                  <a:lnTo>
                    <a:pt x="2177" y="1951"/>
                  </a:lnTo>
                  <a:close/>
                  <a:moveTo>
                    <a:pt x="2258" y="1951"/>
                  </a:moveTo>
                  <a:lnTo>
                    <a:pt x="2304" y="1951"/>
                  </a:lnTo>
                  <a:lnTo>
                    <a:pt x="2304" y="1962"/>
                  </a:lnTo>
                  <a:lnTo>
                    <a:pt x="2258" y="1962"/>
                  </a:lnTo>
                  <a:lnTo>
                    <a:pt x="2258" y="1951"/>
                  </a:lnTo>
                  <a:close/>
                  <a:moveTo>
                    <a:pt x="2338" y="1951"/>
                  </a:moveTo>
                  <a:lnTo>
                    <a:pt x="2384" y="1951"/>
                  </a:lnTo>
                  <a:lnTo>
                    <a:pt x="2384" y="1962"/>
                  </a:lnTo>
                  <a:lnTo>
                    <a:pt x="2338" y="1962"/>
                  </a:lnTo>
                  <a:lnTo>
                    <a:pt x="2338" y="1951"/>
                  </a:lnTo>
                  <a:close/>
                  <a:moveTo>
                    <a:pt x="2419" y="1951"/>
                  </a:moveTo>
                  <a:lnTo>
                    <a:pt x="2465" y="1951"/>
                  </a:lnTo>
                  <a:lnTo>
                    <a:pt x="2465" y="1962"/>
                  </a:lnTo>
                  <a:lnTo>
                    <a:pt x="2419" y="1962"/>
                  </a:lnTo>
                  <a:lnTo>
                    <a:pt x="2419" y="1951"/>
                  </a:lnTo>
                  <a:close/>
                  <a:moveTo>
                    <a:pt x="2499" y="1951"/>
                  </a:moveTo>
                  <a:lnTo>
                    <a:pt x="2545" y="1951"/>
                  </a:lnTo>
                  <a:lnTo>
                    <a:pt x="2545" y="1962"/>
                  </a:lnTo>
                  <a:lnTo>
                    <a:pt x="2499" y="1962"/>
                  </a:lnTo>
                  <a:lnTo>
                    <a:pt x="2499" y="1951"/>
                  </a:lnTo>
                  <a:close/>
                  <a:moveTo>
                    <a:pt x="2580" y="1951"/>
                  </a:moveTo>
                  <a:lnTo>
                    <a:pt x="2626" y="1951"/>
                  </a:lnTo>
                  <a:lnTo>
                    <a:pt x="2626" y="1962"/>
                  </a:lnTo>
                  <a:lnTo>
                    <a:pt x="2580" y="1962"/>
                  </a:lnTo>
                  <a:lnTo>
                    <a:pt x="2580" y="1951"/>
                  </a:lnTo>
                  <a:close/>
                  <a:moveTo>
                    <a:pt x="2661" y="1951"/>
                  </a:moveTo>
                  <a:lnTo>
                    <a:pt x="2707" y="1951"/>
                  </a:lnTo>
                  <a:lnTo>
                    <a:pt x="2707" y="1962"/>
                  </a:lnTo>
                  <a:lnTo>
                    <a:pt x="2661" y="1962"/>
                  </a:lnTo>
                  <a:lnTo>
                    <a:pt x="2661" y="1951"/>
                  </a:lnTo>
                  <a:close/>
                  <a:moveTo>
                    <a:pt x="2741" y="1951"/>
                  </a:moveTo>
                  <a:lnTo>
                    <a:pt x="2787" y="1951"/>
                  </a:lnTo>
                  <a:lnTo>
                    <a:pt x="2787" y="1962"/>
                  </a:lnTo>
                  <a:lnTo>
                    <a:pt x="2741" y="1962"/>
                  </a:lnTo>
                  <a:lnTo>
                    <a:pt x="2741" y="1951"/>
                  </a:lnTo>
                  <a:close/>
                  <a:moveTo>
                    <a:pt x="2822" y="1951"/>
                  </a:moveTo>
                  <a:lnTo>
                    <a:pt x="2860" y="1951"/>
                  </a:lnTo>
                  <a:lnTo>
                    <a:pt x="2860" y="1962"/>
                  </a:lnTo>
                  <a:lnTo>
                    <a:pt x="2822" y="1962"/>
                  </a:lnTo>
                  <a:lnTo>
                    <a:pt x="2822" y="1951"/>
                  </a:lnTo>
                  <a:close/>
                  <a:moveTo>
                    <a:pt x="0" y="975"/>
                  </a:moveTo>
                  <a:lnTo>
                    <a:pt x="46" y="975"/>
                  </a:lnTo>
                  <a:lnTo>
                    <a:pt x="46" y="987"/>
                  </a:lnTo>
                  <a:lnTo>
                    <a:pt x="0" y="987"/>
                  </a:lnTo>
                  <a:lnTo>
                    <a:pt x="0" y="975"/>
                  </a:lnTo>
                  <a:close/>
                  <a:moveTo>
                    <a:pt x="80" y="975"/>
                  </a:moveTo>
                  <a:lnTo>
                    <a:pt x="126" y="975"/>
                  </a:lnTo>
                  <a:lnTo>
                    <a:pt x="126" y="987"/>
                  </a:lnTo>
                  <a:lnTo>
                    <a:pt x="80" y="987"/>
                  </a:lnTo>
                  <a:lnTo>
                    <a:pt x="80" y="975"/>
                  </a:lnTo>
                  <a:close/>
                  <a:moveTo>
                    <a:pt x="161" y="975"/>
                  </a:moveTo>
                  <a:lnTo>
                    <a:pt x="207" y="975"/>
                  </a:lnTo>
                  <a:lnTo>
                    <a:pt x="207" y="987"/>
                  </a:lnTo>
                  <a:lnTo>
                    <a:pt x="161" y="987"/>
                  </a:lnTo>
                  <a:lnTo>
                    <a:pt x="161" y="975"/>
                  </a:lnTo>
                  <a:close/>
                  <a:moveTo>
                    <a:pt x="242" y="975"/>
                  </a:moveTo>
                  <a:lnTo>
                    <a:pt x="288" y="975"/>
                  </a:lnTo>
                  <a:lnTo>
                    <a:pt x="288" y="987"/>
                  </a:lnTo>
                  <a:lnTo>
                    <a:pt x="242" y="987"/>
                  </a:lnTo>
                  <a:lnTo>
                    <a:pt x="242" y="975"/>
                  </a:lnTo>
                  <a:close/>
                  <a:moveTo>
                    <a:pt x="322" y="975"/>
                  </a:moveTo>
                  <a:lnTo>
                    <a:pt x="368" y="975"/>
                  </a:lnTo>
                  <a:lnTo>
                    <a:pt x="368" y="987"/>
                  </a:lnTo>
                  <a:lnTo>
                    <a:pt x="322" y="987"/>
                  </a:lnTo>
                  <a:lnTo>
                    <a:pt x="322" y="975"/>
                  </a:lnTo>
                  <a:close/>
                  <a:moveTo>
                    <a:pt x="403" y="975"/>
                  </a:moveTo>
                  <a:lnTo>
                    <a:pt x="449" y="975"/>
                  </a:lnTo>
                  <a:lnTo>
                    <a:pt x="449" y="987"/>
                  </a:lnTo>
                  <a:lnTo>
                    <a:pt x="403" y="987"/>
                  </a:lnTo>
                  <a:lnTo>
                    <a:pt x="403" y="975"/>
                  </a:lnTo>
                  <a:close/>
                  <a:moveTo>
                    <a:pt x="483" y="975"/>
                  </a:moveTo>
                  <a:lnTo>
                    <a:pt x="530" y="975"/>
                  </a:lnTo>
                  <a:lnTo>
                    <a:pt x="530" y="987"/>
                  </a:lnTo>
                  <a:lnTo>
                    <a:pt x="483" y="987"/>
                  </a:lnTo>
                  <a:lnTo>
                    <a:pt x="483" y="975"/>
                  </a:lnTo>
                  <a:close/>
                  <a:moveTo>
                    <a:pt x="564" y="975"/>
                  </a:moveTo>
                  <a:lnTo>
                    <a:pt x="610" y="975"/>
                  </a:lnTo>
                  <a:lnTo>
                    <a:pt x="610" y="987"/>
                  </a:lnTo>
                  <a:lnTo>
                    <a:pt x="564" y="987"/>
                  </a:lnTo>
                  <a:lnTo>
                    <a:pt x="564" y="975"/>
                  </a:lnTo>
                  <a:close/>
                  <a:moveTo>
                    <a:pt x="645" y="975"/>
                  </a:moveTo>
                  <a:lnTo>
                    <a:pt x="691" y="975"/>
                  </a:lnTo>
                  <a:lnTo>
                    <a:pt x="691" y="987"/>
                  </a:lnTo>
                  <a:lnTo>
                    <a:pt x="645" y="987"/>
                  </a:lnTo>
                  <a:lnTo>
                    <a:pt x="645" y="975"/>
                  </a:lnTo>
                  <a:close/>
                  <a:moveTo>
                    <a:pt x="725" y="975"/>
                  </a:moveTo>
                  <a:lnTo>
                    <a:pt x="771" y="975"/>
                  </a:lnTo>
                  <a:lnTo>
                    <a:pt x="771" y="987"/>
                  </a:lnTo>
                  <a:lnTo>
                    <a:pt x="725" y="987"/>
                  </a:lnTo>
                  <a:lnTo>
                    <a:pt x="725" y="975"/>
                  </a:lnTo>
                  <a:close/>
                  <a:moveTo>
                    <a:pt x="806" y="975"/>
                  </a:moveTo>
                  <a:lnTo>
                    <a:pt x="852" y="975"/>
                  </a:lnTo>
                  <a:lnTo>
                    <a:pt x="852" y="987"/>
                  </a:lnTo>
                  <a:lnTo>
                    <a:pt x="806" y="987"/>
                  </a:lnTo>
                  <a:lnTo>
                    <a:pt x="806" y="975"/>
                  </a:lnTo>
                  <a:close/>
                  <a:moveTo>
                    <a:pt x="887" y="975"/>
                  </a:moveTo>
                  <a:lnTo>
                    <a:pt x="933" y="975"/>
                  </a:lnTo>
                  <a:lnTo>
                    <a:pt x="933" y="987"/>
                  </a:lnTo>
                  <a:lnTo>
                    <a:pt x="887" y="987"/>
                  </a:lnTo>
                  <a:lnTo>
                    <a:pt x="887" y="975"/>
                  </a:lnTo>
                  <a:close/>
                  <a:moveTo>
                    <a:pt x="967" y="975"/>
                  </a:moveTo>
                  <a:lnTo>
                    <a:pt x="1013" y="975"/>
                  </a:lnTo>
                  <a:lnTo>
                    <a:pt x="1013" y="987"/>
                  </a:lnTo>
                  <a:lnTo>
                    <a:pt x="967" y="987"/>
                  </a:lnTo>
                  <a:lnTo>
                    <a:pt x="967" y="975"/>
                  </a:lnTo>
                  <a:close/>
                  <a:moveTo>
                    <a:pt x="1048" y="975"/>
                  </a:moveTo>
                  <a:lnTo>
                    <a:pt x="1094" y="975"/>
                  </a:lnTo>
                  <a:lnTo>
                    <a:pt x="1094" y="987"/>
                  </a:lnTo>
                  <a:lnTo>
                    <a:pt x="1048" y="987"/>
                  </a:lnTo>
                  <a:lnTo>
                    <a:pt x="1048" y="975"/>
                  </a:lnTo>
                  <a:close/>
                  <a:moveTo>
                    <a:pt x="1129" y="975"/>
                  </a:moveTo>
                  <a:lnTo>
                    <a:pt x="1175" y="975"/>
                  </a:lnTo>
                  <a:lnTo>
                    <a:pt x="1175" y="987"/>
                  </a:lnTo>
                  <a:lnTo>
                    <a:pt x="1129" y="987"/>
                  </a:lnTo>
                  <a:lnTo>
                    <a:pt x="1129" y="975"/>
                  </a:lnTo>
                  <a:close/>
                  <a:moveTo>
                    <a:pt x="1209" y="975"/>
                  </a:moveTo>
                  <a:lnTo>
                    <a:pt x="1255" y="975"/>
                  </a:lnTo>
                  <a:lnTo>
                    <a:pt x="1255" y="987"/>
                  </a:lnTo>
                  <a:lnTo>
                    <a:pt x="1209" y="987"/>
                  </a:lnTo>
                  <a:lnTo>
                    <a:pt x="1209" y="975"/>
                  </a:lnTo>
                  <a:close/>
                  <a:moveTo>
                    <a:pt x="1290" y="975"/>
                  </a:moveTo>
                  <a:lnTo>
                    <a:pt x="1336" y="975"/>
                  </a:lnTo>
                  <a:lnTo>
                    <a:pt x="1336" y="987"/>
                  </a:lnTo>
                  <a:lnTo>
                    <a:pt x="1290" y="987"/>
                  </a:lnTo>
                  <a:lnTo>
                    <a:pt x="1290" y="975"/>
                  </a:lnTo>
                  <a:close/>
                  <a:moveTo>
                    <a:pt x="1370" y="975"/>
                  </a:moveTo>
                  <a:lnTo>
                    <a:pt x="1417" y="975"/>
                  </a:lnTo>
                  <a:lnTo>
                    <a:pt x="1417" y="987"/>
                  </a:lnTo>
                  <a:lnTo>
                    <a:pt x="1370" y="987"/>
                  </a:lnTo>
                  <a:lnTo>
                    <a:pt x="1370" y="975"/>
                  </a:lnTo>
                  <a:close/>
                  <a:moveTo>
                    <a:pt x="1451" y="975"/>
                  </a:moveTo>
                  <a:lnTo>
                    <a:pt x="1497" y="975"/>
                  </a:lnTo>
                  <a:lnTo>
                    <a:pt x="1497" y="987"/>
                  </a:lnTo>
                  <a:lnTo>
                    <a:pt x="1451" y="987"/>
                  </a:lnTo>
                  <a:lnTo>
                    <a:pt x="1451" y="975"/>
                  </a:lnTo>
                  <a:close/>
                  <a:moveTo>
                    <a:pt x="1532" y="975"/>
                  </a:moveTo>
                  <a:lnTo>
                    <a:pt x="1578" y="975"/>
                  </a:lnTo>
                  <a:lnTo>
                    <a:pt x="1578" y="987"/>
                  </a:lnTo>
                  <a:lnTo>
                    <a:pt x="1532" y="987"/>
                  </a:lnTo>
                  <a:lnTo>
                    <a:pt x="1532" y="975"/>
                  </a:lnTo>
                  <a:close/>
                  <a:moveTo>
                    <a:pt x="1612" y="975"/>
                  </a:moveTo>
                  <a:lnTo>
                    <a:pt x="1658" y="975"/>
                  </a:lnTo>
                  <a:lnTo>
                    <a:pt x="1658" y="987"/>
                  </a:lnTo>
                  <a:lnTo>
                    <a:pt x="1612" y="987"/>
                  </a:lnTo>
                  <a:lnTo>
                    <a:pt x="1612" y="975"/>
                  </a:lnTo>
                  <a:close/>
                  <a:moveTo>
                    <a:pt x="1693" y="975"/>
                  </a:moveTo>
                  <a:lnTo>
                    <a:pt x="1739" y="975"/>
                  </a:lnTo>
                  <a:lnTo>
                    <a:pt x="1739" y="987"/>
                  </a:lnTo>
                  <a:lnTo>
                    <a:pt x="1693" y="987"/>
                  </a:lnTo>
                  <a:lnTo>
                    <a:pt x="1693" y="975"/>
                  </a:lnTo>
                  <a:close/>
                  <a:moveTo>
                    <a:pt x="1774" y="975"/>
                  </a:moveTo>
                  <a:lnTo>
                    <a:pt x="1820" y="975"/>
                  </a:lnTo>
                  <a:lnTo>
                    <a:pt x="1820" y="987"/>
                  </a:lnTo>
                  <a:lnTo>
                    <a:pt x="1774" y="987"/>
                  </a:lnTo>
                  <a:lnTo>
                    <a:pt x="1774" y="975"/>
                  </a:lnTo>
                  <a:close/>
                  <a:moveTo>
                    <a:pt x="1854" y="975"/>
                  </a:moveTo>
                  <a:lnTo>
                    <a:pt x="1900" y="975"/>
                  </a:lnTo>
                  <a:lnTo>
                    <a:pt x="1900" y="987"/>
                  </a:lnTo>
                  <a:lnTo>
                    <a:pt x="1854" y="987"/>
                  </a:lnTo>
                  <a:lnTo>
                    <a:pt x="1854" y="975"/>
                  </a:lnTo>
                  <a:close/>
                  <a:moveTo>
                    <a:pt x="1935" y="975"/>
                  </a:moveTo>
                  <a:lnTo>
                    <a:pt x="1981" y="975"/>
                  </a:lnTo>
                  <a:lnTo>
                    <a:pt x="1981" y="987"/>
                  </a:lnTo>
                  <a:lnTo>
                    <a:pt x="1935" y="987"/>
                  </a:lnTo>
                  <a:lnTo>
                    <a:pt x="1935" y="975"/>
                  </a:lnTo>
                  <a:close/>
                  <a:moveTo>
                    <a:pt x="2016" y="975"/>
                  </a:moveTo>
                  <a:lnTo>
                    <a:pt x="2062" y="975"/>
                  </a:lnTo>
                  <a:lnTo>
                    <a:pt x="2062" y="987"/>
                  </a:lnTo>
                  <a:lnTo>
                    <a:pt x="2016" y="987"/>
                  </a:lnTo>
                  <a:lnTo>
                    <a:pt x="2016" y="975"/>
                  </a:lnTo>
                  <a:close/>
                  <a:moveTo>
                    <a:pt x="2096" y="975"/>
                  </a:moveTo>
                  <a:lnTo>
                    <a:pt x="2142" y="975"/>
                  </a:lnTo>
                  <a:lnTo>
                    <a:pt x="2142" y="987"/>
                  </a:lnTo>
                  <a:lnTo>
                    <a:pt x="2096" y="987"/>
                  </a:lnTo>
                  <a:lnTo>
                    <a:pt x="2096" y="975"/>
                  </a:lnTo>
                  <a:close/>
                  <a:moveTo>
                    <a:pt x="2177" y="975"/>
                  </a:moveTo>
                  <a:lnTo>
                    <a:pt x="2223" y="975"/>
                  </a:lnTo>
                  <a:lnTo>
                    <a:pt x="2223" y="987"/>
                  </a:lnTo>
                  <a:lnTo>
                    <a:pt x="2177" y="987"/>
                  </a:lnTo>
                  <a:lnTo>
                    <a:pt x="2177" y="975"/>
                  </a:lnTo>
                  <a:close/>
                  <a:moveTo>
                    <a:pt x="2258" y="975"/>
                  </a:moveTo>
                  <a:lnTo>
                    <a:pt x="2304" y="975"/>
                  </a:lnTo>
                  <a:lnTo>
                    <a:pt x="2304" y="987"/>
                  </a:lnTo>
                  <a:lnTo>
                    <a:pt x="2258" y="987"/>
                  </a:lnTo>
                  <a:lnTo>
                    <a:pt x="2258" y="975"/>
                  </a:lnTo>
                  <a:close/>
                  <a:moveTo>
                    <a:pt x="2338" y="975"/>
                  </a:moveTo>
                  <a:lnTo>
                    <a:pt x="2384" y="975"/>
                  </a:lnTo>
                  <a:lnTo>
                    <a:pt x="2384" y="987"/>
                  </a:lnTo>
                  <a:lnTo>
                    <a:pt x="2338" y="987"/>
                  </a:lnTo>
                  <a:lnTo>
                    <a:pt x="2338" y="975"/>
                  </a:lnTo>
                  <a:close/>
                  <a:moveTo>
                    <a:pt x="2419" y="975"/>
                  </a:moveTo>
                  <a:lnTo>
                    <a:pt x="2465" y="975"/>
                  </a:lnTo>
                  <a:lnTo>
                    <a:pt x="2465" y="987"/>
                  </a:lnTo>
                  <a:lnTo>
                    <a:pt x="2419" y="987"/>
                  </a:lnTo>
                  <a:lnTo>
                    <a:pt x="2419" y="975"/>
                  </a:lnTo>
                  <a:close/>
                  <a:moveTo>
                    <a:pt x="2499" y="975"/>
                  </a:moveTo>
                  <a:lnTo>
                    <a:pt x="2545" y="975"/>
                  </a:lnTo>
                  <a:lnTo>
                    <a:pt x="2545" y="987"/>
                  </a:lnTo>
                  <a:lnTo>
                    <a:pt x="2499" y="987"/>
                  </a:lnTo>
                  <a:lnTo>
                    <a:pt x="2499" y="975"/>
                  </a:lnTo>
                  <a:close/>
                  <a:moveTo>
                    <a:pt x="2580" y="975"/>
                  </a:moveTo>
                  <a:lnTo>
                    <a:pt x="2626" y="975"/>
                  </a:lnTo>
                  <a:lnTo>
                    <a:pt x="2626" y="987"/>
                  </a:lnTo>
                  <a:lnTo>
                    <a:pt x="2580" y="987"/>
                  </a:lnTo>
                  <a:lnTo>
                    <a:pt x="2580" y="975"/>
                  </a:lnTo>
                  <a:close/>
                  <a:moveTo>
                    <a:pt x="2661" y="975"/>
                  </a:moveTo>
                  <a:lnTo>
                    <a:pt x="2707" y="975"/>
                  </a:lnTo>
                  <a:lnTo>
                    <a:pt x="2707" y="987"/>
                  </a:lnTo>
                  <a:lnTo>
                    <a:pt x="2661" y="987"/>
                  </a:lnTo>
                  <a:lnTo>
                    <a:pt x="2661" y="975"/>
                  </a:lnTo>
                  <a:close/>
                  <a:moveTo>
                    <a:pt x="2741" y="975"/>
                  </a:moveTo>
                  <a:lnTo>
                    <a:pt x="2787" y="975"/>
                  </a:lnTo>
                  <a:lnTo>
                    <a:pt x="2787" y="987"/>
                  </a:lnTo>
                  <a:lnTo>
                    <a:pt x="2741" y="987"/>
                  </a:lnTo>
                  <a:lnTo>
                    <a:pt x="2741" y="975"/>
                  </a:lnTo>
                  <a:close/>
                  <a:moveTo>
                    <a:pt x="2822" y="975"/>
                  </a:moveTo>
                  <a:lnTo>
                    <a:pt x="2860" y="975"/>
                  </a:lnTo>
                  <a:lnTo>
                    <a:pt x="2860" y="987"/>
                  </a:lnTo>
                  <a:lnTo>
                    <a:pt x="2822" y="987"/>
                  </a:lnTo>
                  <a:lnTo>
                    <a:pt x="2822" y="975"/>
                  </a:lnTo>
                  <a:close/>
                  <a:moveTo>
                    <a:pt x="0" y="0"/>
                  </a:moveTo>
                  <a:lnTo>
                    <a:pt x="46" y="0"/>
                  </a:lnTo>
                  <a:lnTo>
                    <a:pt x="46" y="12"/>
                  </a:lnTo>
                  <a:lnTo>
                    <a:pt x="0" y="12"/>
                  </a:lnTo>
                  <a:lnTo>
                    <a:pt x="0" y="0"/>
                  </a:lnTo>
                  <a:close/>
                  <a:moveTo>
                    <a:pt x="80" y="0"/>
                  </a:moveTo>
                  <a:lnTo>
                    <a:pt x="126" y="0"/>
                  </a:lnTo>
                  <a:lnTo>
                    <a:pt x="126" y="12"/>
                  </a:lnTo>
                  <a:lnTo>
                    <a:pt x="80" y="12"/>
                  </a:lnTo>
                  <a:lnTo>
                    <a:pt x="80" y="0"/>
                  </a:lnTo>
                  <a:close/>
                  <a:moveTo>
                    <a:pt x="161" y="0"/>
                  </a:moveTo>
                  <a:lnTo>
                    <a:pt x="207" y="0"/>
                  </a:lnTo>
                  <a:lnTo>
                    <a:pt x="207" y="12"/>
                  </a:lnTo>
                  <a:lnTo>
                    <a:pt x="161" y="12"/>
                  </a:lnTo>
                  <a:lnTo>
                    <a:pt x="161" y="0"/>
                  </a:lnTo>
                  <a:close/>
                  <a:moveTo>
                    <a:pt x="242" y="0"/>
                  </a:moveTo>
                  <a:lnTo>
                    <a:pt x="288" y="0"/>
                  </a:lnTo>
                  <a:lnTo>
                    <a:pt x="288" y="12"/>
                  </a:lnTo>
                  <a:lnTo>
                    <a:pt x="242" y="12"/>
                  </a:lnTo>
                  <a:lnTo>
                    <a:pt x="242" y="0"/>
                  </a:lnTo>
                  <a:close/>
                  <a:moveTo>
                    <a:pt x="322" y="0"/>
                  </a:moveTo>
                  <a:lnTo>
                    <a:pt x="368" y="0"/>
                  </a:lnTo>
                  <a:lnTo>
                    <a:pt x="368" y="12"/>
                  </a:lnTo>
                  <a:lnTo>
                    <a:pt x="322" y="12"/>
                  </a:lnTo>
                  <a:lnTo>
                    <a:pt x="322" y="0"/>
                  </a:lnTo>
                  <a:close/>
                  <a:moveTo>
                    <a:pt x="403" y="0"/>
                  </a:moveTo>
                  <a:lnTo>
                    <a:pt x="449" y="0"/>
                  </a:lnTo>
                  <a:lnTo>
                    <a:pt x="449" y="12"/>
                  </a:lnTo>
                  <a:lnTo>
                    <a:pt x="403" y="12"/>
                  </a:lnTo>
                  <a:lnTo>
                    <a:pt x="403" y="0"/>
                  </a:lnTo>
                  <a:close/>
                  <a:moveTo>
                    <a:pt x="483" y="0"/>
                  </a:moveTo>
                  <a:lnTo>
                    <a:pt x="530" y="0"/>
                  </a:lnTo>
                  <a:lnTo>
                    <a:pt x="530" y="12"/>
                  </a:lnTo>
                  <a:lnTo>
                    <a:pt x="483" y="12"/>
                  </a:lnTo>
                  <a:lnTo>
                    <a:pt x="483" y="0"/>
                  </a:lnTo>
                  <a:close/>
                  <a:moveTo>
                    <a:pt x="564" y="0"/>
                  </a:moveTo>
                  <a:lnTo>
                    <a:pt x="610" y="0"/>
                  </a:lnTo>
                  <a:lnTo>
                    <a:pt x="610" y="12"/>
                  </a:lnTo>
                  <a:lnTo>
                    <a:pt x="564" y="12"/>
                  </a:lnTo>
                  <a:lnTo>
                    <a:pt x="564" y="0"/>
                  </a:lnTo>
                  <a:close/>
                  <a:moveTo>
                    <a:pt x="645" y="0"/>
                  </a:moveTo>
                  <a:lnTo>
                    <a:pt x="691" y="0"/>
                  </a:lnTo>
                  <a:lnTo>
                    <a:pt x="691" y="12"/>
                  </a:lnTo>
                  <a:lnTo>
                    <a:pt x="645" y="12"/>
                  </a:lnTo>
                  <a:lnTo>
                    <a:pt x="645" y="0"/>
                  </a:lnTo>
                  <a:close/>
                  <a:moveTo>
                    <a:pt x="725" y="0"/>
                  </a:moveTo>
                  <a:lnTo>
                    <a:pt x="771" y="0"/>
                  </a:lnTo>
                  <a:lnTo>
                    <a:pt x="771" y="12"/>
                  </a:lnTo>
                  <a:lnTo>
                    <a:pt x="725" y="12"/>
                  </a:lnTo>
                  <a:lnTo>
                    <a:pt x="725" y="0"/>
                  </a:lnTo>
                  <a:close/>
                  <a:moveTo>
                    <a:pt x="806" y="0"/>
                  </a:moveTo>
                  <a:lnTo>
                    <a:pt x="852" y="0"/>
                  </a:lnTo>
                  <a:lnTo>
                    <a:pt x="852" y="12"/>
                  </a:lnTo>
                  <a:lnTo>
                    <a:pt x="806" y="12"/>
                  </a:lnTo>
                  <a:lnTo>
                    <a:pt x="806" y="0"/>
                  </a:lnTo>
                  <a:close/>
                  <a:moveTo>
                    <a:pt x="887" y="0"/>
                  </a:moveTo>
                  <a:lnTo>
                    <a:pt x="933" y="0"/>
                  </a:lnTo>
                  <a:lnTo>
                    <a:pt x="933" y="12"/>
                  </a:lnTo>
                  <a:lnTo>
                    <a:pt x="887" y="12"/>
                  </a:lnTo>
                  <a:lnTo>
                    <a:pt x="887" y="0"/>
                  </a:lnTo>
                  <a:close/>
                  <a:moveTo>
                    <a:pt x="967" y="0"/>
                  </a:moveTo>
                  <a:lnTo>
                    <a:pt x="1013" y="0"/>
                  </a:lnTo>
                  <a:lnTo>
                    <a:pt x="1013" y="12"/>
                  </a:lnTo>
                  <a:lnTo>
                    <a:pt x="967" y="12"/>
                  </a:lnTo>
                  <a:lnTo>
                    <a:pt x="967" y="0"/>
                  </a:lnTo>
                  <a:close/>
                  <a:moveTo>
                    <a:pt x="1048" y="0"/>
                  </a:moveTo>
                  <a:lnTo>
                    <a:pt x="1094" y="0"/>
                  </a:lnTo>
                  <a:lnTo>
                    <a:pt x="1094" y="12"/>
                  </a:lnTo>
                  <a:lnTo>
                    <a:pt x="1048" y="12"/>
                  </a:lnTo>
                  <a:lnTo>
                    <a:pt x="1048" y="0"/>
                  </a:lnTo>
                  <a:close/>
                  <a:moveTo>
                    <a:pt x="1129" y="0"/>
                  </a:moveTo>
                  <a:lnTo>
                    <a:pt x="1175" y="0"/>
                  </a:lnTo>
                  <a:lnTo>
                    <a:pt x="1175" y="12"/>
                  </a:lnTo>
                  <a:lnTo>
                    <a:pt x="1129" y="12"/>
                  </a:lnTo>
                  <a:lnTo>
                    <a:pt x="1129" y="0"/>
                  </a:lnTo>
                  <a:close/>
                  <a:moveTo>
                    <a:pt x="1209" y="0"/>
                  </a:moveTo>
                  <a:lnTo>
                    <a:pt x="1255" y="0"/>
                  </a:lnTo>
                  <a:lnTo>
                    <a:pt x="1255" y="12"/>
                  </a:lnTo>
                  <a:lnTo>
                    <a:pt x="1209" y="12"/>
                  </a:lnTo>
                  <a:lnTo>
                    <a:pt x="1209" y="0"/>
                  </a:lnTo>
                  <a:close/>
                  <a:moveTo>
                    <a:pt x="1290" y="0"/>
                  </a:moveTo>
                  <a:lnTo>
                    <a:pt x="1336" y="0"/>
                  </a:lnTo>
                  <a:lnTo>
                    <a:pt x="1336" y="12"/>
                  </a:lnTo>
                  <a:lnTo>
                    <a:pt x="1290" y="12"/>
                  </a:lnTo>
                  <a:lnTo>
                    <a:pt x="1290" y="0"/>
                  </a:lnTo>
                  <a:close/>
                  <a:moveTo>
                    <a:pt x="1370" y="0"/>
                  </a:moveTo>
                  <a:lnTo>
                    <a:pt x="1417" y="0"/>
                  </a:lnTo>
                  <a:lnTo>
                    <a:pt x="1417" y="12"/>
                  </a:lnTo>
                  <a:lnTo>
                    <a:pt x="1370" y="12"/>
                  </a:lnTo>
                  <a:lnTo>
                    <a:pt x="1370" y="0"/>
                  </a:lnTo>
                  <a:close/>
                  <a:moveTo>
                    <a:pt x="1451" y="0"/>
                  </a:moveTo>
                  <a:lnTo>
                    <a:pt x="1497" y="0"/>
                  </a:lnTo>
                  <a:lnTo>
                    <a:pt x="1497" y="12"/>
                  </a:lnTo>
                  <a:lnTo>
                    <a:pt x="1451" y="12"/>
                  </a:lnTo>
                  <a:lnTo>
                    <a:pt x="1451" y="0"/>
                  </a:lnTo>
                  <a:close/>
                  <a:moveTo>
                    <a:pt x="1532" y="0"/>
                  </a:moveTo>
                  <a:lnTo>
                    <a:pt x="1578" y="0"/>
                  </a:lnTo>
                  <a:lnTo>
                    <a:pt x="1578" y="12"/>
                  </a:lnTo>
                  <a:lnTo>
                    <a:pt x="1532" y="12"/>
                  </a:lnTo>
                  <a:lnTo>
                    <a:pt x="1532" y="0"/>
                  </a:lnTo>
                  <a:close/>
                  <a:moveTo>
                    <a:pt x="1612" y="0"/>
                  </a:moveTo>
                  <a:lnTo>
                    <a:pt x="1658" y="0"/>
                  </a:lnTo>
                  <a:lnTo>
                    <a:pt x="1658" y="12"/>
                  </a:lnTo>
                  <a:lnTo>
                    <a:pt x="1612" y="12"/>
                  </a:lnTo>
                  <a:lnTo>
                    <a:pt x="1612" y="0"/>
                  </a:lnTo>
                  <a:close/>
                  <a:moveTo>
                    <a:pt x="1693" y="0"/>
                  </a:moveTo>
                  <a:lnTo>
                    <a:pt x="1739" y="0"/>
                  </a:lnTo>
                  <a:lnTo>
                    <a:pt x="1739" y="12"/>
                  </a:lnTo>
                  <a:lnTo>
                    <a:pt x="1693" y="12"/>
                  </a:lnTo>
                  <a:lnTo>
                    <a:pt x="1693" y="0"/>
                  </a:lnTo>
                  <a:close/>
                  <a:moveTo>
                    <a:pt x="1774" y="0"/>
                  </a:moveTo>
                  <a:lnTo>
                    <a:pt x="1820" y="0"/>
                  </a:lnTo>
                  <a:lnTo>
                    <a:pt x="1820" y="12"/>
                  </a:lnTo>
                  <a:lnTo>
                    <a:pt x="1774" y="12"/>
                  </a:lnTo>
                  <a:lnTo>
                    <a:pt x="1774" y="0"/>
                  </a:lnTo>
                  <a:close/>
                  <a:moveTo>
                    <a:pt x="1854" y="0"/>
                  </a:moveTo>
                  <a:lnTo>
                    <a:pt x="1900" y="0"/>
                  </a:lnTo>
                  <a:lnTo>
                    <a:pt x="1900" y="12"/>
                  </a:lnTo>
                  <a:lnTo>
                    <a:pt x="1854" y="12"/>
                  </a:lnTo>
                  <a:lnTo>
                    <a:pt x="1854" y="0"/>
                  </a:lnTo>
                  <a:close/>
                  <a:moveTo>
                    <a:pt x="1935" y="0"/>
                  </a:moveTo>
                  <a:lnTo>
                    <a:pt x="1981" y="0"/>
                  </a:lnTo>
                  <a:lnTo>
                    <a:pt x="1981" y="12"/>
                  </a:lnTo>
                  <a:lnTo>
                    <a:pt x="1935" y="12"/>
                  </a:lnTo>
                  <a:lnTo>
                    <a:pt x="1935" y="0"/>
                  </a:lnTo>
                  <a:close/>
                  <a:moveTo>
                    <a:pt x="2016" y="0"/>
                  </a:moveTo>
                  <a:lnTo>
                    <a:pt x="2062" y="0"/>
                  </a:lnTo>
                  <a:lnTo>
                    <a:pt x="2062" y="12"/>
                  </a:lnTo>
                  <a:lnTo>
                    <a:pt x="2016" y="12"/>
                  </a:lnTo>
                  <a:lnTo>
                    <a:pt x="2016" y="0"/>
                  </a:lnTo>
                  <a:close/>
                  <a:moveTo>
                    <a:pt x="2096" y="0"/>
                  </a:moveTo>
                  <a:lnTo>
                    <a:pt x="2142" y="0"/>
                  </a:lnTo>
                  <a:lnTo>
                    <a:pt x="2142" y="12"/>
                  </a:lnTo>
                  <a:lnTo>
                    <a:pt x="2096" y="12"/>
                  </a:lnTo>
                  <a:lnTo>
                    <a:pt x="2096" y="0"/>
                  </a:lnTo>
                  <a:close/>
                  <a:moveTo>
                    <a:pt x="2177" y="0"/>
                  </a:moveTo>
                  <a:lnTo>
                    <a:pt x="2223" y="0"/>
                  </a:lnTo>
                  <a:lnTo>
                    <a:pt x="2223" y="12"/>
                  </a:lnTo>
                  <a:lnTo>
                    <a:pt x="2177" y="12"/>
                  </a:lnTo>
                  <a:lnTo>
                    <a:pt x="2177" y="0"/>
                  </a:lnTo>
                  <a:close/>
                  <a:moveTo>
                    <a:pt x="2258" y="0"/>
                  </a:moveTo>
                  <a:lnTo>
                    <a:pt x="2304" y="0"/>
                  </a:lnTo>
                  <a:lnTo>
                    <a:pt x="2304" y="12"/>
                  </a:lnTo>
                  <a:lnTo>
                    <a:pt x="2258" y="12"/>
                  </a:lnTo>
                  <a:lnTo>
                    <a:pt x="2258" y="0"/>
                  </a:lnTo>
                  <a:close/>
                  <a:moveTo>
                    <a:pt x="2338" y="0"/>
                  </a:moveTo>
                  <a:lnTo>
                    <a:pt x="2384" y="0"/>
                  </a:lnTo>
                  <a:lnTo>
                    <a:pt x="2384" y="12"/>
                  </a:lnTo>
                  <a:lnTo>
                    <a:pt x="2338" y="12"/>
                  </a:lnTo>
                  <a:lnTo>
                    <a:pt x="2338" y="0"/>
                  </a:lnTo>
                  <a:close/>
                  <a:moveTo>
                    <a:pt x="2419" y="0"/>
                  </a:moveTo>
                  <a:lnTo>
                    <a:pt x="2465" y="0"/>
                  </a:lnTo>
                  <a:lnTo>
                    <a:pt x="2465" y="12"/>
                  </a:lnTo>
                  <a:lnTo>
                    <a:pt x="2419" y="12"/>
                  </a:lnTo>
                  <a:lnTo>
                    <a:pt x="2419" y="0"/>
                  </a:lnTo>
                  <a:close/>
                  <a:moveTo>
                    <a:pt x="2499" y="0"/>
                  </a:moveTo>
                  <a:lnTo>
                    <a:pt x="2545" y="0"/>
                  </a:lnTo>
                  <a:lnTo>
                    <a:pt x="2545" y="12"/>
                  </a:lnTo>
                  <a:lnTo>
                    <a:pt x="2499" y="12"/>
                  </a:lnTo>
                  <a:lnTo>
                    <a:pt x="2499" y="0"/>
                  </a:lnTo>
                  <a:close/>
                  <a:moveTo>
                    <a:pt x="2580" y="0"/>
                  </a:moveTo>
                  <a:lnTo>
                    <a:pt x="2626" y="0"/>
                  </a:lnTo>
                  <a:lnTo>
                    <a:pt x="2626" y="12"/>
                  </a:lnTo>
                  <a:lnTo>
                    <a:pt x="2580" y="12"/>
                  </a:lnTo>
                  <a:lnTo>
                    <a:pt x="2580" y="0"/>
                  </a:lnTo>
                  <a:close/>
                  <a:moveTo>
                    <a:pt x="2661" y="0"/>
                  </a:moveTo>
                  <a:lnTo>
                    <a:pt x="2707" y="0"/>
                  </a:lnTo>
                  <a:lnTo>
                    <a:pt x="2707" y="12"/>
                  </a:lnTo>
                  <a:lnTo>
                    <a:pt x="2661" y="12"/>
                  </a:lnTo>
                  <a:lnTo>
                    <a:pt x="2661" y="0"/>
                  </a:lnTo>
                  <a:close/>
                  <a:moveTo>
                    <a:pt x="2741" y="0"/>
                  </a:moveTo>
                  <a:lnTo>
                    <a:pt x="2787" y="0"/>
                  </a:lnTo>
                  <a:lnTo>
                    <a:pt x="2787" y="12"/>
                  </a:lnTo>
                  <a:lnTo>
                    <a:pt x="2741" y="12"/>
                  </a:lnTo>
                  <a:lnTo>
                    <a:pt x="2741" y="0"/>
                  </a:lnTo>
                  <a:close/>
                  <a:moveTo>
                    <a:pt x="2822" y="0"/>
                  </a:moveTo>
                  <a:lnTo>
                    <a:pt x="2860" y="0"/>
                  </a:lnTo>
                  <a:lnTo>
                    <a:pt x="2860" y="12"/>
                  </a:lnTo>
                  <a:lnTo>
                    <a:pt x="2822" y="12"/>
                  </a:lnTo>
                  <a:lnTo>
                    <a:pt x="2822" y="0"/>
                  </a:lnTo>
                  <a:close/>
                </a:path>
              </a:pathLst>
            </a:custGeom>
            <a:solidFill>
              <a:srgbClr val="868686"/>
            </a:solidFill>
            <a:ln w="1">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Rectangle 68"/>
            <p:cNvSpPr>
              <a:spLocks noChangeArrowheads="1"/>
            </p:cNvSpPr>
            <p:nvPr/>
          </p:nvSpPr>
          <p:spPr bwMode="auto">
            <a:xfrm>
              <a:off x="2006601" y="5618099"/>
              <a:ext cx="2271713" cy="9525"/>
            </a:xfrm>
            <a:prstGeom prst="rect">
              <a:avLst/>
            </a:prstGeom>
            <a:solidFill>
              <a:srgbClr val="868686"/>
            </a:solidFill>
            <a:ln w="1">
              <a:solidFill>
                <a:srgbClr val="8686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9"/>
            <p:cNvSpPr>
              <a:spLocks noEditPoints="1"/>
            </p:cNvSpPr>
            <p:nvPr/>
          </p:nvSpPr>
          <p:spPr bwMode="auto">
            <a:xfrm>
              <a:off x="2001839" y="5622862"/>
              <a:ext cx="2281238" cy="80963"/>
            </a:xfrm>
            <a:custGeom>
              <a:avLst/>
              <a:gdLst>
                <a:gd name="T0" fmla="*/ 11 w 2872"/>
                <a:gd name="T1" fmla="*/ 0 h 102"/>
                <a:gd name="T2" fmla="*/ 11 w 2872"/>
                <a:gd name="T3" fmla="*/ 102 h 102"/>
                <a:gd name="T4" fmla="*/ 0 w 2872"/>
                <a:gd name="T5" fmla="*/ 102 h 102"/>
                <a:gd name="T6" fmla="*/ 0 w 2872"/>
                <a:gd name="T7" fmla="*/ 0 h 102"/>
                <a:gd name="T8" fmla="*/ 11 w 2872"/>
                <a:gd name="T9" fmla="*/ 0 h 102"/>
                <a:gd name="T10" fmla="*/ 2872 w 2872"/>
                <a:gd name="T11" fmla="*/ 0 h 102"/>
                <a:gd name="T12" fmla="*/ 2872 w 2872"/>
                <a:gd name="T13" fmla="*/ 102 h 102"/>
                <a:gd name="T14" fmla="*/ 2861 w 2872"/>
                <a:gd name="T15" fmla="*/ 102 h 102"/>
                <a:gd name="T16" fmla="*/ 2861 w 2872"/>
                <a:gd name="T17" fmla="*/ 0 h 102"/>
                <a:gd name="T18" fmla="*/ 2872 w 2872"/>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2" h="102">
                  <a:moveTo>
                    <a:pt x="11" y="0"/>
                  </a:moveTo>
                  <a:lnTo>
                    <a:pt x="11" y="102"/>
                  </a:lnTo>
                  <a:lnTo>
                    <a:pt x="0" y="102"/>
                  </a:lnTo>
                  <a:lnTo>
                    <a:pt x="0" y="0"/>
                  </a:lnTo>
                  <a:lnTo>
                    <a:pt x="11" y="0"/>
                  </a:lnTo>
                  <a:close/>
                  <a:moveTo>
                    <a:pt x="2872" y="0"/>
                  </a:moveTo>
                  <a:lnTo>
                    <a:pt x="2872" y="102"/>
                  </a:lnTo>
                  <a:lnTo>
                    <a:pt x="2861" y="102"/>
                  </a:lnTo>
                  <a:lnTo>
                    <a:pt x="2861" y="0"/>
                  </a:lnTo>
                  <a:lnTo>
                    <a:pt x="2872" y="0"/>
                  </a:lnTo>
                  <a:close/>
                </a:path>
              </a:pathLst>
            </a:custGeom>
            <a:solidFill>
              <a:srgbClr val="868686"/>
            </a:solidFill>
            <a:ln w="1">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Rectangle 70"/>
            <p:cNvSpPr>
              <a:spLocks noChangeArrowheads="1"/>
            </p:cNvSpPr>
            <p:nvPr/>
          </p:nvSpPr>
          <p:spPr bwMode="auto">
            <a:xfrm>
              <a:off x="2001839" y="2527237"/>
              <a:ext cx="9525" cy="3095625"/>
            </a:xfrm>
            <a:prstGeom prst="rect">
              <a:avLst/>
            </a:prstGeom>
            <a:solidFill>
              <a:srgbClr val="868686"/>
            </a:solidFill>
            <a:ln w="1">
              <a:solidFill>
                <a:srgbClr val="8686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71"/>
            <p:cNvSpPr>
              <a:spLocks noEditPoints="1"/>
            </p:cNvSpPr>
            <p:nvPr/>
          </p:nvSpPr>
          <p:spPr bwMode="auto">
            <a:xfrm>
              <a:off x="1925639" y="2522474"/>
              <a:ext cx="80963" cy="3105150"/>
            </a:xfrm>
            <a:custGeom>
              <a:avLst/>
              <a:gdLst>
                <a:gd name="T0" fmla="*/ 0 w 102"/>
                <a:gd name="T1" fmla="*/ 3900 h 3911"/>
                <a:gd name="T2" fmla="*/ 102 w 102"/>
                <a:gd name="T3" fmla="*/ 3900 h 3911"/>
                <a:gd name="T4" fmla="*/ 102 w 102"/>
                <a:gd name="T5" fmla="*/ 3911 h 3911"/>
                <a:gd name="T6" fmla="*/ 0 w 102"/>
                <a:gd name="T7" fmla="*/ 3911 h 3911"/>
                <a:gd name="T8" fmla="*/ 0 w 102"/>
                <a:gd name="T9" fmla="*/ 3900 h 3911"/>
                <a:gd name="T10" fmla="*/ 0 w 102"/>
                <a:gd name="T11" fmla="*/ 2926 h 3911"/>
                <a:gd name="T12" fmla="*/ 102 w 102"/>
                <a:gd name="T13" fmla="*/ 2926 h 3911"/>
                <a:gd name="T14" fmla="*/ 102 w 102"/>
                <a:gd name="T15" fmla="*/ 2938 h 3911"/>
                <a:gd name="T16" fmla="*/ 0 w 102"/>
                <a:gd name="T17" fmla="*/ 2938 h 3911"/>
                <a:gd name="T18" fmla="*/ 0 w 102"/>
                <a:gd name="T19" fmla="*/ 2926 h 3911"/>
                <a:gd name="T20" fmla="*/ 0 w 102"/>
                <a:gd name="T21" fmla="*/ 1951 h 3911"/>
                <a:gd name="T22" fmla="*/ 102 w 102"/>
                <a:gd name="T23" fmla="*/ 1951 h 3911"/>
                <a:gd name="T24" fmla="*/ 102 w 102"/>
                <a:gd name="T25" fmla="*/ 1962 h 3911"/>
                <a:gd name="T26" fmla="*/ 0 w 102"/>
                <a:gd name="T27" fmla="*/ 1962 h 3911"/>
                <a:gd name="T28" fmla="*/ 0 w 102"/>
                <a:gd name="T29" fmla="*/ 1951 h 3911"/>
                <a:gd name="T30" fmla="*/ 0 w 102"/>
                <a:gd name="T31" fmla="*/ 975 h 3911"/>
                <a:gd name="T32" fmla="*/ 102 w 102"/>
                <a:gd name="T33" fmla="*/ 975 h 3911"/>
                <a:gd name="T34" fmla="*/ 102 w 102"/>
                <a:gd name="T35" fmla="*/ 987 h 3911"/>
                <a:gd name="T36" fmla="*/ 0 w 102"/>
                <a:gd name="T37" fmla="*/ 987 h 3911"/>
                <a:gd name="T38" fmla="*/ 0 w 102"/>
                <a:gd name="T39" fmla="*/ 975 h 3911"/>
                <a:gd name="T40" fmla="*/ 0 w 102"/>
                <a:gd name="T41" fmla="*/ 0 h 3911"/>
                <a:gd name="T42" fmla="*/ 102 w 102"/>
                <a:gd name="T43" fmla="*/ 0 h 3911"/>
                <a:gd name="T44" fmla="*/ 102 w 102"/>
                <a:gd name="T45" fmla="*/ 12 h 3911"/>
                <a:gd name="T46" fmla="*/ 0 w 102"/>
                <a:gd name="T47" fmla="*/ 12 h 3911"/>
                <a:gd name="T48" fmla="*/ 0 w 102"/>
                <a:gd name="T49" fmla="*/ 0 h 3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3911">
                  <a:moveTo>
                    <a:pt x="0" y="3900"/>
                  </a:moveTo>
                  <a:lnTo>
                    <a:pt x="102" y="3900"/>
                  </a:lnTo>
                  <a:lnTo>
                    <a:pt x="102" y="3911"/>
                  </a:lnTo>
                  <a:lnTo>
                    <a:pt x="0" y="3911"/>
                  </a:lnTo>
                  <a:lnTo>
                    <a:pt x="0" y="3900"/>
                  </a:lnTo>
                  <a:close/>
                  <a:moveTo>
                    <a:pt x="0" y="2926"/>
                  </a:moveTo>
                  <a:lnTo>
                    <a:pt x="102" y="2926"/>
                  </a:lnTo>
                  <a:lnTo>
                    <a:pt x="102" y="2938"/>
                  </a:lnTo>
                  <a:lnTo>
                    <a:pt x="0" y="2938"/>
                  </a:lnTo>
                  <a:lnTo>
                    <a:pt x="0" y="2926"/>
                  </a:lnTo>
                  <a:close/>
                  <a:moveTo>
                    <a:pt x="0" y="1951"/>
                  </a:moveTo>
                  <a:lnTo>
                    <a:pt x="102" y="1951"/>
                  </a:lnTo>
                  <a:lnTo>
                    <a:pt x="102" y="1962"/>
                  </a:lnTo>
                  <a:lnTo>
                    <a:pt x="0" y="1962"/>
                  </a:lnTo>
                  <a:lnTo>
                    <a:pt x="0" y="1951"/>
                  </a:lnTo>
                  <a:close/>
                  <a:moveTo>
                    <a:pt x="0" y="975"/>
                  </a:moveTo>
                  <a:lnTo>
                    <a:pt x="102" y="975"/>
                  </a:lnTo>
                  <a:lnTo>
                    <a:pt x="102" y="987"/>
                  </a:lnTo>
                  <a:lnTo>
                    <a:pt x="0" y="987"/>
                  </a:lnTo>
                  <a:lnTo>
                    <a:pt x="0" y="975"/>
                  </a:lnTo>
                  <a:close/>
                  <a:moveTo>
                    <a:pt x="0" y="0"/>
                  </a:moveTo>
                  <a:lnTo>
                    <a:pt x="102" y="0"/>
                  </a:lnTo>
                  <a:lnTo>
                    <a:pt x="102" y="12"/>
                  </a:lnTo>
                  <a:lnTo>
                    <a:pt x="0" y="12"/>
                  </a:lnTo>
                  <a:lnTo>
                    <a:pt x="0" y="0"/>
                  </a:lnTo>
                  <a:close/>
                </a:path>
              </a:pathLst>
            </a:custGeom>
            <a:solidFill>
              <a:srgbClr val="868686"/>
            </a:solidFill>
            <a:ln w="1">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Rectangle 73"/>
            <p:cNvSpPr>
              <a:spLocks noChangeArrowheads="1"/>
            </p:cNvSpPr>
            <p:nvPr/>
          </p:nvSpPr>
          <p:spPr bwMode="auto">
            <a:xfrm>
              <a:off x="1446214" y="5454587"/>
              <a:ext cx="4651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itchFamily="34" charset="0"/>
                  <a:cs typeface="Arial" pitchFamily="34" charset="0"/>
                </a:rPr>
                <a:t>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74"/>
            <p:cNvSpPr>
              <a:spLocks noChangeArrowheads="1"/>
            </p:cNvSpPr>
            <p:nvPr/>
          </p:nvSpPr>
          <p:spPr bwMode="auto">
            <a:xfrm>
              <a:off x="1446214" y="4679887"/>
              <a:ext cx="4651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75"/>
            <p:cNvSpPr>
              <a:spLocks noChangeArrowheads="1"/>
            </p:cNvSpPr>
            <p:nvPr/>
          </p:nvSpPr>
          <p:spPr bwMode="auto">
            <a:xfrm>
              <a:off x="1446214" y="3905187"/>
              <a:ext cx="4651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76"/>
            <p:cNvSpPr>
              <a:spLocks noChangeArrowheads="1"/>
            </p:cNvSpPr>
            <p:nvPr/>
          </p:nvSpPr>
          <p:spPr bwMode="auto">
            <a:xfrm>
              <a:off x="1446214" y="3132074"/>
              <a:ext cx="4651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Arial" pitchFamily="34" charset="0"/>
                </a:rPr>
                <a:t>1.5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Rectangle 77"/>
            <p:cNvSpPr>
              <a:spLocks noChangeArrowheads="1"/>
            </p:cNvSpPr>
            <p:nvPr/>
          </p:nvSpPr>
          <p:spPr bwMode="auto">
            <a:xfrm>
              <a:off x="1446214" y="2358962"/>
              <a:ext cx="4651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42" name="Group 1041"/>
          <p:cNvGrpSpPr/>
          <p:nvPr/>
        </p:nvGrpSpPr>
        <p:grpSpPr>
          <a:xfrm>
            <a:off x="2002993" y="4099509"/>
            <a:ext cx="301721" cy="1558925"/>
            <a:chOff x="2265364" y="3962401"/>
            <a:chExt cx="357188" cy="1558925"/>
          </a:xfrm>
        </p:grpSpPr>
        <p:sp>
          <p:nvSpPr>
            <p:cNvPr id="59" name="Rectangle 59"/>
            <p:cNvSpPr>
              <a:spLocks noChangeArrowheads="1"/>
            </p:cNvSpPr>
            <p:nvPr/>
          </p:nvSpPr>
          <p:spPr bwMode="auto">
            <a:xfrm>
              <a:off x="2268539" y="3967163"/>
              <a:ext cx="349250" cy="15494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noEditPoints="1"/>
            </p:cNvSpPr>
            <p:nvPr/>
          </p:nvSpPr>
          <p:spPr bwMode="auto">
            <a:xfrm>
              <a:off x="2265364" y="3962401"/>
              <a:ext cx="357188" cy="1558925"/>
            </a:xfrm>
            <a:custGeom>
              <a:avLst/>
              <a:gdLst>
                <a:gd name="T0" fmla="*/ 0 w 451"/>
                <a:gd name="T1" fmla="*/ 6 h 1962"/>
                <a:gd name="T2" fmla="*/ 0 w 451"/>
                <a:gd name="T3" fmla="*/ 0 h 1962"/>
                <a:gd name="T4" fmla="*/ 6 w 451"/>
                <a:gd name="T5" fmla="*/ 0 h 1962"/>
                <a:gd name="T6" fmla="*/ 446 w 451"/>
                <a:gd name="T7" fmla="*/ 0 h 1962"/>
                <a:gd name="T8" fmla="*/ 449 w 451"/>
                <a:gd name="T9" fmla="*/ 0 h 1962"/>
                <a:gd name="T10" fmla="*/ 451 w 451"/>
                <a:gd name="T11" fmla="*/ 6 h 1962"/>
                <a:gd name="T12" fmla="*/ 451 w 451"/>
                <a:gd name="T13" fmla="*/ 1956 h 1962"/>
                <a:gd name="T14" fmla="*/ 449 w 451"/>
                <a:gd name="T15" fmla="*/ 1960 h 1962"/>
                <a:gd name="T16" fmla="*/ 446 w 451"/>
                <a:gd name="T17" fmla="*/ 1962 h 1962"/>
                <a:gd name="T18" fmla="*/ 6 w 451"/>
                <a:gd name="T19" fmla="*/ 1962 h 1962"/>
                <a:gd name="T20" fmla="*/ 0 w 451"/>
                <a:gd name="T21" fmla="*/ 1960 h 1962"/>
                <a:gd name="T22" fmla="*/ 0 w 451"/>
                <a:gd name="T23" fmla="*/ 1956 h 1962"/>
                <a:gd name="T24" fmla="*/ 0 w 451"/>
                <a:gd name="T25" fmla="*/ 6 h 1962"/>
                <a:gd name="T26" fmla="*/ 12 w 451"/>
                <a:gd name="T27" fmla="*/ 1956 h 1962"/>
                <a:gd name="T28" fmla="*/ 6 w 451"/>
                <a:gd name="T29" fmla="*/ 1951 h 1962"/>
                <a:gd name="T30" fmla="*/ 446 w 451"/>
                <a:gd name="T31" fmla="*/ 1951 h 1962"/>
                <a:gd name="T32" fmla="*/ 440 w 451"/>
                <a:gd name="T33" fmla="*/ 1956 h 1962"/>
                <a:gd name="T34" fmla="*/ 440 w 451"/>
                <a:gd name="T35" fmla="*/ 6 h 1962"/>
                <a:gd name="T36" fmla="*/ 446 w 451"/>
                <a:gd name="T37" fmla="*/ 11 h 1962"/>
                <a:gd name="T38" fmla="*/ 6 w 451"/>
                <a:gd name="T39" fmla="*/ 11 h 1962"/>
                <a:gd name="T40" fmla="*/ 12 w 451"/>
                <a:gd name="T41" fmla="*/ 6 h 1962"/>
                <a:gd name="T42" fmla="*/ 12 w 451"/>
                <a:gd name="T43" fmla="*/ 1956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1" h="1962">
                  <a:moveTo>
                    <a:pt x="0" y="6"/>
                  </a:moveTo>
                  <a:lnTo>
                    <a:pt x="0" y="0"/>
                  </a:lnTo>
                  <a:lnTo>
                    <a:pt x="6" y="0"/>
                  </a:lnTo>
                  <a:lnTo>
                    <a:pt x="446" y="0"/>
                  </a:lnTo>
                  <a:lnTo>
                    <a:pt x="449" y="0"/>
                  </a:lnTo>
                  <a:lnTo>
                    <a:pt x="451" y="6"/>
                  </a:lnTo>
                  <a:lnTo>
                    <a:pt x="451" y="1956"/>
                  </a:lnTo>
                  <a:lnTo>
                    <a:pt x="449" y="1960"/>
                  </a:lnTo>
                  <a:lnTo>
                    <a:pt x="446" y="1962"/>
                  </a:lnTo>
                  <a:lnTo>
                    <a:pt x="6" y="1962"/>
                  </a:lnTo>
                  <a:lnTo>
                    <a:pt x="0" y="1960"/>
                  </a:lnTo>
                  <a:lnTo>
                    <a:pt x="0" y="1956"/>
                  </a:lnTo>
                  <a:lnTo>
                    <a:pt x="0" y="6"/>
                  </a:lnTo>
                  <a:close/>
                  <a:moveTo>
                    <a:pt x="12" y="1956"/>
                  </a:moveTo>
                  <a:lnTo>
                    <a:pt x="6" y="1951"/>
                  </a:lnTo>
                  <a:lnTo>
                    <a:pt x="446" y="1951"/>
                  </a:lnTo>
                  <a:lnTo>
                    <a:pt x="440" y="1956"/>
                  </a:lnTo>
                  <a:lnTo>
                    <a:pt x="440" y="6"/>
                  </a:lnTo>
                  <a:lnTo>
                    <a:pt x="446" y="11"/>
                  </a:lnTo>
                  <a:lnTo>
                    <a:pt x="6" y="11"/>
                  </a:lnTo>
                  <a:lnTo>
                    <a:pt x="12" y="6"/>
                  </a:lnTo>
                  <a:lnTo>
                    <a:pt x="12" y="19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3" name="Group 1042"/>
          <p:cNvGrpSpPr/>
          <p:nvPr/>
        </p:nvGrpSpPr>
        <p:grpSpPr>
          <a:xfrm>
            <a:off x="2291304" y="2881896"/>
            <a:ext cx="316471" cy="2781300"/>
            <a:chOff x="2606676" y="2744788"/>
            <a:chExt cx="374650" cy="2781300"/>
          </a:xfrm>
        </p:grpSpPr>
        <p:sp>
          <p:nvSpPr>
            <p:cNvPr id="61" name="Rectangle 61"/>
            <p:cNvSpPr>
              <a:spLocks noChangeArrowheads="1"/>
            </p:cNvSpPr>
            <p:nvPr/>
          </p:nvSpPr>
          <p:spPr bwMode="auto">
            <a:xfrm>
              <a:off x="2617789" y="2757488"/>
              <a:ext cx="350838" cy="275748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noEditPoints="1"/>
            </p:cNvSpPr>
            <p:nvPr/>
          </p:nvSpPr>
          <p:spPr bwMode="auto">
            <a:xfrm>
              <a:off x="2606676" y="2744788"/>
              <a:ext cx="374650" cy="2781300"/>
            </a:xfrm>
            <a:custGeom>
              <a:avLst/>
              <a:gdLst>
                <a:gd name="T0" fmla="*/ 0 w 473"/>
                <a:gd name="T1" fmla="*/ 15 h 3504"/>
                <a:gd name="T2" fmla="*/ 0 w 473"/>
                <a:gd name="T3" fmla="*/ 7 h 3504"/>
                <a:gd name="T4" fmla="*/ 4 w 473"/>
                <a:gd name="T5" fmla="*/ 4 h 3504"/>
                <a:gd name="T6" fmla="*/ 8 w 473"/>
                <a:gd name="T7" fmla="*/ 0 h 3504"/>
                <a:gd name="T8" fmla="*/ 16 w 473"/>
                <a:gd name="T9" fmla="*/ 0 h 3504"/>
                <a:gd name="T10" fmla="*/ 457 w 473"/>
                <a:gd name="T11" fmla="*/ 0 h 3504"/>
                <a:gd name="T12" fmla="*/ 463 w 473"/>
                <a:gd name="T13" fmla="*/ 0 h 3504"/>
                <a:gd name="T14" fmla="*/ 467 w 473"/>
                <a:gd name="T15" fmla="*/ 4 h 3504"/>
                <a:gd name="T16" fmla="*/ 471 w 473"/>
                <a:gd name="T17" fmla="*/ 7 h 3504"/>
                <a:gd name="T18" fmla="*/ 473 w 473"/>
                <a:gd name="T19" fmla="*/ 15 h 3504"/>
                <a:gd name="T20" fmla="*/ 473 w 473"/>
                <a:gd name="T21" fmla="*/ 3488 h 3504"/>
                <a:gd name="T22" fmla="*/ 471 w 473"/>
                <a:gd name="T23" fmla="*/ 3494 h 3504"/>
                <a:gd name="T24" fmla="*/ 467 w 473"/>
                <a:gd name="T25" fmla="*/ 3498 h 3504"/>
                <a:gd name="T26" fmla="*/ 463 w 473"/>
                <a:gd name="T27" fmla="*/ 3502 h 3504"/>
                <a:gd name="T28" fmla="*/ 457 w 473"/>
                <a:gd name="T29" fmla="*/ 3504 h 3504"/>
                <a:gd name="T30" fmla="*/ 16 w 473"/>
                <a:gd name="T31" fmla="*/ 3504 h 3504"/>
                <a:gd name="T32" fmla="*/ 8 w 473"/>
                <a:gd name="T33" fmla="*/ 3502 h 3504"/>
                <a:gd name="T34" fmla="*/ 4 w 473"/>
                <a:gd name="T35" fmla="*/ 3498 h 3504"/>
                <a:gd name="T36" fmla="*/ 0 w 473"/>
                <a:gd name="T37" fmla="*/ 3494 h 3504"/>
                <a:gd name="T38" fmla="*/ 0 w 473"/>
                <a:gd name="T39" fmla="*/ 3488 h 3504"/>
                <a:gd name="T40" fmla="*/ 0 w 473"/>
                <a:gd name="T41" fmla="*/ 15 h 3504"/>
                <a:gd name="T42" fmla="*/ 31 w 473"/>
                <a:gd name="T43" fmla="*/ 3488 h 3504"/>
                <a:gd name="T44" fmla="*/ 16 w 473"/>
                <a:gd name="T45" fmla="*/ 3473 h 3504"/>
                <a:gd name="T46" fmla="*/ 457 w 473"/>
                <a:gd name="T47" fmla="*/ 3473 h 3504"/>
                <a:gd name="T48" fmla="*/ 442 w 473"/>
                <a:gd name="T49" fmla="*/ 3488 h 3504"/>
                <a:gd name="T50" fmla="*/ 442 w 473"/>
                <a:gd name="T51" fmla="*/ 15 h 3504"/>
                <a:gd name="T52" fmla="*/ 457 w 473"/>
                <a:gd name="T53" fmla="*/ 30 h 3504"/>
                <a:gd name="T54" fmla="*/ 16 w 473"/>
                <a:gd name="T55" fmla="*/ 30 h 3504"/>
                <a:gd name="T56" fmla="*/ 31 w 473"/>
                <a:gd name="T57" fmla="*/ 15 h 3504"/>
                <a:gd name="T58" fmla="*/ 31 w 473"/>
                <a:gd name="T59" fmla="*/ 3488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3" h="3504">
                  <a:moveTo>
                    <a:pt x="0" y="15"/>
                  </a:moveTo>
                  <a:lnTo>
                    <a:pt x="0" y="7"/>
                  </a:lnTo>
                  <a:lnTo>
                    <a:pt x="4" y="4"/>
                  </a:lnTo>
                  <a:lnTo>
                    <a:pt x="8" y="0"/>
                  </a:lnTo>
                  <a:lnTo>
                    <a:pt x="16" y="0"/>
                  </a:lnTo>
                  <a:lnTo>
                    <a:pt x="457" y="0"/>
                  </a:lnTo>
                  <a:lnTo>
                    <a:pt x="463" y="0"/>
                  </a:lnTo>
                  <a:lnTo>
                    <a:pt x="467" y="4"/>
                  </a:lnTo>
                  <a:lnTo>
                    <a:pt x="471" y="7"/>
                  </a:lnTo>
                  <a:lnTo>
                    <a:pt x="473" y="15"/>
                  </a:lnTo>
                  <a:lnTo>
                    <a:pt x="473" y="3488"/>
                  </a:lnTo>
                  <a:lnTo>
                    <a:pt x="471" y="3494"/>
                  </a:lnTo>
                  <a:lnTo>
                    <a:pt x="467" y="3498"/>
                  </a:lnTo>
                  <a:lnTo>
                    <a:pt x="463" y="3502"/>
                  </a:lnTo>
                  <a:lnTo>
                    <a:pt x="457" y="3504"/>
                  </a:lnTo>
                  <a:lnTo>
                    <a:pt x="16" y="3504"/>
                  </a:lnTo>
                  <a:lnTo>
                    <a:pt x="8" y="3502"/>
                  </a:lnTo>
                  <a:lnTo>
                    <a:pt x="4" y="3498"/>
                  </a:lnTo>
                  <a:lnTo>
                    <a:pt x="0" y="3494"/>
                  </a:lnTo>
                  <a:lnTo>
                    <a:pt x="0" y="3488"/>
                  </a:lnTo>
                  <a:lnTo>
                    <a:pt x="0" y="15"/>
                  </a:lnTo>
                  <a:close/>
                  <a:moveTo>
                    <a:pt x="31" y="3488"/>
                  </a:moveTo>
                  <a:lnTo>
                    <a:pt x="16" y="3473"/>
                  </a:lnTo>
                  <a:lnTo>
                    <a:pt x="457" y="3473"/>
                  </a:lnTo>
                  <a:lnTo>
                    <a:pt x="442" y="3488"/>
                  </a:lnTo>
                  <a:lnTo>
                    <a:pt x="442" y="15"/>
                  </a:lnTo>
                  <a:lnTo>
                    <a:pt x="457" y="30"/>
                  </a:lnTo>
                  <a:lnTo>
                    <a:pt x="16" y="30"/>
                  </a:lnTo>
                  <a:lnTo>
                    <a:pt x="31" y="15"/>
                  </a:lnTo>
                  <a:lnTo>
                    <a:pt x="31" y="3488"/>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4" name="Group 1043"/>
          <p:cNvGrpSpPr/>
          <p:nvPr/>
        </p:nvGrpSpPr>
        <p:grpSpPr>
          <a:xfrm>
            <a:off x="2593025" y="2910471"/>
            <a:ext cx="303061" cy="2746375"/>
            <a:chOff x="2963864" y="2773363"/>
            <a:chExt cx="358775" cy="2746375"/>
          </a:xfrm>
        </p:grpSpPr>
        <p:sp>
          <p:nvSpPr>
            <p:cNvPr id="63" name="Rectangle 63"/>
            <p:cNvSpPr>
              <a:spLocks noChangeArrowheads="1"/>
            </p:cNvSpPr>
            <p:nvPr/>
          </p:nvSpPr>
          <p:spPr bwMode="auto">
            <a:xfrm>
              <a:off x="2968626" y="2778126"/>
              <a:ext cx="349250" cy="27368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64"/>
            <p:cNvSpPr>
              <a:spLocks noEditPoints="1"/>
            </p:cNvSpPr>
            <p:nvPr/>
          </p:nvSpPr>
          <p:spPr bwMode="auto">
            <a:xfrm>
              <a:off x="2963864" y="2773363"/>
              <a:ext cx="358775" cy="2746375"/>
            </a:xfrm>
            <a:custGeom>
              <a:avLst/>
              <a:gdLst>
                <a:gd name="T0" fmla="*/ 0 w 452"/>
                <a:gd name="T1" fmla="*/ 6 h 3460"/>
                <a:gd name="T2" fmla="*/ 0 w 452"/>
                <a:gd name="T3" fmla="*/ 0 h 3460"/>
                <a:gd name="T4" fmla="*/ 6 w 452"/>
                <a:gd name="T5" fmla="*/ 0 h 3460"/>
                <a:gd name="T6" fmla="*/ 446 w 452"/>
                <a:gd name="T7" fmla="*/ 0 h 3460"/>
                <a:gd name="T8" fmla="*/ 450 w 452"/>
                <a:gd name="T9" fmla="*/ 0 h 3460"/>
                <a:gd name="T10" fmla="*/ 452 w 452"/>
                <a:gd name="T11" fmla="*/ 6 h 3460"/>
                <a:gd name="T12" fmla="*/ 452 w 452"/>
                <a:gd name="T13" fmla="*/ 3454 h 3460"/>
                <a:gd name="T14" fmla="*/ 450 w 452"/>
                <a:gd name="T15" fmla="*/ 3458 h 3460"/>
                <a:gd name="T16" fmla="*/ 446 w 452"/>
                <a:gd name="T17" fmla="*/ 3460 h 3460"/>
                <a:gd name="T18" fmla="*/ 6 w 452"/>
                <a:gd name="T19" fmla="*/ 3460 h 3460"/>
                <a:gd name="T20" fmla="*/ 0 w 452"/>
                <a:gd name="T21" fmla="*/ 3458 h 3460"/>
                <a:gd name="T22" fmla="*/ 0 w 452"/>
                <a:gd name="T23" fmla="*/ 3454 h 3460"/>
                <a:gd name="T24" fmla="*/ 0 w 452"/>
                <a:gd name="T25" fmla="*/ 6 h 3460"/>
                <a:gd name="T26" fmla="*/ 12 w 452"/>
                <a:gd name="T27" fmla="*/ 3454 h 3460"/>
                <a:gd name="T28" fmla="*/ 6 w 452"/>
                <a:gd name="T29" fmla="*/ 3449 h 3460"/>
                <a:gd name="T30" fmla="*/ 446 w 452"/>
                <a:gd name="T31" fmla="*/ 3449 h 3460"/>
                <a:gd name="T32" fmla="*/ 440 w 452"/>
                <a:gd name="T33" fmla="*/ 3454 h 3460"/>
                <a:gd name="T34" fmla="*/ 440 w 452"/>
                <a:gd name="T35" fmla="*/ 6 h 3460"/>
                <a:gd name="T36" fmla="*/ 446 w 452"/>
                <a:gd name="T37" fmla="*/ 12 h 3460"/>
                <a:gd name="T38" fmla="*/ 6 w 452"/>
                <a:gd name="T39" fmla="*/ 12 h 3460"/>
                <a:gd name="T40" fmla="*/ 12 w 452"/>
                <a:gd name="T41" fmla="*/ 6 h 3460"/>
                <a:gd name="T42" fmla="*/ 12 w 452"/>
                <a:gd name="T43" fmla="*/ 3454 h 3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2" h="3460">
                  <a:moveTo>
                    <a:pt x="0" y="6"/>
                  </a:moveTo>
                  <a:lnTo>
                    <a:pt x="0" y="0"/>
                  </a:lnTo>
                  <a:lnTo>
                    <a:pt x="6" y="0"/>
                  </a:lnTo>
                  <a:lnTo>
                    <a:pt x="446" y="0"/>
                  </a:lnTo>
                  <a:lnTo>
                    <a:pt x="450" y="0"/>
                  </a:lnTo>
                  <a:lnTo>
                    <a:pt x="452" y="6"/>
                  </a:lnTo>
                  <a:lnTo>
                    <a:pt x="452" y="3454"/>
                  </a:lnTo>
                  <a:lnTo>
                    <a:pt x="450" y="3458"/>
                  </a:lnTo>
                  <a:lnTo>
                    <a:pt x="446" y="3460"/>
                  </a:lnTo>
                  <a:lnTo>
                    <a:pt x="6" y="3460"/>
                  </a:lnTo>
                  <a:lnTo>
                    <a:pt x="0" y="3458"/>
                  </a:lnTo>
                  <a:lnTo>
                    <a:pt x="0" y="3454"/>
                  </a:lnTo>
                  <a:lnTo>
                    <a:pt x="0" y="6"/>
                  </a:lnTo>
                  <a:close/>
                  <a:moveTo>
                    <a:pt x="12" y="3454"/>
                  </a:moveTo>
                  <a:lnTo>
                    <a:pt x="6" y="3449"/>
                  </a:lnTo>
                  <a:lnTo>
                    <a:pt x="446" y="3449"/>
                  </a:lnTo>
                  <a:lnTo>
                    <a:pt x="440" y="3454"/>
                  </a:lnTo>
                  <a:lnTo>
                    <a:pt x="440" y="6"/>
                  </a:lnTo>
                  <a:lnTo>
                    <a:pt x="446" y="12"/>
                  </a:lnTo>
                  <a:lnTo>
                    <a:pt x="6" y="12"/>
                  </a:lnTo>
                  <a:lnTo>
                    <a:pt x="12" y="6"/>
                  </a:lnTo>
                  <a:lnTo>
                    <a:pt x="12" y="3454"/>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3" name="Rectangle 72"/>
          <p:cNvSpPr>
            <a:spLocks noChangeArrowheads="1"/>
          </p:cNvSpPr>
          <p:nvPr/>
        </p:nvSpPr>
        <p:spPr bwMode="auto">
          <a:xfrm>
            <a:off x="1742828" y="5735348"/>
            <a:ext cx="175329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solidFill>
                  <a:srgbClr val="000000"/>
                </a:solidFill>
                <a:latin typeface="Calibri" pitchFamily="34" charset="0"/>
                <a:cs typeface="Arial" pitchFamily="34" charset="0"/>
              </a:rPr>
              <a:t>Require </a:t>
            </a:r>
            <a:r>
              <a:rPr kumimoji="0" lang="en-US" sz="2000" b="1" i="0" u="none" strike="noStrike" cap="none" normalizeH="0" baseline="0" dirty="0" smtClean="0">
                <a:ln>
                  <a:noFill/>
                </a:ln>
                <a:solidFill>
                  <a:srgbClr val="000000"/>
                </a:solidFill>
                <a:effectLst/>
                <a:latin typeface="Calibri" pitchFamily="34" charset="0"/>
                <a:cs typeface="Arial" pitchFamily="34" charset="0"/>
              </a:rPr>
              <a:t>coherence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54" name="Group 1053"/>
          <p:cNvGrpSpPr/>
          <p:nvPr/>
        </p:nvGrpSpPr>
        <p:grpSpPr>
          <a:xfrm>
            <a:off x="3708523" y="1583855"/>
            <a:ext cx="1079501" cy="344488"/>
            <a:chOff x="2888439" y="1607609"/>
            <a:chExt cx="1079501" cy="344488"/>
          </a:xfrm>
        </p:grpSpPr>
        <p:sp>
          <p:nvSpPr>
            <p:cNvPr id="1039" name="Rectangle 78"/>
            <p:cNvSpPr>
              <a:spLocks noChangeArrowheads="1"/>
            </p:cNvSpPr>
            <p:nvPr/>
          </p:nvSpPr>
          <p:spPr bwMode="auto">
            <a:xfrm>
              <a:off x="2893202" y="1698097"/>
              <a:ext cx="127000" cy="1285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79"/>
            <p:cNvSpPr>
              <a:spLocks noEditPoints="1"/>
            </p:cNvSpPr>
            <p:nvPr/>
          </p:nvSpPr>
          <p:spPr bwMode="auto">
            <a:xfrm>
              <a:off x="2888439" y="1693334"/>
              <a:ext cx="136525" cy="138113"/>
            </a:xfrm>
            <a:custGeom>
              <a:avLst/>
              <a:gdLst>
                <a:gd name="T0" fmla="*/ 0 w 172"/>
                <a:gd name="T1" fmla="*/ 6 h 173"/>
                <a:gd name="T2" fmla="*/ 0 w 172"/>
                <a:gd name="T3" fmla="*/ 0 h 173"/>
                <a:gd name="T4" fmla="*/ 5 w 172"/>
                <a:gd name="T5" fmla="*/ 0 h 173"/>
                <a:gd name="T6" fmla="*/ 167 w 172"/>
                <a:gd name="T7" fmla="*/ 0 h 173"/>
                <a:gd name="T8" fmla="*/ 170 w 172"/>
                <a:gd name="T9" fmla="*/ 0 h 173"/>
                <a:gd name="T10" fmla="*/ 172 w 172"/>
                <a:gd name="T11" fmla="*/ 6 h 173"/>
                <a:gd name="T12" fmla="*/ 172 w 172"/>
                <a:gd name="T13" fmla="*/ 167 h 173"/>
                <a:gd name="T14" fmla="*/ 170 w 172"/>
                <a:gd name="T15" fmla="*/ 171 h 173"/>
                <a:gd name="T16" fmla="*/ 167 w 172"/>
                <a:gd name="T17" fmla="*/ 173 h 173"/>
                <a:gd name="T18" fmla="*/ 5 w 172"/>
                <a:gd name="T19" fmla="*/ 173 h 173"/>
                <a:gd name="T20" fmla="*/ 0 w 172"/>
                <a:gd name="T21" fmla="*/ 171 h 173"/>
                <a:gd name="T22" fmla="*/ 0 w 172"/>
                <a:gd name="T23" fmla="*/ 167 h 173"/>
                <a:gd name="T24" fmla="*/ 0 w 172"/>
                <a:gd name="T25" fmla="*/ 6 h 173"/>
                <a:gd name="T26" fmla="*/ 11 w 172"/>
                <a:gd name="T27" fmla="*/ 167 h 173"/>
                <a:gd name="T28" fmla="*/ 5 w 172"/>
                <a:gd name="T29" fmla="*/ 162 h 173"/>
                <a:gd name="T30" fmla="*/ 167 w 172"/>
                <a:gd name="T31" fmla="*/ 162 h 173"/>
                <a:gd name="T32" fmla="*/ 161 w 172"/>
                <a:gd name="T33" fmla="*/ 167 h 173"/>
                <a:gd name="T34" fmla="*/ 161 w 172"/>
                <a:gd name="T35" fmla="*/ 6 h 173"/>
                <a:gd name="T36" fmla="*/ 167 w 172"/>
                <a:gd name="T37" fmla="*/ 12 h 173"/>
                <a:gd name="T38" fmla="*/ 5 w 172"/>
                <a:gd name="T39" fmla="*/ 12 h 173"/>
                <a:gd name="T40" fmla="*/ 11 w 172"/>
                <a:gd name="T41" fmla="*/ 6 h 173"/>
                <a:gd name="T42" fmla="*/ 11 w 172"/>
                <a:gd name="T43" fmla="*/ 16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73">
                  <a:moveTo>
                    <a:pt x="0" y="6"/>
                  </a:moveTo>
                  <a:lnTo>
                    <a:pt x="0" y="0"/>
                  </a:lnTo>
                  <a:lnTo>
                    <a:pt x="5" y="0"/>
                  </a:lnTo>
                  <a:lnTo>
                    <a:pt x="167" y="0"/>
                  </a:lnTo>
                  <a:lnTo>
                    <a:pt x="170" y="0"/>
                  </a:lnTo>
                  <a:lnTo>
                    <a:pt x="172" y="6"/>
                  </a:lnTo>
                  <a:lnTo>
                    <a:pt x="172" y="167"/>
                  </a:lnTo>
                  <a:lnTo>
                    <a:pt x="170" y="171"/>
                  </a:lnTo>
                  <a:lnTo>
                    <a:pt x="167" y="173"/>
                  </a:lnTo>
                  <a:lnTo>
                    <a:pt x="5" y="173"/>
                  </a:lnTo>
                  <a:lnTo>
                    <a:pt x="0" y="171"/>
                  </a:lnTo>
                  <a:lnTo>
                    <a:pt x="0" y="167"/>
                  </a:lnTo>
                  <a:lnTo>
                    <a:pt x="0" y="6"/>
                  </a:lnTo>
                  <a:close/>
                  <a:moveTo>
                    <a:pt x="11" y="167"/>
                  </a:moveTo>
                  <a:lnTo>
                    <a:pt x="5" y="162"/>
                  </a:lnTo>
                  <a:lnTo>
                    <a:pt x="167" y="162"/>
                  </a:lnTo>
                  <a:lnTo>
                    <a:pt x="161" y="167"/>
                  </a:lnTo>
                  <a:lnTo>
                    <a:pt x="161" y="6"/>
                  </a:lnTo>
                  <a:lnTo>
                    <a:pt x="167" y="12"/>
                  </a:lnTo>
                  <a:lnTo>
                    <a:pt x="5" y="12"/>
                  </a:lnTo>
                  <a:lnTo>
                    <a:pt x="11" y="6"/>
                  </a:lnTo>
                  <a:lnTo>
                    <a:pt x="11" y="1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Rectangle 80"/>
            <p:cNvSpPr>
              <a:spLocks noChangeArrowheads="1"/>
            </p:cNvSpPr>
            <p:nvPr/>
          </p:nvSpPr>
          <p:spPr bwMode="auto">
            <a:xfrm>
              <a:off x="3080527" y="1607609"/>
              <a:ext cx="8874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NO-L1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95" name="Rectangle 34"/>
          <p:cNvSpPr>
            <a:spLocks noChangeArrowheads="1"/>
          </p:cNvSpPr>
          <p:nvPr/>
        </p:nvSpPr>
        <p:spPr bwMode="auto">
          <a:xfrm rot="16200000">
            <a:off x="307208" y="3910743"/>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Speedup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67"/>
          <p:cNvSpPr>
            <a:spLocks noChangeArrowheads="1"/>
          </p:cNvSpPr>
          <p:nvPr/>
        </p:nvSpPr>
        <p:spPr bwMode="auto">
          <a:xfrm>
            <a:off x="2898438" y="2788234"/>
            <a:ext cx="296357" cy="28638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8619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2"/>
                                        </p:tgtEl>
                                        <p:attrNameLst>
                                          <p:attrName>style.visibility</p:attrName>
                                        </p:attrNameLst>
                                      </p:cBhvr>
                                      <p:to>
                                        <p:strVal val="visible"/>
                                      </p:to>
                                    </p:set>
                                    <p:animEffect transition="in" filter="fade">
                                      <p:cBhvr>
                                        <p:cTn id="7" dur="500"/>
                                        <p:tgtEl>
                                          <p:spTgt spid="1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fade">
                                      <p:cBhvr>
                                        <p:cTn id="10" dur="500"/>
                                        <p:tgtEl>
                                          <p:spTgt spid="10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500"/>
                                        <p:tgtEl>
                                          <p:spTgt spid="9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42"/>
                                        </p:tgtEl>
                                        <p:attrNameLst>
                                          <p:attrName>style.visibility</p:attrName>
                                        </p:attrNameLst>
                                      </p:cBhvr>
                                      <p:to>
                                        <p:strVal val="visible"/>
                                      </p:to>
                                    </p:set>
                                    <p:animEffect transition="in" filter="wipe(down)">
                                      <p:cBhvr>
                                        <p:cTn id="18" dur="500"/>
                                        <p:tgtEl>
                                          <p:spTgt spid="1042"/>
                                        </p:tgtEl>
                                      </p:cBhvr>
                                    </p:animEffect>
                                  </p:childTnLst>
                                </p:cTn>
                              </p:par>
                              <p:par>
                                <p:cTn id="19" presetID="1" presetClass="entr" presetSubtype="0" fill="hold" nodeType="withEffect">
                                  <p:stCondLst>
                                    <p:cond delay="0"/>
                                  </p:stCondLst>
                                  <p:childTnLst>
                                    <p:set>
                                      <p:cBhvr>
                                        <p:cTn id="20" dur="1" fill="hold">
                                          <p:stCondLst>
                                            <p:cond delay="0"/>
                                          </p:stCondLst>
                                        </p:cTn>
                                        <p:tgtEl>
                                          <p:spTgt spid="1054"/>
                                        </p:tgtEl>
                                        <p:attrNameLst>
                                          <p:attrName>style.visibility</p:attrName>
                                        </p:attrNameLst>
                                      </p:cBhvr>
                                      <p:to>
                                        <p:strVal val="visible"/>
                                      </p:to>
                                    </p:set>
                                  </p:childTnLst>
                                </p:cTn>
                              </p:par>
                              <p:par>
                                <p:cTn id="21" presetID="26" presetClass="emph" presetSubtype="0" fill="hold" nodeType="withEffect">
                                  <p:stCondLst>
                                    <p:cond delay="0"/>
                                  </p:stCondLst>
                                  <p:childTnLst>
                                    <p:animEffect transition="out" filter="fade">
                                      <p:cBhvr>
                                        <p:cTn id="22" dur="500" tmFilter="0, 0; .2, .5; .8, .5; 1, 0"/>
                                        <p:tgtEl>
                                          <p:spTgt spid="1054"/>
                                        </p:tgtEl>
                                      </p:cBhvr>
                                    </p:animEffect>
                                    <p:animScale>
                                      <p:cBhvr>
                                        <p:cTn id="23" dur="250" autoRev="1" fill="hold"/>
                                        <p:tgtEl>
                                          <p:spTgt spid="1054"/>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43"/>
                                        </p:tgtEl>
                                        <p:attrNameLst>
                                          <p:attrName>style.visibility</p:attrName>
                                        </p:attrNameLst>
                                      </p:cBhvr>
                                      <p:to>
                                        <p:strVal val="visible"/>
                                      </p:to>
                                    </p:set>
                                    <p:animEffect transition="in" filter="wipe(down)">
                                      <p:cBhvr>
                                        <p:cTn id="28" dur="500"/>
                                        <p:tgtEl>
                                          <p:spTgt spid="1043"/>
                                        </p:tgtEl>
                                      </p:cBhvr>
                                    </p:animEffect>
                                  </p:childTnLst>
                                </p:cTn>
                              </p:par>
                              <p:par>
                                <p:cTn id="29" presetID="10" presetClass="entr" presetSubtype="0" fill="hold" nodeType="withEffect">
                                  <p:stCondLst>
                                    <p:cond delay="0"/>
                                  </p:stCondLst>
                                  <p:childTnLst>
                                    <p:set>
                                      <p:cBhvr>
                                        <p:cTn id="30" dur="1" fill="hold">
                                          <p:stCondLst>
                                            <p:cond delay="0"/>
                                          </p:stCondLst>
                                        </p:cTn>
                                        <p:tgtEl>
                                          <p:spTgt spid="1055"/>
                                        </p:tgtEl>
                                        <p:attrNameLst>
                                          <p:attrName>style.visibility</p:attrName>
                                        </p:attrNameLst>
                                      </p:cBhvr>
                                      <p:to>
                                        <p:strVal val="visible"/>
                                      </p:to>
                                    </p:set>
                                    <p:animEffect transition="in" filter="fade">
                                      <p:cBhvr>
                                        <p:cTn id="31" dur="500"/>
                                        <p:tgtEl>
                                          <p:spTgt spid="1055"/>
                                        </p:tgtEl>
                                      </p:cBhvr>
                                    </p:animEffect>
                                  </p:childTnLst>
                                </p:cTn>
                              </p:par>
                              <p:par>
                                <p:cTn id="32" presetID="22" presetClass="entr" presetSubtype="4" fill="hold" nodeType="withEffect">
                                  <p:stCondLst>
                                    <p:cond delay="0"/>
                                  </p:stCondLst>
                                  <p:childTnLst>
                                    <p:set>
                                      <p:cBhvr>
                                        <p:cTn id="33" dur="1" fill="hold">
                                          <p:stCondLst>
                                            <p:cond delay="0"/>
                                          </p:stCondLst>
                                        </p:cTn>
                                        <p:tgtEl>
                                          <p:spTgt spid="1044"/>
                                        </p:tgtEl>
                                        <p:attrNameLst>
                                          <p:attrName>style.visibility</p:attrName>
                                        </p:attrNameLst>
                                      </p:cBhvr>
                                      <p:to>
                                        <p:strVal val="visible"/>
                                      </p:to>
                                    </p:set>
                                    <p:animEffect transition="in" filter="wipe(down)">
                                      <p:cBhvr>
                                        <p:cTn id="34" dur="500"/>
                                        <p:tgtEl>
                                          <p:spTgt spid="1044"/>
                                        </p:tgtEl>
                                      </p:cBhvr>
                                    </p:animEffect>
                                  </p:childTnLst>
                                </p:cTn>
                              </p:par>
                              <p:par>
                                <p:cTn id="35" presetID="10" presetClass="entr" presetSubtype="0" fill="hold" nodeType="withEffect">
                                  <p:stCondLst>
                                    <p:cond delay="0"/>
                                  </p:stCondLst>
                                  <p:childTnLst>
                                    <p:set>
                                      <p:cBhvr>
                                        <p:cTn id="36" dur="1" fill="hold">
                                          <p:stCondLst>
                                            <p:cond delay="0"/>
                                          </p:stCondLst>
                                        </p:cTn>
                                        <p:tgtEl>
                                          <p:spTgt spid="1056"/>
                                        </p:tgtEl>
                                        <p:attrNameLst>
                                          <p:attrName>style.visibility</p:attrName>
                                        </p:attrNameLst>
                                      </p:cBhvr>
                                      <p:to>
                                        <p:strVal val="visible"/>
                                      </p:to>
                                    </p:set>
                                    <p:animEffect transition="in" filter="fade">
                                      <p:cBhvr>
                                        <p:cTn id="37" dur="500"/>
                                        <p:tgtEl>
                                          <p:spTgt spid="105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wipe(down)">
                                      <p:cBhvr>
                                        <p:cTn id="40" dur="500"/>
                                        <p:tgtEl>
                                          <p:spTgt spid="1028"/>
                                        </p:tgtEl>
                                      </p:cBhvr>
                                    </p:animEffect>
                                  </p:childTnLst>
                                </p:cTn>
                              </p:par>
                              <p:par>
                                <p:cTn id="41" presetID="10" presetClass="entr" presetSubtype="0" fill="hold" nodeType="withEffect">
                                  <p:stCondLst>
                                    <p:cond delay="0"/>
                                  </p:stCondLst>
                                  <p:childTnLst>
                                    <p:set>
                                      <p:cBhvr>
                                        <p:cTn id="42" dur="1" fill="hold">
                                          <p:stCondLst>
                                            <p:cond delay="0"/>
                                          </p:stCondLst>
                                        </p:cTn>
                                        <p:tgtEl>
                                          <p:spTgt spid="1058"/>
                                        </p:tgtEl>
                                        <p:attrNameLst>
                                          <p:attrName>style.visibility</p:attrName>
                                        </p:attrNameLst>
                                      </p:cBhvr>
                                      <p:to>
                                        <p:strVal val="visible"/>
                                      </p:to>
                                    </p:set>
                                    <p:animEffect transition="in" filter="fade">
                                      <p:cBhvr>
                                        <p:cTn id="43" dur="500"/>
                                        <p:tgtEl>
                                          <p:spTgt spid="1058"/>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fade">
                                      <p:cBhvr>
                                        <p:cTn id="46" dur="500"/>
                                        <p:tgtEl>
                                          <p:spTgt spid="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500"/>
                                        <p:tgtEl>
                                          <p:spTgt spid="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p:bldP spid="95" grpId="0"/>
      <p:bldP spid="10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smtClean="0"/>
              <a:t>Complexity</a:t>
            </a:r>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016" y="2600073"/>
            <a:ext cx="4859432" cy="31730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980916"/>
            <a:ext cx="3169968" cy="133526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968544"/>
            <a:ext cx="2880320" cy="1147246"/>
          </a:xfrm>
          <a:prstGeom prst="rect">
            <a:avLst/>
          </a:prstGeom>
        </p:spPr>
      </p:pic>
      <p:sp>
        <p:nvSpPr>
          <p:cNvPr id="8" name="TextBox 7"/>
          <p:cNvSpPr txBox="1"/>
          <p:nvPr/>
        </p:nvSpPr>
        <p:spPr>
          <a:xfrm>
            <a:off x="72440" y="1537628"/>
            <a:ext cx="2987392" cy="523220"/>
          </a:xfrm>
          <a:prstGeom prst="rect">
            <a:avLst/>
          </a:prstGeom>
          <a:noFill/>
        </p:spPr>
        <p:txBody>
          <a:bodyPr wrap="square" rtlCol="0">
            <a:spAutoFit/>
          </a:bodyPr>
          <a:lstStyle/>
          <a:p>
            <a:r>
              <a:rPr lang="en-CA" sz="2800" dirty="0" smtClean="0"/>
              <a:t>Non-Coherent L1</a:t>
            </a:r>
            <a:endParaRPr lang="en-CA" sz="2800" dirty="0"/>
          </a:p>
        </p:txBody>
      </p:sp>
      <p:sp>
        <p:nvSpPr>
          <p:cNvPr id="9" name="TextBox 8"/>
          <p:cNvSpPr txBox="1"/>
          <p:nvPr/>
        </p:nvSpPr>
        <p:spPr>
          <a:xfrm>
            <a:off x="79796" y="3573016"/>
            <a:ext cx="3269684" cy="523220"/>
          </a:xfrm>
          <a:prstGeom prst="rect">
            <a:avLst/>
          </a:prstGeom>
          <a:noFill/>
        </p:spPr>
        <p:txBody>
          <a:bodyPr wrap="square" rtlCol="0">
            <a:spAutoFit/>
          </a:bodyPr>
          <a:lstStyle/>
          <a:p>
            <a:r>
              <a:rPr lang="en-CA" sz="2800" dirty="0" smtClean="0"/>
              <a:t>Non-Coherent L2</a:t>
            </a:r>
            <a:endParaRPr lang="en-CA" sz="2800" dirty="0"/>
          </a:p>
        </p:txBody>
      </p:sp>
      <p:sp>
        <p:nvSpPr>
          <p:cNvPr id="10" name="TextBox 9"/>
          <p:cNvSpPr txBox="1"/>
          <p:nvPr/>
        </p:nvSpPr>
        <p:spPr>
          <a:xfrm>
            <a:off x="3640425" y="2132856"/>
            <a:ext cx="2736304" cy="523220"/>
          </a:xfrm>
          <a:prstGeom prst="rect">
            <a:avLst/>
          </a:prstGeom>
          <a:noFill/>
        </p:spPr>
        <p:txBody>
          <a:bodyPr wrap="square" rtlCol="0">
            <a:spAutoFit/>
          </a:bodyPr>
          <a:lstStyle/>
          <a:p>
            <a:r>
              <a:rPr lang="en-CA" sz="2800" dirty="0" smtClean="0"/>
              <a:t>MESI L1 States</a:t>
            </a:r>
            <a:endParaRPr lang="en-CA" sz="2800" dirty="0"/>
          </a:p>
        </p:txBody>
      </p:sp>
      <p:sp>
        <p:nvSpPr>
          <p:cNvPr id="11" name="TextBox 10"/>
          <p:cNvSpPr txBox="1"/>
          <p:nvPr/>
        </p:nvSpPr>
        <p:spPr>
          <a:xfrm>
            <a:off x="4867774" y="1484784"/>
            <a:ext cx="2736304" cy="523220"/>
          </a:xfrm>
          <a:prstGeom prst="rect">
            <a:avLst/>
          </a:prstGeom>
          <a:noFill/>
        </p:spPr>
        <p:txBody>
          <a:bodyPr wrap="square" rtlCol="0">
            <a:spAutoFit/>
          </a:bodyPr>
          <a:lstStyle/>
          <a:p>
            <a:r>
              <a:rPr lang="en-CA" sz="2800" dirty="0" smtClean="0"/>
              <a:t>MESI L2 States</a:t>
            </a:r>
            <a:endParaRPr lang="en-CA" sz="28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3928" y="1975218"/>
            <a:ext cx="4968552" cy="4484484"/>
          </a:xfrm>
          <a:prstGeom prst="rect">
            <a:avLst/>
          </a:prstGeom>
        </p:spPr>
      </p:pic>
      <p:grpSp>
        <p:nvGrpSpPr>
          <p:cNvPr id="25" name="Group 24"/>
          <p:cNvGrpSpPr/>
          <p:nvPr/>
        </p:nvGrpSpPr>
        <p:grpSpPr>
          <a:xfrm>
            <a:off x="3691764" y="1484784"/>
            <a:ext cx="4445048" cy="2016224"/>
            <a:chOff x="4139952" y="1663218"/>
            <a:chExt cx="4445048" cy="2016224"/>
          </a:xfrm>
        </p:grpSpPr>
        <p:sp>
          <p:nvSpPr>
            <p:cNvPr id="24" name="Rectangle 23"/>
            <p:cNvSpPr/>
            <p:nvPr/>
          </p:nvSpPr>
          <p:spPr>
            <a:xfrm>
              <a:off x="4139952" y="1663218"/>
              <a:ext cx="4445048" cy="201622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3088" y="2126648"/>
              <a:ext cx="3922712" cy="1423636"/>
            </a:xfrm>
            <a:prstGeom prst="rect">
              <a:avLst/>
            </a:prstGeom>
          </p:spPr>
        </p:pic>
        <p:sp>
          <p:nvSpPr>
            <p:cNvPr id="26" name="TextBox 25"/>
            <p:cNvSpPr txBox="1"/>
            <p:nvPr/>
          </p:nvSpPr>
          <p:spPr>
            <a:xfrm>
              <a:off x="4283968" y="1691793"/>
              <a:ext cx="2736304" cy="523220"/>
            </a:xfrm>
            <a:prstGeom prst="rect">
              <a:avLst/>
            </a:prstGeom>
            <a:noFill/>
          </p:spPr>
          <p:txBody>
            <a:bodyPr wrap="square" rtlCol="0">
              <a:spAutoFit/>
            </a:bodyPr>
            <a:lstStyle/>
            <a:p>
              <a:r>
                <a:rPr lang="en-CA" sz="2800" dirty="0" smtClean="0"/>
                <a:t>TC-Weak L1</a:t>
              </a:r>
              <a:endParaRPr lang="en-CA" sz="2800" dirty="0"/>
            </a:p>
          </p:txBody>
        </p:sp>
      </p:grpSp>
      <p:grpSp>
        <p:nvGrpSpPr>
          <p:cNvPr id="31" name="Group 30"/>
          <p:cNvGrpSpPr/>
          <p:nvPr/>
        </p:nvGrpSpPr>
        <p:grpSpPr>
          <a:xfrm>
            <a:off x="3700417" y="3501008"/>
            <a:ext cx="4598962" cy="2958694"/>
            <a:chOff x="4149502" y="3689348"/>
            <a:chExt cx="4598962" cy="2958694"/>
          </a:xfrm>
        </p:grpSpPr>
        <p:sp>
          <p:nvSpPr>
            <p:cNvPr id="29" name="Rectangle 28"/>
            <p:cNvSpPr/>
            <p:nvPr/>
          </p:nvSpPr>
          <p:spPr>
            <a:xfrm>
              <a:off x="4149502" y="3689348"/>
              <a:ext cx="4598962" cy="295869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3087" y="4175187"/>
              <a:ext cx="4161107" cy="2279430"/>
            </a:xfrm>
            <a:prstGeom prst="rect">
              <a:avLst/>
            </a:prstGeom>
          </p:spPr>
        </p:pic>
        <p:sp>
          <p:nvSpPr>
            <p:cNvPr id="30" name="TextBox 29"/>
            <p:cNvSpPr txBox="1"/>
            <p:nvPr/>
          </p:nvSpPr>
          <p:spPr>
            <a:xfrm>
              <a:off x="4277519" y="3724321"/>
              <a:ext cx="2736304" cy="523220"/>
            </a:xfrm>
            <a:prstGeom prst="rect">
              <a:avLst/>
            </a:prstGeom>
            <a:noFill/>
          </p:spPr>
          <p:txBody>
            <a:bodyPr wrap="square" rtlCol="0">
              <a:spAutoFit/>
            </a:bodyPr>
            <a:lstStyle/>
            <a:p>
              <a:r>
                <a:rPr lang="en-CA" sz="2800" dirty="0" smtClean="0"/>
                <a:t>TC-Weak L2</a:t>
              </a:r>
              <a:endParaRPr lang="en-CA" sz="2800" dirty="0"/>
            </a:p>
          </p:txBody>
        </p:sp>
      </p:grpSp>
    </p:spTree>
    <p:extLst>
      <p:ext uri="{BB962C8B-B14F-4D97-AF65-F5344CB8AC3E}">
        <p14:creationId xmlns:p14="http://schemas.microsoft.com/office/powerpoint/2010/main" val="381896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smtClean="0"/>
              <a:t>Summary</a:t>
            </a:r>
            <a:endParaRPr lang="en-CA" dirty="0"/>
          </a:p>
        </p:txBody>
      </p:sp>
      <p:sp>
        <p:nvSpPr>
          <p:cNvPr id="3" name="Text Placeholder 2"/>
          <p:cNvSpPr>
            <a:spLocks noGrp="1"/>
          </p:cNvSpPr>
          <p:nvPr>
            <p:ph type="body" sz="quarter" idx="12"/>
          </p:nvPr>
        </p:nvSpPr>
        <p:spPr>
          <a:xfrm>
            <a:off x="467544" y="1772816"/>
            <a:ext cx="8208912" cy="4536504"/>
          </a:xfrm>
        </p:spPr>
        <p:txBody>
          <a:bodyPr>
            <a:normAutofit/>
          </a:bodyPr>
          <a:lstStyle/>
          <a:p>
            <a:pPr marL="342900" indent="-342900">
              <a:buFont typeface="Arial" pitchFamily="34" charset="0"/>
              <a:buChar char="•"/>
            </a:pPr>
            <a:r>
              <a:rPr lang="en-CA" sz="2400" dirty="0" smtClean="0"/>
              <a:t>First work to characterize GPU coherence challenges</a:t>
            </a:r>
            <a:endParaRPr lang="en-CA" sz="2400" dirty="0" smtClean="0">
              <a:sym typeface="Wingdings" pitchFamily="2" charset="2"/>
            </a:endParaRPr>
          </a:p>
          <a:p>
            <a:endParaRPr lang="en-CA" sz="2400" dirty="0" smtClean="0"/>
          </a:p>
          <a:p>
            <a:pPr marL="342900" indent="-342900">
              <a:buFont typeface="Arial" pitchFamily="34" charset="0"/>
              <a:buChar char="•"/>
            </a:pPr>
            <a:r>
              <a:rPr lang="en-CA" sz="2400" dirty="0" smtClean="0"/>
              <a:t>Save traffic and energy by using global time</a:t>
            </a:r>
          </a:p>
          <a:p>
            <a:pPr marL="342900" indent="-342900">
              <a:buFont typeface="Arial" pitchFamily="34" charset="0"/>
              <a:buChar char="•"/>
            </a:pPr>
            <a:endParaRPr lang="en-CA" sz="2400" dirty="0" smtClean="0"/>
          </a:p>
          <a:p>
            <a:pPr marL="342900" indent="-342900">
              <a:buFont typeface="Arial" pitchFamily="34" charset="0"/>
              <a:buChar char="•"/>
            </a:pPr>
            <a:r>
              <a:rPr lang="en-CA" sz="2400" dirty="0" smtClean="0"/>
              <a:t>Reduce protocol complexity</a:t>
            </a:r>
          </a:p>
          <a:p>
            <a:pPr marL="342900" indent="-342900">
              <a:buFont typeface="Arial" pitchFamily="34" charset="0"/>
              <a:buChar char="•"/>
            </a:pPr>
            <a:endParaRPr lang="en-CA" sz="2400" dirty="0"/>
          </a:p>
          <a:p>
            <a:pPr marL="342900" indent="-342900">
              <a:buFont typeface="Arial" pitchFamily="34" charset="0"/>
              <a:buChar char="•"/>
            </a:pPr>
            <a:r>
              <a:rPr lang="en-CA" sz="2400" dirty="0" smtClean="0"/>
              <a:t>85% performance improvement over no coherence</a:t>
            </a:r>
          </a:p>
        </p:txBody>
      </p:sp>
      <p:sp>
        <p:nvSpPr>
          <p:cNvPr id="4" name="Rectangle 3"/>
          <p:cNvSpPr/>
          <p:nvPr/>
        </p:nvSpPr>
        <p:spPr>
          <a:xfrm>
            <a:off x="5940152" y="5732988"/>
            <a:ext cx="2520280" cy="576332"/>
          </a:xfrm>
          <a:prstGeom prst="rect">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Questions?</a:t>
            </a:r>
            <a:endParaRPr lang="en-US" b="1" dirty="0">
              <a:solidFill>
                <a:srgbClr val="FF0000"/>
              </a:solidFill>
            </a:endParaRPr>
          </a:p>
        </p:txBody>
      </p:sp>
    </p:spTree>
    <p:extLst>
      <p:ext uri="{BB962C8B-B14F-4D97-AF65-F5344CB8AC3E}">
        <p14:creationId xmlns:p14="http://schemas.microsoft.com/office/powerpoint/2010/main" val="73259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CA" dirty="0" smtClean="0"/>
              <a:t>What is a GPU?</a:t>
            </a:r>
            <a:endParaRPr lang="en-CA" dirty="0"/>
          </a:p>
        </p:txBody>
      </p:sp>
      <p:sp>
        <p:nvSpPr>
          <p:cNvPr id="6" name="Rectangle 5"/>
          <p:cNvSpPr/>
          <p:nvPr/>
        </p:nvSpPr>
        <p:spPr>
          <a:xfrm>
            <a:off x="2303748" y="2708920"/>
            <a:ext cx="828092" cy="384123"/>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GPU</a:t>
            </a:r>
            <a:endParaRPr lang="en-US" dirty="0">
              <a:solidFill>
                <a:schemeClr val="tx1"/>
              </a:solidFill>
            </a:endParaRPr>
          </a:p>
        </p:txBody>
      </p:sp>
      <p:sp>
        <p:nvSpPr>
          <p:cNvPr id="7" name="Rectangle 6"/>
          <p:cNvSpPr/>
          <p:nvPr/>
        </p:nvSpPr>
        <p:spPr>
          <a:xfrm>
            <a:off x="863588" y="1820741"/>
            <a:ext cx="828092" cy="384123"/>
          </a:xfrm>
          <a:prstGeom prst="rect">
            <a:avLst/>
          </a:prstGeom>
          <a:solidFill>
            <a:schemeClr val="tx1">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CPU</a:t>
            </a:r>
            <a:endParaRPr lang="en-US" dirty="0">
              <a:solidFill>
                <a:schemeClr val="tx1"/>
              </a:solidFill>
            </a:endParaRPr>
          </a:p>
        </p:txBody>
      </p:sp>
      <p:cxnSp>
        <p:nvCxnSpPr>
          <p:cNvPr id="9" name="Straight Arrow Connector 8"/>
          <p:cNvCxnSpPr/>
          <p:nvPr/>
        </p:nvCxnSpPr>
        <p:spPr>
          <a:xfrm>
            <a:off x="1799692" y="2204864"/>
            <a:ext cx="504056" cy="3841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933301" y="1979548"/>
            <a:ext cx="946511" cy="369332"/>
          </a:xfrm>
          <a:prstGeom prst="rect">
            <a:avLst/>
          </a:prstGeom>
          <a:noFill/>
        </p:spPr>
        <p:txBody>
          <a:bodyPr wrap="square" rtlCol="0">
            <a:spAutoFit/>
          </a:bodyPr>
          <a:lstStyle/>
          <a:p>
            <a:r>
              <a:rPr lang="en-CA" dirty="0" smtClean="0"/>
              <a:t>spawn</a:t>
            </a:r>
            <a:endParaRPr lang="en-CA" dirty="0"/>
          </a:p>
        </p:txBody>
      </p:sp>
      <p:cxnSp>
        <p:nvCxnSpPr>
          <p:cNvPr id="11" name="Straight Arrow Connector 10"/>
          <p:cNvCxnSpPr/>
          <p:nvPr/>
        </p:nvCxnSpPr>
        <p:spPr>
          <a:xfrm flipH="1">
            <a:off x="1799692" y="3181618"/>
            <a:ext cx="432048" cy="391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015716" y="3284984"/>
            <a:ext cx="741148" cy="369332"/>
          </a:xfrm>
          <a:prstGeom prst="rect">
            <a:avLst/>
          </a:prstGeom>
          <a:noFill/>
        </p:spPr>
        <p:txBody>
          <a:bodyPr wrap="square" rtlCol="0">
            <a:spAutoFit/>
          </a:bodyPr>
          <a:lstStyle/>
          <a:p>
            <a:r>
              <a:rPr lang="en-CA" dirty="0" smtClean="0"/>
              <a:t>done</a:t>
            </a:r>
            <a:endParaRPr lang="en-CA" dirty="0"/>
          </a:p>
        </p:txBody>
      </p:sp>
      <p:sp>
        <p:nvSpPr>
          <p:cNvPr id="15" name="Rectangle 14"/>
          <p:cNvSpPr/>
          <p:nvPr/>
        </p:nvSpPr>
        <p:spPr>
          <a:xfrm>
            <a:off x="863005" y="3535338"/>
            <a:ext cx="828092" cy="384123"/>
          </a:xfrm>
          <a:prstGeom prst="rect">
            <a:avLst/>
          </a:prstGeom>
          <a:solidFill>
            <a:schemeClr val="tx1">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CPU</a:t>
            </a:r>
            <a:endParaRPr lang="en-US" dirty="0">
              <a:solidFill>
                <a:schemeClr val="tx1"/>
              </a:solidFill>
            </a:endParaRPr>
          </a:p>
        </p:txBody>
      </p:sp>
      <p:sp>
        <p:nvSpPr>
          <p:cNvPr id="16" name="Rectangle 15"/>
          <p:cNvSpPr/>
          <p:nvPr/>
        </p:nvSpPr>
        <p:spPr>
          <a:xfrm>
            <a:off x="863588" y="4437112"/>
            <a:ext cx="828092" cy="384123"/>
          </a:xfrm>
          <a:prstGeom prst="rect">
            <a:avLst/>
          </a:prstGeom>
          <a:solidFill>
            <a:schemeClr val="tx1">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CPU</a:t>
            </a:r>
            <a:endParaRPr lang="en-US" dirty="0">
              <a:solidFill>
                <a:schemeClr val="tx1"/>
              </a:solidFill>
            </a:endParaRPr>
          </a:p>
        </p:txBody>
      </p:sp>
      <p:sp>
        <p:nvSpPr>
          <p:cNvPr id="17" name="Rectangle 16"/>
          <p:cNvSpPr/>
          <p:nvPr/>
        </p:nvSpPr>
        <p:spPr>
          <a:xfrm>
            <a:off x="2303748" y="5361028"/>
            <a:ext cx="828092" cy="384123"/>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GPU</a:t>
            </a:r>
            <a:endParaRPr lang="en-US" dirty="0">
              <a:solidFill>
                <a:schemeClr val="tx1"/>
              </a:solidFill>
            </a:endParaRPr>
          </a:p>
        </p:txBody>
      </p:sp>
      <p:cxnSp>
        <p:nvCxnSpPr>
          <p:cNvPr id="18" name="Straight Arrow Connector 17"/>
          <p:cNvCxnSpPr/>
          <p:nvPr/>
        </p:nvCxnSpPr>
        <p:spPr>
          <a:xfrm>
            <a:off x="1799692" y="4856972"/>
            <a:ext cx="504056" cy="3841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33301" y="4631656"/>
            <a:ext cx="946511" cy="369332"/>
          </a:xfrm>
          <a:prstGeom prst="rect">
            <a:avLst/>
          </a:prstGeom>
          <a:noFill/>
        </p:spPr>
        <p:txBody>
          <a:bodyPr wrap="square" rtlCol="0">
            <a:spAutoFit/>
          </a:bodyPr>
          <a:lstStyle/>
          <a:p>
            <a:r>
              <a:rPr lang="en-CA" dirty="0" smtClean="0"/>
              <a:t>spawn</a:t>
            </a:r>
            <a:endParaRPr lang="en-CA" dirty="0"/>
          </a:p>
        </p:txBody>
      </p:sp>
      <p:cxnSp>
        <p:nvCxnSpPr>
          <p:cNvPr id="21" name="Straight Arrow Connector 20"/>
          <p:cNvCxnSpPr>
            <a:endCxn id="23" idx="0"/>
          </p:cNvCxnSpPr>
          <p:nvPr/>
        </p:nvCxnSpPr>
        <p:spPr>
          <a:xfrm>
            <a:off x="467544" y="1820741"/>
            <a:ext cx="0" cy="37323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43508" y="5553089"/>
            <a:ext cx="648072" cy="369332"/>
          </a:xfrm>
          <a:prstGeom prst="rect">
            <a:avLst/>
          </a:prstGeom>
          <a:noFill/>
        </p:spPr>
        <p:txBody>
          <a:bodyPr wrap="square" rtlCol="0">
            <a:spAutoFit/>
          </a:bodyPr>
          <a:lstStyle/>
          <a:p>
            <a:pPr algn="ctr"/>
            <a:r>
              <a:rPr lang="en-CA" dirty="0" smtClean="0"/>
              <a:t>time</a:t>
            </a:r>
            <a:endParaRPr lang="en-CA" dirty="0"/>
          </a:p>
        </p:txBody>
      </p:sp>
      <p:sp>
        <p:nvSpPr>
          <p:cNvPr id="32" name="Rectangle 31"/>
          <p:cNvSpPr/>
          <p:nvPr/>
        </p:nvSpPr>
        <p:spPr>
          <a:xfrm>
            <a:off x="4389842" y="2405800"/>
            <a:ext cx="1656184" cy="111156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GPU Core</a:t>
            </a:r>
            <a:endParaRPr lang="en-US" dirty="0">
              <a:solidFill>
                <a:schemeClr val="tx1"/>
              </a:solidFill>
            </a:endParaRPr>
          </a:p>
        </p:txBody>
      </p:sp>
      <p:sp>
        <p:nvSpPr>
          <p:cNvPr id="33" name="Rectangle 32"/>
          <p:cNvSpPr/>
          <p:nvPr/>
        </p:nvSpPr>
        <p:spPr>
          <a:xfrm>
            <a:off x="5217934" y="2806011"/>
            <a:ext cx="769198" cy="648072"/>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chemeClr val="tx1"/>
                </a:solidFill>
              </a:rPr>
              <a:t>L1D</a:t>
            </a:r>
            <a:endParaRPr lang="en-US" sz="1600" dirty="0">
              <a:solidFill>
                <a:schemeClr val="tx1"/>
              </a:solidFill>
            </a:endParaRPr>
          </a:p>
        </p:txBody>
      </p:sp>
      <p:sp>
        <p:nvSpPr>
          <p:cNvPr id="29" name="TextBox 28"/>
          <p:cNvSpPr txBox="1"/>
          <p:nvPr/>
        </p:nvSpPr>
        <p:spPr>
          <a:xfrm>
            <a:off x="8131182" y="2730747"/>
            <a:ext cx="432048" cy="461665"/>
          </a:xfrm>
          <a:prstGeom prst="rect">
            <a:avLst/>
          </a:prstGeom>
          <a:noFill/>
        </p:spPr>
        <p:txBody>
          <a:bodyPr wrap="square" rtlCol="0">
            <a:spAutoFit/>
          </a:bodyPr>
          <a:lstStyle/>
          <a:p>
            <a:r>
              <a:rPr lang="en-CA" sz="2400" dirty="0" smtClean="0"/>
              <a:t>▪▪▪</a:t>
            </a:r>
            <a:endParaRPr lang="en-CA" sz="2400" dirty="0"/>
          </a:p>
        </p:txBody>
      </p:sp>
      <p:sp>
        <p:nvSpPr>
          <p:cNvPr id="34" name="Rectangle 33"/>
          <p:cNvSpPr/>
          <p:nvPr/>
        </p:nvSpPr>
        <p:spPr>
          <a:xfrm>
            <a:off x="4392892" y="3879215"/>
            <a:ext cx="4170337" cy="36004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Interconnect</a:t>
            </a:r>
            <a:endParaRPr lang="en-US" dirty="0">
              <a:solidFill>
                <a:schemeClr val="tx1"/>
              </a:solidFill>
            </a:endParaRPr>
          </a:p>
        </p:txBody>
      </p:sp>
      <p:sp>
        <p:nvSpPr>
          <p:cNvPr id="37" name="TextBox 36"/>
          <p:cNvSpPr txBox="1"/>
          <p:nvPr/>
        </p:nvSpPr>
        <p:spPr>
          <a:xfrm>
            <a:off x="7000928" y="4759103"/>
            <a:ext cx="432048" cy="461665"/>
          </a:xfrm>
          <a:prstGeom prst="rect">
            <a:avLst/>
          </a:prstGeom>
          <a:noFill/>
        </p:spPr>
        <p:txBody>
          <a:bodyPr wrap="square" rtlCol="0">
            <a:spAutoFit/>
          </a:bodyPr>
          <a:lstStyle/>
          <a:p>
            <a:r>
              <a:rPr lang="en-CA" sz="2400" dirty="0" smtClean="0"/>
              <a:t>▪▪▪</a:t>
            </a:r>
            <a:endParaRPr lang="en-CA" sz="2400" dirty="0"/>
          </a:p>
        </p:txBody>
      </p:sp>
      <p:sp>
        <p:nvSpPr>
          <p:cNvPr id="35" name="Rectangle 34"/>
          <p:cNvSpPr/>
          <p:nvPr/>
        </p:nvSpPr>
        <p:spPr>
          <a:xfrm>
            <a:off x="5537132" y="4613489"/>
            <a:ext cx="1382208" cy="759727"/>
          </a:xfrm>
          <a:prstGeom prst="rect">
            <a:avLst/>
          </a:prstGeom>
          <a:solidFill>
            <a:srgbClr val="FF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L2 Bank</a:t>
            </a:r>
            <a:endParaRPr lang="en-US" dirty="0">
              <a:solidFill>
                <a:schemeClr val="tx1"/>
              </a:solidFill>
            </a:endParaRPr>
          </a:p>
        </p:txBody>
      </p:sp>
      <p:sp>
        <p:nvSpPr>
          <p:cNvPr id="39" name="Rectangle 38"/>
          <p:cNvSpPr/>
          <p:nvPr/>
        </p:nvSpPr>
        <p:spPr>
          <a:xfrm>
            <a:off x="6388860" y="2396925"/>
            <a:ext cx="1656184" cy="111156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GPU Core</a:t>
            </a:r>
            <a:endParaRPr lang="en-US" dirty="0">
              <a:solidFill>
                <a:schemeClr val="tx1"/>
              </a:solidFill>
            </a:endParaRPr>
          </a:p>
        </p:txBody>
      </p:sp>
      <p:sp>
        <p:nvSpPr>
          <p:cNvPr id="40" name="Rectangle 39"/>
          <p:cNvSpPr/>
          <p:nvPr/>
        </p:nvSpPr>
        <p:spPr>
          <a:xfrm>
            <a:off x="7216952" y="2797136"/>
            <a:ext cx="769198" cy="648072"/>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chemeClr val="tx1"/>
                </a:solidFill>
              </a:rPr>
              <a:t>L1D</a:t>
            </a:r>
            <a:endParaRPr lang="en-US" sz="1600" dirty="0">
              <a:solidFill>
                <a:schemeClr val="tx1"/>
              </a:solidFill>
            </a:endParaRPr>
          </a:p>
        </p:txBody>
      </p:sp>
      <p:cxnSp>
        <p:nvCxnSpPr>
          <p:cNvPr id="3" name="Straight Arrow Connector 2"/>
          <p:cNvCxnSpPr>
            <a:stCxn id="32" idx="2"/>
          </p:cNvCxnSpPr>
          <p:nvPr/>
        </p:nvCxnSpPr>
        <p:spPr>
          <a:xfrm>
            <a:off x="5217934" y="3517360"/>
            <a:ext cx="0" cy="36185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216952" y="3505987"/>
            <a:ext cx="0" cy="36185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250393" y="4239255"/>
            <a:ext cx="0" cy="36185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86" name="Group 85"/>
          <p:cNvGrpSpPr/>
          <p:nvPr/>
        </p:nvGrpSpPr>
        <p:grpSpPr>
          <a:xfrm>
            <a:off x="2890006" y="1868762"/>
            <a:ext cx="1041040" cy="648072"/>
            <a:chOff x="2890006" y="1759842"/>
            <a:chExt cx="1041040" cy="648072"/>
          </a:xfrm>
        </p:grpSpPr>
        <p:sp>
          <p:nvSpPr>
            <p:cNvPr id="43" name="Rectangle 42"/>
            <p:cNvSpPr/>
            <p:nvPr/>
          </p:nvSpPr>
          <p:spPr>
            <a:xfrm>
              <a:off x="2890006" y="1759842"/>
              <a:ext cx="1041040" cy="648072"/>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44" name="Curved Connector 43"/>
            <p:cNvCxnSpPr/>
            <p:nvPr/>
          </p:nvCxnSpPr>
          <p:spPr>
            <a:xfrm rot="16200000" flipH="1">
              <a:off x="2903295" y="186253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5" name="Curved Connector 44"/>
            <p:cNvCxnSpPr/>
            <p:nvPr/>
          </p:nvCxnSpPr>
          <p:spPr>
            <a:xfrm rot="16200000" flipH="1">
              <a:off x="2970092"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6200000" flipH="1">
              <a:off x="3041829" y="186253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9" name="Curved Connector 48"/>
            <p:cNvCxnSpPr/>
            <p:nvPr/>
          </p:nvCxnSpPr>
          <p:spPr>
            <a:xfrm rot="16200000" flipH="1">
              <a:off x="3108626"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0" name="Curved Connector 49"/>
            <p:cNvCxnSpPr/>
            <p:nvPr/>
          </p:nvCxnSpPr>
          <p:spPr>
            <a:xfrm rot="16200000" flipH="1">
              <a:off x="3175156"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3241953" y="1862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6200000" flipH="1">
              <a:off x="3307340"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3" name="Curved Connector 52"/>
            <p:cNvCxnSpPr/>
            <p:nvPr/>
          </p:nvCxnSpPr>
          <p:spPr>
            <a:xfrm rot="16200000" flipH="1">
              <a:off x="3374137" y="1862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4" name="Curved Connector 53"/>
            <p:cNvCxnSpPr/>
            <p:nvPr/>
          </p:nvCxnSpPr>
          <p:spPr>
            <a:xfrm rot="16200000" flipH="1">
              <a:off x="3439910" y="186167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5" name="Curved Connector 54"/>
            <p:cNvCxnSpPr/>
            <p:nvPr/>
          </p:nvCxnSpPr>
          <p:spPr>
            <a:xfrm rot="16200000" flipH="1">
              <a:off x="3506707" y="1861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6" name="Curved Connector 55"/>
            <p:cNvCxnSpPr/>
            <p:nvPr/>
          </p:nvCxnSpPr>
          <p:spPr>
            <a:xfrm rot="16200000" flipH="1">
              <a:off x="3578444" y="186167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7" name="Curved Connector 56"/>
            <p:cNvCxnSpPr/>
            <p:nvPr/>
          </p:nvCxnSpPr>
          <p:spPr>
            <a:xfrm rot="16200000" flipH="1">
              <a:off x="3645241" y="1861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8" name="Curved Connector 57"/>
            <p:cNvCxnSpPr/>
            <p:nvPr/>
          </p:nvCxnSpPr>
          <p:spPr>
            <a:xfrm rot="16200000" flipH="1">
              <a:off x="3712037" y="18616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0" name="Curved Connector 59"/>
            <p:cNvCxnSpPr/>
            <p:nvPr/>
          </p:nvCxnSpPr>
          <p:spPr>
            <a:xfrm rot="16200000" flipH="1">
              <a:off x="2903295" y="205985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rot="16200000" flipH="1">
              <a:off x="2970092"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2" name="Curved Connector 61"/>
            <p:cNvCxnSpPr/>
            <p:nvPr/>
          </p:nvCxnSpPr>
          <p:spPr>
            <a:xfrm rot="16200000" flipH="1">
              <a:off x="3041829" y="205985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3" name="Curved Connector 62"/>
            <p:cNvCxnSpPr/>
            <p:nvPr/>
          </p:nvCxnSpPr>
          <p:spPr>
            <a:xfrm rot="16200000" flipH="1">
              <a:off x="3108626"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4" name="Curved Connector 63"/>
            <p:cNvCxnSpPr/>
            <p:nvPr/>
          </p:nvCxnSpPr>
          <p:spPr>
            <a:xfrm rot="16200000" flipH="1">
              <a:off x="3175156"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5" name="Curved Connector 64"/>
            <p:cNvCxnSpPr/>
            <p:nvPr/>
          </p:nvCxnSpPr>
          <p:spPr>
            <a:xfrm rot="16200000" flipH="1">
              <a:off x="3241953" y="205985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6" name="Curved Connector 65"/>
            <p:cNvCxnSpPr/>
            <p:nvPr/>
          </p:nvCxnSpPr>
          <p:spPr>
            <a:xfrm rot="16200000" flipH="1">
              <a:off x="3307340"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7" name="Curved Connector 66"/>
            <p:cNvCxnSpPr/>
            <p:nvPr/>
          </p:nvCxnSpPr>
          <p:spPr>
            <a:xfrm rot="16200000" flipH="1">
              <a:off x="3374137" y="205985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8" name="Curved Connector 67"/>
            <p:cNvCxnSpPr/>
            <p:nvPr/>
          </p:nvCxnSpPr>
          <p:spPr>
            <a:xfrm rot="16200000" flipH="1">
              <a:off x="3439910" y="205899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9" name="Curved Connector 68"/>
            <p:cNvCxnSpPr/>
            <p:nvPr/>
          </p:nvCxnSpPr>
          <p:spPr>
            <a:xfrm rot="16200000" flipH="1">
              <a:off x="3506707" y="205899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0" name="Curved Connector 69"/>
            <p:cNvCxnSpPr/>
            <p:nvPr/>
          </p:nvCxnSpPr>
          <p:spPr>
            <a:xfrm rot="16200000" flipH="1">
              <a:off x="3578444" y="205899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1" name="Curved Connector 70"/>
            <p:cNvCxnSpPr/>
            <p:nvPr/>
          </p:nvCxnSpPr>
          <p:spPr>
            <a:xfrm rot="16200000" flipH="1">
              <a:off x="3645241" y="205899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2" name="Curved Connector 71"/>
            <p:cNvCxnSpPr/>
            <p:nvPr/>
          </p:nvCxnSpPr>
          <p:spPr>
            <a:xfrm rot="16200000" flipH="1">
              <a:off x="3712037" y="205899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3" name="Curved Connector 72"/>
            <p:cNvCxnSpPr/>
            <p:nvPr/>
          </p:nvCxnSpPr>
          <p:spPr>
            <a:xfrm rot="16200000" flipH="1">
              <a:off x="2903294" y="2248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4" name="Curved Connector 73"/>
            <p:cNvCxnSpPr/>
            <p:nvPr/>
          </p:nvCxnSpPr>
          <p:spPr>
            <a:xfrm rot="16200000" flipH="1">
              <a:off x="2970091"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5" name="Curved Connector 74"/>
            <p:cNvCxnSpPr/>
            <p:nvPr/>
          </p:nvCxnSpPr>
          <p:spPr>
            <a:xfrm rot="16200000" flipH="1">
              <a:off x="3041828" y="2248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6" name="Curved Connector 75"/>
            <p:cNvCxnSpPr/>
            <p:nvPr/>
          </p:nvCxnSpPr>
          <p:spPr>
            <a:xfrm rot="16200000" flipH="1">
              <a:off x="3108625"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7" name="Curved Connector 76"/>
            <p:cNvCxnSpPr/>
            <p:nvPr/>
          </p:nvCxnSpPr>
          <p:spPr>
            <a:xfrm rot="16200000" flipH="1">
              <a:off x="3175155"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8" name="Curved Connector 77"/>
            <p:cNvCxnSpPr/>
            <p:nvPr/>
          </p:nvCxnSpPr>
          <p:spPr>
            <a:xfrm rot="16200000" flipH="1">
              <a:off x="3241952" y="224853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9" name="Curved Connector 78"/>
            <p:cNvCxnSpPr/>
            <p:nvPr/>
          </p:nvCxnSpPr>
          <p:spPr>
            <a:xfrm rot="16200000" flipH="1">
              <a:off x="3307339"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80" name="Curved Connector 79"/>
            <p:cNvCxnSpPr/>
            <p:nvPr/>
          </p:nvCxnSpPr>
          <p:spPr>
            <a:xfrm rot="16200000" flipH="1">
              <a:off x="3374136" y="224853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81" name="Curved Connector 80"/>
            <p:cNvCxnSpPr/>
            <p:nvPr/>
          </p:nvCxnSpPr>
          <p:spPr>
            <a:xfrm rot="16200000" flipH="1">
              <a:off x="3439909" y="2247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6200000" flipH="1">
              <a:off x="3506706" y="22476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83" name="Curved Connector 82"/>
            <p:cNvCxnSpPr/>
            <p:nvPr/>
          </p:nvCxnSpPr>
          <p:spPr>
            <a:xfrm rot="16200000" flipH="1">
              <a:off x="3578443" y="2247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84" name="Curved Connector 83"/>
            <p:cNvCxnSpPr/>
            <p:nvPr/>
          </p:nvCxnSpPr>
          <p:spPr>
            <a:xfrm rot="16200000" flipH="1">
              <a:off x="3645240" y="22476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85" name="Curved Connector 84"/>
            <p:cNvCxnSpPr/>
            <p:nvPr/>
          </p:nvCxnSpPr>
          <p:spPr>
            <a:xfrm rot="16200000" flipH="1">
              <a:off x="3712036" y="22476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87" name="Group 86"/>
          <p:cNvGrpSpPr/>
          <p:nvPr/>
        </p:nvGrpSpPr>
        <p:grpSpPr>
          <a:xfrm>
            <a:off x="2830516" y="1916832"/>
            <a:ext cx="1041040" cy="648072"/>
            <a:chOff x="2890006" y="1759842"/>
            <a:chExt cx="1041040" cy="648072"/>
          </a:xfrm>
        </p:grpSpPr>
        <p:sp>
          <p:nvSpPr>
            <p:cNvPr id="88" name="Rectangle 87"/>
            <p:cNvSpPr/>
            <p:nvPr/>
          </p:nvSpPr>
          <p:spPr>
            <a:xfrm>
              <a:off x="2890006" y="1759842"/>
              <a:ext cx="1041040" cy="648072"/>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89" name="Curved Connector 88"/>
            <p:cNvCxnSpPr/>
            <p:nvPr/>
          </p:nvCxnSpPr>
          <p:spPr>
            <a:xfrm rot="16200000" flipH="1">
              <a:off x="2903295" y="186253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0" name="Curved Connector 89"/>
            <p:cNvCxnSpPr/>
            <p:nvPr/>
          </p:nvCxnSpPr>
          <p:spPr>
            <a:xfrm rot="16200000" flipH="1">
              <a:off x="2970092"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1" name="Curved Connector 90"/>
            <p:cNvCxnSpPr/>
            <p:nvPr/>
          </p:nvCxnSpPr>
          <p:spPr>
            <a:xfrm rot="16200000" flipH="1">
              <a:off x="3041829" y="186253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2" name="Curved Connector 91"/>
            <p:cNvCxnSpPr/>
            <p:nvPr/>
          </p:nvCxnSpPr>
          <p:spPr>
            <a:xfrm rot="16200000" flipH="1">
              <a:off x="3108626"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3" name="Curved Connector 92"/>
            <p:cNvCxnSpPr/>
            <p:nvPr/>
          </p:nvCxnSpPr>
          <p:spPr>
            <a:xfrm rot="16200000" flipH="1">
              <a:off x="3175156"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4" name="Curved Connector 93"/>
            <p:cNvCxnSpPr/>
            <p:nvPr/>
          </p:nvCxnSpPr>
          <p:spPr>
            <a:xfrm rot="16200000" flipH="1">
              <a:off x="3241953" y="1862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5" name="Curved Connector 94"/>
            <p:cNvCxnSpPr/>
            <p:nvPr/>
          </p:nvCxnSpPr>
          <p:spPr>
            <a:xfrm rot="16200000" flipH="1">
              <a:off x="3307340"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6" name="Curved Connector 95"/>
            <p:cNvCxnSpPr/>
            <p:nvPr/>
          </p:nvCxnSpPr>
          <p:spPr>
            <a:xfrm rot="16200000" flipH="1">
              <a:off x="3374137" y="1862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7" name="Curved Connector 96"/>
            <p:cNvCxnSpPr/>
            <p:nvPr/>
          </p:nvCxnSpPr>
          <p:spPr>
            <a:xfrm rot="16200000" flipH="1">
              <a:off x="3439910" y="186167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8" name="Curved Connector 97"/>
            <p:cNvCxnSpPr/>
            <p:nvPr/>
          </p:nvCxnSpPr>
          <p:spPr>
            <a:xfrm rot="16200000" flipH="1">
              <a:off x="3506707" y="1861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9" name="Curved Connector 98"/>
            <p:cNvCxnSpPr/>
            <p:nvPr/>
          </p:nvCxnSpPr>
          <p:spPr>
            <a:xfrm rot="16200000" flipH="1">
              <a:off x="3578444" y="186167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0" name="Curved Connector 99"/>
            <p:cNvCxnSpPr/>
            <p:nvPr/>
          </p:nvCxnSpPr>
          <p:spPr>
            <a:xfrm rot="16200000" flipH="1">
              <a:off x="3645241" y="1861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1" name="Curved Connector 100"/>
            <p:cNvCxnSpPr/>
            <p:nvPr/>
          </p:nvCxnSpPr>
          <p:spPr>
            <a:xfrm rot="16200000" flipH="1">
              <a:off x="3712037" y="18616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2" name="Curved Connector 101"/>
            <p:cNvCxnSpPr/>
            <p:nvPr/>
          </p:nvCxnSpPr>
          <p:spPr>
            <a:xfrm rot="16200000" flipH="1">
              <a:off x="2903295" y="205985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3" name="Curved Connector 102"/>
            <p:cNvCxnSpPr/>
            <p:nvPr/>
          </p:nvCxnSpPr>
          <p:spPr>
            <a:xfrm rot="16200000" flipH="1">
              <a:off x="2970092"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3041829" y="205985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5" name="Curved Connector 104"/>
            <p:cNvCxnSpPr/>
            <p:nvPr/>
          </p:nvCxnSpPr>
          <p:spPr>
            <a:xfrm rot="16200000" flipH="1">
              <a:off x="3108626"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6" name="Curved Connector 105"/>
            <p:cNvCxnSpPr/>
            <p:nvPr/>
          </p:nvCxnSpPr>
          <p:spPr>
            <a:xfrm rot="16200000" flipH="1">
              <a:off x="3175156"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rot="16200000" flipH="1">
              <a:off x="3241953" y="205985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6200000" flipH="1">
              <a:off x="3307340"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3374137" y="205985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6200000" flipH="1">
              <a:off x="3439910" y="205899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1" name="Curved Connector 110"/>
            <p:cNvCxnSpPr/>
            <p:nvPr/>
          </p:nvCxnSpPr>
          <p:spPr>
            <a:xfrm rot="16200000" flipH="1">
              <a:off x="3506707" y="205899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2" name="Curved Connector 111"/>
            <p:cNvCxnSpPr/>
            <p:nvPr/>
          </p:nvCxnSpPr>
          <p:spPr>
            <a:xfrm rot="16200000" flipH="1">
              <a:off x="3578444" y="205899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3" name="Curved Connector 112"/>
            <p:cNvCxnSpPr/>
            <p:nvPr/>
          </p:nvCxnSpPr>
          <p:spPr>
            <a:xfrm rot="16200000" flipH="1">
              <a:off x="3645241" y="205899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4" name="Curved Connector 113"/>
            <p:cNvCxnSpPr/>
            <p:nvPr/>
          </p:nvCxnSpPr>
          <p:spPr>
            <a:xfrm rot="16200000" flipH="1">
              <a:off x="3712037" y="205899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5" name="Curved Connector 114"/>
            <p:cNvCxnSpPr/>
            <p:nvPr/>
          </p:nvCxnSpPr>
          <p:spPr>
            <a:xfrm rot="16200000" flipH="1">
              <a:off x="2903294" y="2248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6" name="Curved Connector 115"/>
            <p:cNvCxnSpPr/>
            <p:nvPr/>
          </p:nvCxnSpPr>
          <p:spPr>
            <a:xfrm rot="16200000" flipH="1">
              <a:off x="2970091"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7" name="Curved Connector 116"/>
            <p:cNvCxnSpPr/>
            <p:nvPr/>
          </p:nvCxnSpPr>
          <p:spPr>
            <a:xfrm rot="16200000" flipH="1">
              <a:off x="3041828" y="2248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8" name="Curved Connector 117"/>
            <p:cNvCxnSpPr/>
            <p:nvPr/>
          </p:nvCxnSpPr>
          <p:spPr>
            <a:xfrm rot="16200000" flipH="1">
              <a:off x="3108625"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9" name="Curved Connector 118"/>
            <p:cNvCxnSpPr/>
            <p:nvPr/>
          </p:nvCxnSpPr>
          <p:spPr>
            <a:xfrm rot="16200000" flipH="1">
              <a:off x="3175155"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0" name="Curved Connector 119"/>
            <p:cNvCxnSpPr/>
            <p:nvPr/>
          </p:nvCxnSpPr>
          <p:spPr>
            <a:xfrm rot="16200000" flipH="1">
              <a:off x="3241952" y="224853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1" name="Curved Connector 120"/>
            <p:cNvCxnSpPr/>
            <p:nvPr/>
          </p:nvCxnSpPr>
          <p:spPr>
            <a:xfrm rot="16200000" flipH="1">
              <a:off x="3307339"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2" name="Curved Connector 121"/>
            <p:cNvCxnSpPr/>
            <p:nvPr/>
          </p:nvCxnSpPr>
          <p:spPr>
            <a:xfrm rot="16200000" flipH="1">
              <a:off x="3374136" y="224853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3" name="Curved Connector 122"/>
            <p:cNvCxnSpPr/>
            <p:nvPr/>
          </p:nvCxnSpPr>
          <p:spPr>
            <a:xfrm rot="16200000" flipH="1">
              <a:off x="3439909" y="2247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4" name="Curved Connector 123"/>
            <p:cNvCxnSpPr/>
            <p:nvPr/>
          </p:nvCxnSpPr>
          <p:spPr>
            <a:xfrm rot="16200000" flipH="1">
              <a:off x="3506706" y="22476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5" name="Curved Connector 124"/>
            <p:cNvCxnSpPr/>
            <p:nvPr/>
          </p:nvCxnSpPr>
          <p:spPr>
            <a:xfrm rot="16200000" flipH="1">
              <a:off x="3578443" y="2247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3645240" y="22476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7" name="Curved Connector 126"/>
            <p:cNvCxnSpPr/>
            <p:nvPr/>
          </p:nvCxnSpPr>
          <p:spPr>
            <a:xfrm rot="16200000" flipH="1">
              <a:off x="3712036" y="22476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sp>
        <p:nvSpPr>
          <p:cNvPr id="128" name="TextBox 127"/>
          <p:cNvSpPr txBox="1"/>
          <p:nvPr/>
        </p:nvSpPr>
        <p:spPr>
          <a:xfrm>
            <a:off x="2648573" y="1538251"/>
            <a:ext cx="1512168" cy="369332"/>
          </a:xfrm>
          <a:prstGeom prst="rect">
            <a:avLst/>
          </a:prstGeom>
          <a:noFill/>
        </p:spPr>
        <p:txBody>
          <a:bodyPr wrap="square" rtlCol="0">
            <a:spAutoFit/>
          </a:bodyPr>
          <a:lstStyle/>
          <a:p>
            <a:pPr algn="ctr"/>
            <a:r>
              <a:rPr lang="en-CA" dirty="0" smtClean="0"/>
              <a:t>Workgroups</a:t>
            </a:r>
            <a:endParaRPr lang="en-CA" dirty="0"/>
          </a:p>
        </p:txBody>
      </p:sp>
      <p:grpSp>
        <p:nvGrpSpPr>
          <p:cNvPr id="129" name="Group 128"/>
          <p:cNvGrpSpPr/>
          <p:nvPr/>
        </p:nvGrpSpPr>
        <p:grpSpPr>
          <a:xfrm>
            <a:off x="2887409" y="1866364"/>
            <a:ext cx="1041040" cy="648072"/>
            <a:chOff x="2890006" y="1759842"/>
            <a:chExt cx="1041040" cy="648072"/>
          </a:xfrm>
        </p:grpSpPr>
        <p:sp>
          <p:nvSpPr>
            <p:cNvPr id="130" name="Rectangle 129"/>
            <p:cNvSpPr/>
            <p:nvPr/>
          </p:nvSpPr>
          <p:spPr>
            <a:xfrm>
              <a:off x="2890006" y="1759842"/>
              <a:ext cx="1041040" cy="648072"/>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131" name="Curved Connector 130"/>
            <p:cNvCxnSpPr/>
            <p:nvPr/>
          </p:nvCxnSpPr>
          <p:spPr>
            <a:xfrm rot="16200000" flipH="1">
              <a:off x="2903295" y="186253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6200000" flipH="1">
              <a:off x="2970092"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33" name="Curved Connector 132"/>
            <p:cNvCxnSpPr/>
            <p:nvPr/>
          </p:nvCxnSpPr>
          <p:spPr>
            <a:xfrm rot="16200000" flipH="1">
              <a:off x="3041829" y="186253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34" name="Curved Connector 133"/>
            <p:cNvCxnSpPr/>
            <p:nvPr/>
          </p:nvCxnSpPr>
          <p:spPr>
            <a:xfrm rot="16200000" flipH="1">
              <a:off x="3108626"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35" name="Curved Connector 134"/>
            <p:cNvCxnSpPr/>
            <p:nvPr/>
          </p:nvCxnSpPr>
          <p:spPr>
            <a:xfrm rot="16200000" flipH="1">
              <a:off x="3175156"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36" name="Curved Connector 135"/>
            <p:cNvCxnSpPr/>
            <p:nvPr/>
          </p:nvCxnSpPr>
          <p:spPr>
            <a:xfrm rot="16200000" flipH="1">
              <a:off x="3241953" y="1862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37" name="Curved Connector 136"/>
            <p:cNvCxnSpPr/>
            <p:nvPr/>
          </p:nvCxnSpPr>
          <p:spPr>
            <a:xfrm rot="16200000" flipH="1">
              <a:off x="3307340"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38" name="Curved Connector 137"/>
            <p:cNvCxnSpPr/>
            <p:nvPr/>
          </p:nvCxnSpPr>
          <p:spPr>
            <a:xfrm rot="16200000" flipH="1">
              <a:off x="3374137" y="1862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39" name="Curved Connector 138"/>
            <p:cNvCxnSpPr/>
            <p:nvPr/>
          </p:nvCxnSpPr>
          <p:spPr>
            <a:xfrm rot="16200000" flipH="1">
              <a:off x="3439910" y="186167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40" name="Curved Connector 139"/>
            <p:cNvCxnSpPr/>
            <p:nvPr/>
          </p:nvCxnSpPr>
          <p:spPr>
            <a:xfrm rot="16200000" flipH="1">
              <a:off x="3506707" y="1861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41" name="Curved Connector 140"/>
            <p:cNvCxnSpPr/>
            <p:nvPr/>
          </p:nvCxnSpPr>
          <p:spPr>
            <a:xfrm rot="16200000" flipH="1">
              <a:off x="3578444" y="186167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42" name="Curved Connector 141"/>
            <p:cNvCxnSpPr/>
            <p:nvPr/>
          </p:nvCxnSpPr>
          <p:spPr>
            <a:xfrm rot="16200000" flipH="1">
              <a:off x="3645241" y="1861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43" name="Curved Connector 142"/>
            <p:cNvCxnSpPr/>
            <p:nvPr/>
          </p:nvCxnSpPr>
          <p:spPr>
            <a:xfrm rot="16200000" flipH="1">
              <a:off x="3712037" y="18616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44" name="Curved Connector 143"/>
            <p:cNvCxnSpPr/>
            <p:nvPr/>
          </p:nvCxnSpPr>
          <p:spPr>
            <a:xfrm rot="16200000" flipH="1">
              <a:off x="2903295" y="205985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45" name="Curved Connector 144"/>
            <p:cNvCxnSpPr/>
            <p:nvPr/>
          </p:nvCxnSpPr>
          <p:spPr>
            <a:xfrm rot="16200000" flipH="1">
              <a:off x="2970092"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46" name="Curved Connector 145"/>
            <p:cNvCxnSpPr/>
            <p:nvPr/>
          </p:nvCxnSpPr>
          <p:spPr>
            <a:xfrm rot="16200000" flipH="1">
              <a:off x="3041829" y="205985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47" name="Curved Connector 146"/>
            <p:cNvCxnSpPr/>
            <p:nvPr/>
          </p:nvCxnSpPr>
          <p:spPr>
            <a:xfrm rot="16200000" flipH="1">
              <a:off x="3108626"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48" name="Curved Connector 147"/>
            <p:cNvCxnSpPr/>
            <p:nvPr/>
          </p:nvCxnSpPr>
          <p:spPr>
            <a:xfrm rot="16200000" flipH="1">
              <a:off x="3175156"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49" name="Curved Connector 148"/>
            <p:cNvCxnSpPr/>
            <p:nvPr/>
          </p:nvCxnSpPr>
          <p:spPr>
            <a:xfrm rot="16200000" flipH="1">
              <a:off x="3241953" y="205985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0" name="Curved Connector 149"/>
            <p:cNvCxnSpPr/>
            <p:nvPr/>
          </p:nvCxnSpPr>
          <p:spPr>
            <a:xfrm rot="16200000" flipH="1">
              <a:off x="3307340"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1" name="Curved Connector 150"/>
            <p:cNvCxnSpPr/>
            <p:nvPr/>
          </p:nvCxnSpPr>
          <p:spPr>
            <a:xfrm rot="16200000" flipH="1">
              <a:off x="3374137" y="205985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2" name="Curved Connector 151"/>
            <p:cNvCxnSpPr/>
            <p:nvPr/>
          </p:nvCxnSpPr>
          <p:spPr>
            <a:xfrm rot="16200000" flipH="1">
              <a:off x="3439910" y="205899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3" name="Curved Connector 152"/>
            <p:cNvCxnSpPr/>
            <p:nvPr/>
          </p:nvCxnSpPr>
          <p:spPr>
            <a:xfrm rot="16200000" flipH="1">
              <a:off x="3506707" y="205899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4" name="Curved Connector 153"/>
            <p:cNvCxnSpPr/>
            <p:nvPr/>
          </p:nvCxnSpPr>
          <p:spPr>
            <a:xfrm rot="16200000" flipH="1">
              <a:off x="3578444" y="205899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5" name="Curved Connector 154"/>
            <p:cNvCxnSpPr/>
            <p:nvPr/>
          </p:nvCxnSpPr>
          <p:spPr>
            <a:xfrm rot="16200000" flipH="1">
              <a:off x="3645241" y="205899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6" name="Curved Connector 155"/>
            <p:cNvCxnSpPr/>
            <p:nvPr/>
          </p:nvCxnSpPr>
          <p:spPr>
            <a:xfrm rot="16200000" flipH="1">
              <a:off x="3712037" y="205899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7" name="Curved Connector 156"/>
            <p:cNvCxnSpPr/>
            <p:nvPr/>
          </p:nvCxnSpPr>
          <p:spPr>
            <a:xfrm rot="16200000" flipH="1">
              <a:off x="2903294" y="2248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8" name="Curved Connector 157"/>
            <p:cNvCxnSpPr/>
            <p:nvPr/>
          </p:nvCxnSpPr>
          <p:spPr>
            <a:xfrm rot="16200000" flipH="1">
              <a:off x="2970091"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9" name="Curved Connector 158"/>
            <p:cNvCxnSpPr/>
            <p:nvPr/>
          </p:nvCxnSpPr>
          <p:spPr>
            <a:xfrm rot="16200000" flipH="1">
              <a:off x="3041828" y="2248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0" name="Curved Connector 159"/>
            <p:cNvCxnSpPr/>
            <p:nvPr/>
          </p:nvCxnSpPr>
          <p:spPr>
            <a:xfrm rot="16200000" flipH="1">
              <a:off x="3108625"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1" name="Curved Connector 160"/>
            <p:cNvCxnSpPr/>
            <p:nvPr/>
          </p:nvCxnSpPr>
          <p:spPr>
            <a:xfrm rot="16200000" flipH="1">
              <a:off x="3175155"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2" name="Curved Connector 161"/>
            <p:cNvCxnSpPr/>
            <p:nvPr/>
          </p:nvCxnSpPr>
          <p:spPr>
            <a:xfrm rot="16200000" flipH="1">
              <a:off x="3241952" y="224853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3" name="Curved Connector 162"/>
            <p:cNvCxnSpPr/>
            <p:nvPr/>
          </p:nvCxnSpPr>
          <p:spPr>
            <a:xfrm rot="16200000" flipH="1">
              <a:off x="3307339"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4" name="Curved Connector 163"/>
            <p:cNvCxnSpPr/>
            <p:nvPr/>
          </p:nvCxnSpPr>
          <p:spPr>
            <a:xfrm rot="16200000" flipH="1">
              <a:off x="3374136" y="224853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5" name="Curved Connector 164"/>
            <p:cNvCxnSpPr/>
            <p:nvPr/>
          </p:nvCxnSpPr>
          <p:spPr>
            <a:xfrm rot="16200000" flipH="1">
              <a:off x="3439909" y="2247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6" name="Curved Connector 165"/>
            <p:cNvCxnSpPr/>
            <p:nvPr/>
          </p:nvCxnSpPr>
          <p:spPr>
            <a:xfrm rot="16200000" flipH="1">
              <a:off x="3506706" y="22476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7" name="Curved Connector 166"/>
            <p:cNvCxnSpPr/>
            <p:nvPr/>
          </p:nvCxnSpPr>
          <p:spPr>
            <a:xfrm rot="16200000" flipH="1">
              <a:off x="3578443" y="2247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8" name="Curved Connector 167"/>
            <p:cNvCxnSpPr/>
            <p:nvPr/>
          </p:nvCxnSpPr>
          <p:spPr>
            <a:xfrm rot="16200000" flipH="1">
              <a:off x="3645240" y="22476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9" name="Curved Connector 168"/>
            <p:cNvCxnSpPr/>
            <p:nvPr/>
          </p:nvCxnSpPr>
          <p:spPr>
            <a:xfrm rot="16200000" flipH="1">
              <a:off x="3712036" y="22476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a:off x="2827919" y="1914434"/>
            <a:ext cx="1041040" cy="648072"/>
            <a:chOff x="2890006" y="1759842"/>
            <a:chExt cx="1041040" cy="648072"/>
          </a:xfrm>
        </p:grpSpPr>
        <p:sp>
          <p:nvSpPr>
            <p:cNvPr id="171" name="Rectangle 170"/>
            <p:cNvSpPr/>
            <p:nvPr/>
          </p:nvSpPr>
          <p:spPr>
            <a:xfrm>
              <a:off x="2890006" y="1759842"/>
              <a:ext cx="1041040" cy="648072"/>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172" name="Curved Connector 171"/>
            <p:cNvCxnSpPr/>
            <p:nvPr/>
          </p:nvCxnSpPr>
          <p:spPr>
            <a:xfrm rot="16200000" flipH="1">
              <a:off x="2903295" y="186253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73" name="Curved Connector 172"/>
            <p:cNvCxnSpPr/>
            <p:nvPr/>
          </p:nvCxnSpPr>
          <p:spPr>
            <a:xfrm rot="16200000" flipH="1">
              <a:off x="2970092"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74" name="Curved Connector 173"/>
            <p:cNvCxnSpPr/>
            <p:nvPr/>
          </p:nvCxnSpPr>
          <p:spPr>
            <a:xfrm rot="16200000" flipH="1">
              <a:off x="3041829" y="186253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75" name="Curved Connector 174"/>
            <p:cNvCxnSpPr/>
            <p:nvPr/>
          </p:nvCxnSpPr>
          <p:spPr>
            <a:xfrm rot="16200000" flipH="1">
              <a:off x="3108626"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76" name="Curved Connector 175"/>
            <p:cNvCxnSpPr/>
            <p:nvPr/>
          </p:nvCxnSpPr>
          <p:spPr>
            <a:xfrm rot="16200000" flipH="1">
              <a:off x="3175156"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77" name="Curved Connector 176"/>
            <p:cNvCxnSpPr/>
            <p:nvPr/>
          </p:nvCxnSpPr>
          <p:spPr>
            <a:xfrm rot="16200000" flipH="1">
              <a:off x="3241953" y="1862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78" name="Curved Connector 177"/>
            <p:cNvCxnSpPr/>
            <p:nvPr/>
          </p:nvCxnSpPr>
          <p:spPr>
            <a:xfrm rot="16200000" flipH="1">
              <a:off x="3307340" y="1862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79" name="Curved Connector 178"/>
            <p:cNvCxnSpPr/>
            <p:nvPr/>
          </p:nvCxnSpPr>
          <p:spPr>
            <a:xfrm rot="16200000" flipH="1">
              <a:off x="3374137" y="1862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0" name="Curved Connector 179"/>
            <p:cNvCxnSpPr/>
            <p:nvPr/>
          </p:nvCxnSpPr>
          <p:spPr>
            <a:xfrm rot="16200000" flipH="1">
              <a:off x="3439910" y="186167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1" name="Curved Connector 180"/>
            <p:cNvCxnSpPr/>
            <p:nvPr/>
          </p:nvCxnSpPr>
          <p:spPr>
            <a:xfrm rot="16200000" flipH="1">
              <a:off x="3506707" y="1861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2" name="Curved Connector 181"/>
            <p:cNvCxnSpPr/>
            <p:nvPr/>
          </p:nvCxnSpPr>
          <p:spPr>
            <a:xfrm rot="16200000" flipH="1">
              <a:off x="3578444" y="186167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3" name="Curved Connector 182"/>
            <p:cNvCxnSpPr/>
            <p:nvPr/>
          </p:nvCxnSpPr>
          <p:spPr>
            <a:xfrm rot="16200000" flipH="1">
              <a:off x="3645241" y="1861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4" name="Curved Connector 183"/>
            <p:cNvCxnSpPr/>
            <p:nvPr/>
          </p:nvCxnSpPr>
          <p:spPr>
            <a:xfrm rot="16200000" flipH="1">
              <a:off x="3712037" y="18616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5" name="Curved Connector 184"/>
            <p:cNvCxnSpPr/>
            <p:nvPr/>
          </p:nvCxnSpPr>
          <p:spPr>
            <a:xfrm rot="16200000" flipH="1">
              <a:off x="2903295" y="205985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6" name="Curved Connector 185"/>
            <p:cNvCxnSpPr/>
            <p:nvPr/>
          </p:nvCxnSpPr>
          <p:spPr>
            <a:xfrm rot="16200000" flipH="1">
              <a:off x="2970092"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7" name="Curved Connector 186"/>
            <p:cNvCxnSpPr/>
            <p:nvPr/>
          </p:nvCxnSpPr>
          <p:spPr>
            <a:xfrm rot="16200000" flipH="1">
              <a:off x="3041829" y="2059854"/>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8" name="Curved Connector 187"/>
            <p:cNvCxnSpPr/>
            <p:nvPr/>
          </p:nvCxnSpPr>
          <p:spPr>
            <a:xfrm rot="16200000" flipH="1">
              <a:off x="3108626"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9" name="Curved Connector 188"/>
            <p:cNvCxnSpPr/>
            <p:nvPr/>
          </p:nvCxnSpPr>
          <p:spPr>
            <a:xfrm rot="16200000" flipH="1">
              <a:off x="3175156"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0" name="Curved Connector 189"/>
            <p:cNvCxnSpPr/>
            <p:nvPr/>
          </p:nvCxnSpPr>
          <p:spPr>
            <a:xfrm rot="16200000" flipH="1">
              <a:off x="3241953" y="205985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1" name="Curved Connector 190"/>
            <p:cNvCxnSpPr/>
            <p:nvPr/>
          </p:nvCxnSpPr>
          <p:spPr>
            <a:xfrm rot="16200000" flipH="1">
              <a:off x="3307340" y="205985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2" name="Curved Connector 191"/>
            <p:cNvCxnSpPr/>
            <p:nvPr/>
          </p:nvCxnSpPr>
          <p:spPr>
            <a:xfrm rot="16200000" flipH="1">
              <a:off x="3374137" y="205985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3" name="Curved Connector 192"/>
            <p:cNvCxnSpPr/>
            <p:nvPr/>
          </p:nvCxnSpPr>
          <p:spPr>
            <a:xfrm rot="16200000" flipH="1">
              <a:off x="3439910" y="205899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4" name="Curved Connector 193"/>
            <p:cNvCxnSpPr/>
            <p:nvPr/>
          </p:nvCxnSpPr>
          <p:spPr>
            <a:xfrm rot="16200000" flipH="1">
              <a:off x="3506707" y="205899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5" name="Curved Connector 194"/>
            <p:cNvCxnSpPr/>
            <p:nvPr/>
          </p:nvCxnSpPr>
          <p:spPr>
            <a:xfrm rot="16200000" flipH="1">
              <a:off x="3578444" y="205899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6" name="Curved Connector 195"/>
            <p:cNvCxnSpPr/>
            <p:nvPr/>
          </p:nvCxnSpPr>
          <p:spPr>
            <a:xfrm rot="16200000" flipH="1">
              <a:off x="3645241" y="205899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7" name="Curved Connector 196"/>
            <p:cNvCxnSpPr/>
            <p:nvPr/>
          </p:nvCxnSpPr>
          <p:spPr>
            <a:xfrm rot="16200000" flipH="1">
              <a:off x="3712037" y="205899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8" name="Curved Connector 197"/>
            <p:cNvCxnSpPr/>
            <p:nvPr/>
          </p:nvCxnSpPr>
          <p:spPr>
            <a:xfrm rot="16200000" flipH="1">
              <a:off x="2903294" y="2248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9" name="Curved Connector 198"/>
            <p:cNvCxnSpPr/>
            <p:nvPr/>
          </p:nvCxnSpPr>
          <p:spPr>
            <a:xfrm rot="16200000" flipH="1">
              <a:off x="2970091"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0" name="Curved Connector 199"/>
            <p:cNvCxnSpPr/>
            <p:nvPr/>
          </p:nvCxnSpPr>
          <p:spPr>
            <a:xfrm rot="16200000" flipH="1">
              <a:off x="3041828" y="2248533"/>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1" name="Curved Connector 200"/>
            <p:cNvCxnSpPr/>
            <p:nvPr/>
          </p:nvCxnSpPr>
          <p:spPr>
            <a:xfrm rot="16200000" flipH="1">
              <a:off x="3108625"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2" name="Curved Connector 201"/>
            <p:cNvCxnSpPr/>
            <p:nvPr/>
          </p:nvCxnSpPr>
          <p:spPr>
            <a:xfrm rot="16200000" flipH="1">
              <a:off x="3175155"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3" name="Curved Connector 202"/>
            <p:cNvCxnSpPr/>
            <p:nvPr/>
          </p:nvCxnSpPr>
          <p:spPr>
            <a:xfrm rot="16200000" flipH="1">
              <a:off x="3241952" y="224853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4" name="Curved Connector 203"/>
            <p:cNvCxnSpPr/>
            <p:nvPr/>
          </p:nvCxnSpPr>
          <p:spPr>
            <a:xfrm rot="16200000" flipH="1">
              <a:off x="3307339" y="224853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5" name="Curved Connector 204"/>
            <p:cNvCxnSpPr/>
            <p:nvPr/>
          </p:nvCxnSpPr>
          <p:spPr>
            <a:xfrm rot="16200000" flipH="1">
              <a:off x="3374136" y="224853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6" name="Curved Connector 205"/>
            <p:cNvCxnSpPr/>
            <p:nvPr/>
          </p:nvCxnSpPr>
          <p:spPr>
            <a:xfrm rot="16200000" flipH="1">
              <a:off x="3439909" y="2247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7" name="Curved Connector 206"/>
            <p:cNvCxnSpPr/>
            <p:nvPr/>
          </p:nvCxnSpPr>
          <p:spPr>
            <a:xfrm rot="16200000" flipH="1">
              <a:off x="3506706" y="22476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8" name="Curved Connector 207"/>
            <p:cNvCxnSpPr/>
            <p:nvPr/>
          </p:nvCxnSpPr>
          <p:spPr>
            <a:xfrm rot="16200000" flipH="1">
              <a:off x="3578443" y="2247672"/>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9" name="Curved Connector 208"/>
            <p:cNvCxnSpPr/>
            <p:nvPr/>
          </p:nvCxnSpPr>
          <p:spPr>
            <a:xfrm rot="16200000" flipH="1">
              <a:off x="3645240" y="22476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10" name="Curved Connector 209"/>
            <p:cNvCxnSpPr/>
            <p:nvPr/>
          </p:nvCxnSpPr>
          <p:spPr>
            <a:xfrm rot="16200000" flipH="1">
              <a:off x="3712036" y="22476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293" name="Group 292"/>
          <p:cNvGrpSpPr/>
          <p:nvPr/>
        </p:nvGrpSpPr>
        <p:grpSpPr>
          <a:xfrm>
            <a:off x="4716016" y="1808820"/>
            <a:ext cx="328613" cy="216024"/>
            <a:chOff x="2857500" y="3573016"/>
            <a:chExt cx="328613" cy="216024"/>
          </a:xfrm>
        </p:grpSpPr>
        <p:sp>
          <p:nvSpPr>
            <p:cNvPr id="212" name="Rectangle 211"/>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213" name="Curved Connector 212"/>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14" name="Curved Connector 213"/>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15" name="Curved Connector 214"/>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16" name="Curved Connector 215"/>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396" name="Group 395"/>
          <p:cNvGrpSpPr/>
          <p:nvPr/>
        </p:nvGrpSpPr>
        <p:grpSpPr>
          <a:xfrm>
            <a:off x="5044710" y="1808820"/>
            <a:ext cx="328613" cy="216024"/>
            <a:chOff x="2857500" y="3573016"/>
            <a:chExt cx="328613" cy="216024"/>
          </a:xfrm>
        </p:grpSpPr>
        <p:sp>
          <p:nvSpPr>
            <p:cNvPr id="397" name="Rectangle 396"/>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398" name="Curved Connector 397"/>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399" name="Curved Connector 398"/>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00" name="Curved Connector 399"/>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01" name="Curved Connector 400"/>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402" name="Group 401"/>
          <p:cNvGrpSpPr/>
          <p:nvPr/>
        </p:nvGrpSpPr>
        <p:grpSpPr>
          <a:xfrm>
            <a:off x="5373323" y="1808820"/>
            <a:ext cx="328613" cy="216024"/>
            <a:chOff x="2857500" y="3573016"/>
            <a:chExt cx="328613" cy="216024"/>
          </a:xfrm>
        </p:grpSpPr>
        <p:sp>
          <p:nvSpPr>
            <p:cNvPr id="403" name="Rectangle 402"/>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404" name="Curved Connector 403"/>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05" name="Curved Connector 404"/>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06" name="Curved Connector 405"/>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07" name="Curved Connector 406"/>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22" name="Group 521"/>
          <p:cNvGrpSpPr/>
          <p:nvPr/>
        </p:nvGrpSpPr>
        <p:grpSpPr>
          <a:xfrm>
            <a:off x="4549995" y="2742865"/>
            <a:ext cx="330326" cy="648744"/>
            <a:chOff x="4549995" y="2742865"/>
            <a:chExt cx="330326" cy="648744"/>
          </a:xfrm>
        </p:grpSpPr>
        <p:grpSp>
          <p:nvGrpSpPr>
            <p:cNvPr id="408" name="Group 407"/>
            <p:cNvGrpSpPr/>
            <p:nvPr/>
          </p:nvGrpSpPr>
          <p:grpSpPr>
            <a:xfrm>
              <a:off x="4551708" y="2742865"/>
              <a:ext cx="328613" cy="72000"/>
              <a:chOff x="2857500" y="3573016"/>
              <a:chExt cx="328613" cy="216024"/>
            </a:xfrm>
          </p:grpSpPr>
          <p:sp>
            <p:nvSpPr>
              <p:cNvPr id="409" name="Rectangle 408"/>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410" name="Curved Connector 409"/>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11" name="Curved Connector 410"/>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12" name="Curved Connector 411"/>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13" name="Curved Connector 412"/>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438" name="Group 437"/>
            <p:cNvGrpSpPr/>
            <p:nvPr/>
          </p:nvGrpSpPr>
          <p:grpSpPr>
            <a:xfrm>
              <a:off x="4551708" y="2814865"/>
              <a:ext cx="328613" cy="72000"/>
              <a:chOff x="2857500" y="3573016"/>
              <a:chExt cx="328613" cy="216024"/>
            </a:xfrm>
          </p:grpSpPr>
          <p:sp>
            <p:nvSpPr>
              <p:cNvPr id="439" name="Rectangle 438"/>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440" name="Curved Connector 439"/>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41" name="Curved Connector 440"/>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42" name="Curved Connector 441"/>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43" name="Curved Connector 442"/>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444" name="Group 443"/>
            <p:cNvGrpSpPr/>
            <p:nvPr/>
          </p:nvGrpSpPr>
          <p:grpSpPr>
            <a:xfrm>
              <a:off x="4551708" y="2886865"/>
              <a:ext cx="328613" cy="72000"/>
              <a:chOff x="2857500" y="3573016"/>
              <a:chExt cx="328613" cy="216024"/>
            </a:xfrm>
          </p:grpSpPr>
          <p:sp>
            <p:nvSpPr>
              <p:cNvPr id="445" name="Rectangle 444"/>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446" name="Curved Connector 445"/>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47" name="Curved Connector 446"/>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48" name="Curved Connector 447"/>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49" name="Curved Connector 448"/>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450" name="Group 449"/>
            <p:cNvGrpSpPr/>
            <p:nvPr/>
          </p:nvGrpSpPr>
          <p:grpSpPr>
            <a:xfrm>
              <a:off x="4549995" y="2958865"/>
              <a:ext cx="328613" cy="72000"/>
              <a:chOff x="2857500" y="3573016"/>
              <a:chExt cx="328613" cy="216024"/>
            </a:xfrm>
          </p:grpSpPr>
          <p:sp>
            <p:nvSpPr>
              <p:cNvPr id="451" name="Rectangle 450"/>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452" name="Curved Connector 451"/>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53" name="Curved Connector 452"/>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54" name="Curved Connector 453"/>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55" name="Curved Connector 454"/>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456" name="Group 455"/>
            <p:cNvGrpSpPr/>
            <p:nvPr/>
          </p:nvGrpSpPr>
          <p:grpSpPr>
            <a:xfrm>
              <a:off x="4549995" y="3030865"/>
              <a:ext cx="328613" cy="72000"/>
              <a:chOff x="2857500" y="3573016"/>
              <a:chExt cx="328613" cy="216024"/>
            </a:xfrm>
          </p:grpSpPr>
          <p:sp>
            <p:nvSpPr>
              <p:cNvPr id="457" name="Rectangle 456"/>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458" name="Curved Connector 457"/>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59" name="Curved Connector 458"/>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60" name="Curved Connector 459"/>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61" name="Curved Connector 460"/>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462" name="Group 461"/>
            <p:cNvGrpSpPr/>
            <p:nvPr/>
          </p:nvGrpSpPr>
          <p:grpSpPr>
            <a:xfrm>
              <a:off x="4549995" y="3102865"/>
              <a:ext cx="328613" cy="72000"/>
              <a:chOff x="2857500" y="3573016"/>
              <a:chExt cx="328613" cy="216024"/>
            </a:xfrm>
          </p:grpSpPr>
          <p:sp>
            <p:nvSpPr>
              <p:cNvPr id="463" name="Rectangle 462"/>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464" name="Curved Connector 463"/>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65" name="Curved Connector 464"/>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66" name="Curved Connector 465"/>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67" name="Curved Connector 466"/>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468" name="Group 467"/>
            <p:cNvGrpSpPr/>
            <p:nvPr/>
          </p:nvGrpSpPr>
          <p:grpSpPr>
            <a:xfrm>
              <a:off x="4551708" y="3175609"/>
              <a:ext cx="328613" cy="72000"/>
              <a:chOff x="2857500" y="3573016"/>
              <a:chExt cx="328613" cy="216024"/>
            </a:xfrm>
          </p:grpSpPr>
          <p:sp>
            <p:nvSpPr>
              <p:cNvPr id="469" name="Rectangle 468"/>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470" name="Curved Connector 469"/>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71" name="Curved Connector 470"/>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72" name="Curved Connector 471"/>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73" name="Curved Connector 472"/>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474" name="Group 473"/>
            <p:cNvGrpSpPr/>
            <p:nvPr/>
          </p:nvGrpSpPr>
          <p:grpSpPr>
            <a:xfrm>
              <a:off x="4551708" y="3247609"/>
              <a:ext cx="328613" cy="72000"/>
              <a:chOff x="2857500" y="3573016"/>
              <a:chExt cx="328613" cy="216024"/>
            </a:xfrm>
          </p:grpSpPr>
          <p:sp>
            <p:nvSpPr>
              <p:cNvPr id="475" name="Rectangle 474"/>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476" name="Curved Connector 475"/>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77" name="Curved Connector 476"/>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78" name="Curved Connector 477"/>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79" name="Curved Connector 478"/>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480" name="Group 479"/>
            <p:cNvGrpSpPr/>
            <p:nvPr/>
          </p:nvGrpSpPr>
          <p:grpSpPr>
            <a:xfrm>
              <a:off x="4551708" y="3319609"/>
              <a:ext cx="328613" cy="72000"/>
              <a:chOff x="2857500" y="3573016"/>
              <a:chExt cx="328613" cy="216024"/>
            </a:xfrm>
          </p:grpSpPr>
          <p:sp>
            <p:nvSpPr>
              <p:cNvPr id="481" name="Rectangle 480"/>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482" name="Curved Connector 481"/>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83" name="Curved Connector 482"/>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84" name="Curved Connector 483"/>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85" name="Curved Connector 484"/>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grpSp>
        <p:nvGrpSpPr>
          <p:cNvPr id="486" name="Group 485"/>
          <p:cNvGrpSpPr/>
          <p:nvPr/>
        </p:nvGrpSpPr>
        <p:grpSpPr>
          <a:xfrm>
            <a:off x="4716016" y="2023227"/>
            <a:ext cx="328613" cy="216024"/>
            <a:chOff x="2857500" y="3573016"/>
            <a:chExt cx="328613" cy="216024"/>
          </a:xfrm>
        </p:grpSpPr>
        <p:sp>
          <p:nvSpPr>
            <p:cNvPr id="487" name="Rectangle 486"/>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488" name="Curved Connector 487"/>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89" name="Curved Connector 488"/>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90" name="Curved Connector 489"/>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91" name="Curved Connector 490"/>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492" name="Group 491"/>
          <p:cNvGrpSpPr/>
          <p:nvPr/>
        </p:nvGrpSpPr>
        <p:grpSpPr>
          <a:xfrm>
            <a:off x="5044710" y="2023227"/>
            <a:ext cx="328613" cy="216024"/>
            <a:chOff x="2857500" y="3573016"/>
            <a:chExt cx="328613" cy="216024"/>
          </a:xfrm>
        </p:grpSpPr>
        <p:sp>
          <p:nvSpPr>
            <p:cNvPr id="493" name="Rectangle 492"/>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494" name="Curved Connector 493"/>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95" name="Curved Connector 494"/>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96" name="Curved Connector 495"/>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97" name="Curved Connector 496"/>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498" name="Group 497"/>
          <p:cNvGrpSpPr/>
          <p:nvPr/>
        </p:nvGrpSpPr>
        <p:grpSpPr>
          <a:xfrm>
            <a:off x="5373323" y="2023227"/>
            <a:ext cx="328613" cy="216024"/>
            <a:chOff x="2857500" y="3573016"/>
            <a:chExt cx="328613" cy="216024"/>
          </a:xfrm>
        </p:grpSpPr>
        <p:sp>
          <p:nvSpPr>
            <p:cNvPr id="499" name="Rectangle 498"/>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00" name="Curved Connector 499"/>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01" name="Curved Connector 500"/>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02" name="Curved Connector 501"/>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03" name="Curved Connector 502"/>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04" name="Group 503"/>
          <p:cNvGrpSpPr/>
          <p:nvPr/>
        </p:nvGrpSpPr>
        <p:grpSpPr>
          <a:xfrm>
            <a:off x="4716016" y="2240091"/>
            <a:ext cx="328613" cy="216024"/>
            <a:chOff x="2857500" y="3573016"/>
            <a:chExt cx="328613" cy="216024"/>
          </a:xfrm>
        </p:grpSpPr>
        <p:sp>
          <p:nvSpPr>
            <p:cNvPr id="505" name="Rectangle 504"/>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06" name="Curved Connector 505"/>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07" name="Curved Connector 506"/>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08" name="Curved Connector 507"/>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09" name="Curved Connector 508"/>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10" name="Group 509"/>
          <p:cNvGrpSpPr/>
          <p:nvPr/>
        </p:nvGrpSpPr>
        <p:grpSpPr>
          <a:xfrm>
            <a:off x="5044710" y="2240091"/>
            <a:ext cx="328613" cy="216024"/>
            <a:chOff x="2857500" y="3573016"/>
            <a:chExt cx="328613" cy="216024"/>
          </a:xfrm>
        </p:grpSpPr>
        <p:sp>
          <p:nvSpPr>
            <p:cNvPr id="511" name="Rectangle 510"/>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12" name="Curved Connector 511"/>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13" name="Curved Connector 512"/>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14" name="Curved Connector 513"/>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15" name="Curved Connector 514"/>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16" name="Group 515"/>
          <p:cNvGrpSpPr/>
          <p:nvPr/>
        </p:nvGrpSpPr>
        <p:grpSpPr>
          <a:xfrm>
            <a:off x="5373323" y="2240091"/>
            <a:ext cx="328613" cy="216024"/>
            <a:chOff x="2857500" y="3573016"/>
            <a:chExt cx="328613" cy="216024"/>
          </a:xfrm>
        </p:grpSpPr>
        <p:sp>
          <p:nvSpPr>
            <p:cNvPr id="517" name="Rectangle 516"/>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18" name="Curved Connector 517"/>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19" name="Curved Connector 518"/>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20" name="Curved Connector 519"/>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21" name="Curved Connector 520"/>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23" name="Group 522"/>
          <p:cNvGrpSpPr/>
          <p:nvPr/>
        </p:nvGrpSpPr>
        <p:grpSpPr>
          <a:xfrm>
            <a:off x="6710133" y="1801664"/>
            <a:ext cx="328613" cy="216024"/>
            <a:chOff x="2857500" y="3573016"/>
            <a:chExt cx="328613" cy="216024"/>
          </a:xfrm>
        </p:grpSpPr>
        <p:sp>
          <p:nvSpPr>
            <p:cNvPr id="524" name="Rectangle 523"/>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25" name="Curved Connector 524"/>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26" name="Curved Connector 525"/>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27" name="Curved Connector 526"/>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28" name="Curved Connector 527"/>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29" name="Group 528"/>
          <p:cNvGrpSpPr/>
          <p:nvPr/>
        </p:nvGrpSpPr>
        <p:grpSpPr>
          <a:xfrm>
            <a:off x="7038827" y="1801664"/>
            <a:ext cx="328613" cy="216024"/>
            <a:chOff x="2857500" y="3573016"/>
            <a:chExt cx="328613" cy="216024"/>
          </a:xfrm>
        </p:grpSpPr>
        <p:sp>
          <p:nvSpPr>
            <p:cNvPr id="530" name="Rectangle 529"/>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31" name="Curved Connector 530"/>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32" name="Curved Connector 531"/>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33" name="Curved Connector 532"/>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34" name="Curved Connector 533"/>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35" name="Group 534"/>
          <p:cNvGrpSpPr/>
          <p:nvPr/>
        </p:nvGrpSpPr>
        <p:grpSpPr>
          <a:xfrm>
            <a:off x="7367440" y="1801664"/>
            <a:ext cx="328613" cy="216024"/>
            <a:chOff x="2857500" y="3573016"/>
            <a:chExt cx="328613" cy="216024"/>
          </a:xfrm>
        </p:grpSpPr>
        <p:sp>
          <p:nvSpPr>
            <p:cNvPr id="536" name="Rectangle 535"/>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37" name="Curved Connector 536"/>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38" name="Curved Connector 537"/>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39" name="Curved Connector 538"/>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40" name="Curved Connector 539"/>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41" name="Group 540"/>
          <p:cNvGrpSpPr/>
          <p:nvPr/>
        </p:nvGrpSpPr>
        <p:grpSpPr>
          <a:xfrm>
            <a:off x="6710133" y="2016071"/>
            <a:ext cx="328613" cy="216024"/>
            <a:chOff x="2857500" y="3573016"/>
            <a:chExt cx="328613" cy="216024"/>
          </a:xfrm>
        </p:grpSpPr>
        <p:sp>
          <p:nvSpPr>
            <p:cNvPr id="542" name="Rectangle 541"/>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43" name="Curved Connector 542"/>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44" name="Curved Connector 543"/>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45" name="Curved Connector 544"/>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46" name="Curved Connector 545"/>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47" name="Group 546"/>
          <p:cNvGrpSpPr/>
          <p:nvPr/>
        </p:nvGrpSpPr>
        <p:grpSpPr>
          <a:xfrm>
            <a:off x="7038827" y="2016071"/>
            <a:ext cx="328613" cy="216024"/>
            <a:chOff x="2857500" y="3573016"/>
            <a:chExt cx="328613" cy="216024"/>
          </a:xfrm>
        </p:grpSpPr>
        <p:sp>
          <p:nvSpPr>
            <p:cNvPr id="548" name="Rectangle 547"/>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49" name="Curved Connector 548"/>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50" name="Curved Connector 549"/>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51" name="Curved Connector 550"/>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52" name="Curved Connector 551"/>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53" name="Group 552"/>
          <p:cNvGrpSpPr/>
          <p:nvPr/>
        </p:nvGrpSpPr>
        <p:grpSpPr>
          <a:xfrm>
            <a:off x="7367440" y="2016071"/>
            <a:ext cx="328613" cy="216024"/>
            <a:chOff x="2857500" y="3573016"/>
            <a:chExt cx="328613" cy="216024"/>
          </a:xfrm>
        </p:grpSpPr>
        <p:sp>
          <p:nvSpPr>
            <p:cNvPr id="554" name="Rectangle 553"/>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55" name="Curved Connector 554"/>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56" name="Curved Connector 555"/>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57" name="Curved Connector 556"/>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58" name="Curved Connector 557"/>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59" name="Group 558"/>
          <p:cNvGrpSpPr/>
          <p:nvPr/>
        </p:nvGrpSpPr>
        <p:grpSpPr>
          <a:xfrm>
            <a:off x="6710133" y="2232935"/>
            <a:ext cx="328613" cy="216024"/>
            <a:chOff x="2857500" y="3573016"/>
            <a:chExt cx="328613" cy="216024"/>
          </a:xfrm>
        </p:grpSpPr>
        <p:sp>
          <p:nvSpPr>
            <p:cNvPr id="560" name="Rectangle 559"/>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61" name="Curved Connector 560"/>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62" name="Curved Connector 561"/>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63" name="Curved Connector 562"/>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64" name="Curved Connector 563"/>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65" name="Group 564"/>
          <p:cNvGrpSpPr/>
          <p:nvPr/>
        </p:nvGrpSpPr>
        <p:grpSpPr>
          <a:xfrm>
            <a:off x="7038827" y="2232935"/>
            <a:ext cx="328613" cy="216024"/>
            <a:chOff x="2857500" y="3573016"/>
            <a:chExt cx="328613" cy="216024"/>
          </a:xfrm>
        </p:grpSpPr>
        <p:sp>
          <p:nvSpPr>
            <p:cNvPr id="566" name="Rectangle 565"/>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67" name="Curved Connector 566"/>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68" name="Curved Connector 567"/>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69" name="Curved Connector 568"/>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70" name="Curved Connector 569"/>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71" name="Group 570"/>
          <p:cNvGrpSpPr/>
          <p:nvPr/>
        </p:nvGrpSpPr>
        <p:grpSpPr>
          <a:xfrm>
            <a:off x="7367440" y="2232935"/>
            <a:ext cx="328613" cy="216024"/>
            <a:chOff x="2857500" y="3573016"/>
            <a:chExt cx="328613" cy="216024"/>
          </a:xfrm>
        </p:grpSpPr>
        <p:sp>
          <p:nvSpPr>
            <p:cNvPr id="572" name="Rectangle 571"/>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73" name="Curved Connector 572"/>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74" name="Curved Connector 573"/>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75" name="Curved Connector 574"/>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76" name="Curved Connector 575"/>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77" name="Group 576"/>
          <p:cNvGrpSpPr/>
          <p:nvPr/>
        </p:nvGrpSpPr>
        <p:grpSpPr>
          <a:xfrm>
            <a:off x="6545930" y="2742865"/>
            <a:ext cx="330326" cy="648744"/>
            <a:chOff x="4549995" y="2742865"/>
            <a:chExt cx="330326" cy="648744"/>
          </a:xfrm>
        </p:grpSpPr>
        <p:grpSp>
          <p:nvGrpSpPr>
            <p:cNvPr id="578" name="Group 577"/>
            <p:cNvGrpSpPr/>
            <p:nvPr/>
          </p:nvGrpSpPr>
          <p:grpSpPr>
            <a:xfrm>
              <a:off x="4551708" y="2742865"/>
              <a:ext cx="328613" cy="72000"/>
              <a:chOff x="2857500" y="3573016"/>
              <a:chExt cx="328613" cy="216024"/>
            </a:xfrm>
          </p:grpSpPr>
          <p:sp>
            <p:nvSpPr>
              <p:cNvPr id="627" name="Rectangle 626"/>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628" name="Curved Connector 627"/>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29" name="Curved Connector 628"/>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30" name="Curved Connector 629"/>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31" name="Curved Connector 630"/>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79" name="Group 578"/>
            <p:cNvGrpSpPr/>
            <p:nvPr/>
          </p:nvGrpSpPr>
          <p:grpSpPr>
            <a:xfrm>
              <a:off x="4551708" y="2814865"/>
              <a:ext cx="328613" cy="72000"/>
              <a:chOff x="2857500" y="3573016"/>
              <a:chExt cx="328613" cy="216024"/>
            </a:xfrm>
          </p:grpSpPr>
          <p:sp>
            <p:nvSpPr>
              <p:cNvPr id="622" name="Rectangle 621"/>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623" name="Curved Connector 622"/>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24" name="Curved Connector 623"/>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25" name="Curved Connector 624"/>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26" name="Curved Connector 625"/>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80" name="Group 579"/>
            <p:cNvGrpSpPr/>
            <p:nvPr/>
          </p:nvGrpSpPr>
          <p:grpSpPr>
            <a:xfrm>
              <a:off x="4551708" y="2886865"/>
              <a:ext cx="328613" cy="72000"/>
              <a:chOff x="2857500" y="3573016"/>
              <a:chExt cx="328613" cy="216024"/>
            </a:xfrm>
          </p:grpSpPr>
          <p:sp>
            <p:nvSpPr>
              <p:cNvPr id="617" name="Rectangle 616"/>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618" name="Curved Connector 617"/>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19" name="Curved Connector 618"/>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20" name="Curved Connector 619"/>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21" name="Curved Connector 620"/>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81" name="Group 580"/>
            <p:cNvGrpSpPr/>
            <p:nvPr/>
          </p:nvGrpSpPr>
          <p:grpSpPr>
            <a:xfrm>
              <a:off x="4549995" y="2958865"/>
              <a:ext cx="328613" cy="72000"/>
              <a:chOff x="2857500" y="3573016"/>
              <a:chExt cx="328613" cy="216024"/>
            </a:xfrm>
          </p:grpSpPr>
          <p:sp>
            <p:nvSpPr>
              <p:cNvPr id="612" name="Rectangle 611"/>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613" name="Curved Connector 612"/>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14" name="Curved Connector 613"/>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15" name="Curved Connector 614"/>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16" name="Curved Connector 615"/>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82" name="Group 581"/>
            <p:cNvGrpSpPr/>
            <p:nvPr/>
          </p:nvGrpSpPr>
          <p:grpSpPr>
            <a:xfrm>
              <a:off x="4549995" y="3030865"/>
              <a:ext cx="328613" cy="72000"/>
              <a:chOff x="2857500" y="3573016"/>
              <a:chExt cx="328613" cy="216024"/>
            </a:xfrm>
          </p:grpSpPr>
          <p:sp>
            <p:nvSpPr>
              <p:cNvPr id="607" name="Rectangle 606"/>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608" name="Curved Connector 607"/>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09" name="Curved Connector 608"/>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10" name="Curved Connector 609"/>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11" name="Curved Connector 610"/>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83" name="Group 582"/>
            <p:cNvGrpSpPr/>
            <p:nvPr/>
          </p:nvGrpSpPr>
          <p:grpSpPr>
            <a:xfrm>
              <a:off x="4549995" y="3102865"/>
              <a:ext cx="328613" cy="72000"/>
              <a:chOff x="2857500" y="3573016"/>
              <a:chExt cx="328613" cy="216024"/>
            </a:xfrm>
          </p:grpSpPr>
          <p:sp>
            <p:nvSpPr>
              <p:cNvPr id="602" name="Rectangle 601"/>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603" name="Curved Connector 602"/>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04" name="Curved Connector 603"/>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05" name="Curved Connector 604"/>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06" name="Curved Connector 605"/>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84" name="Group 583"/>
            <p:cNvGrpSpPr/>
            <p:nvPr/>
          </p:nvGrpSpPr>
          <p:grpSpPr>
            <a:xfrm>
              <a:off x="4551708" y="3175609"/>
              <a:ext cx="328613" cy="72000"/>
              <a:chOff x="2857500" y="3573016"/>
              <a:chExt cx="328613" cy="216024"/>
            </a:xfrm>
          </p:grpSpPr>
          <p:sp>
            <p:nvSpPr>
              <p:cNvPr id="597" name="Rectangle 596"/>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98" name="Curved Connector 597"/>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99" name="Curved Connector 598"/>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00" name="Curved Connector 599"/>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01" name="Curved Connector 600"/>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85" name="Group 584"/>
            <p:cNvGrpSpPr/>
            <p:nvPr/>
          </p:nvGrpSpPr>
          <p:grpSpPr>
            <a:xfrm>
              <a:off x="4551708" y="3247609"/>
              <a:ext cx="328613" cy="72000"/>
              <a:chOff x="2857500" y="3573016"/>
              <a:chExt cx="328613" cy="216024"/>
            </a:xfrm>
          </p:grpSpPr>
          <p:sp>
            <p:nvSpPr>
              <p:cNvPr id="592" name="Rectangle 591"/>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93" name="Curved Connector 592"/>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94" name="Curved Connector 593"/>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95" name="Curved Connector 594"/>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96" name="Curved Connector 595"/>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586" name="Group 585"/>
            <p:cNvGrpSpPr/>
            <p:nvPr/>
          </p:nvGrpSpPr>
          <p:grpSpPr>
            <a:xfrm>
              <a:off x="4551708" y="3319609"/>
              <a:ext cx="328613" cy="72000"/>
              <a:chOff x="2857500" y="3573016"/>
              <a:chExt cx="328613" cy="216024"/>
            </a:xfrm>
          </p:grpSpPr>
          <p:sp>
            <p:nvSpPr>
              <p:cNvPr id="587" name="Rectangle 586"/>
              <p:cNvSpPr/>
              <p:nvPr/>
            </p:nvSpPr>
            <p:spPr>
              <a:xfrm>
                <a:off x="2857500" y="3573016"/>
                <a:ext cx="328613" cy="21602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chemeClr val="tx1"/>
                  </a:solidFill>
                </a:endParaRPr>
              </a:p>
            </p:txBody>
          </p:sp>
          <p:cxnSp>
            <p:nvCxnSpPr>
              <p:cNvPr id="588" name="Curved Connector 587"/>
              <p:cNvCxnSpPr/>
              <p:nvPr/>
            </p:nvCxnSpPr>
            <p:spPr>
              <a:xfrm rot="16200000" flipH="1">
                <a:off x="2824731"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89" name="Curved Connector 588"/>
              <p:cNvCxnSpPr/>
              <p:nvPr/>
            </p:nvCxnSpPr>
            <p:spPr>
              <a:xfrm rot="16200000" flipH="1">
                <a:off x="2891528"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90" name="Curved Connector 589"/>
              <p:cNvCxnSpPr/>
              <p:nvPr/>
            </p:nvCxnSpPr>
            <p:spPr>
              <a:xfrm rot="16200000" flipH="1">
                <a:off x="2963265" y="3657871"/>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91" name="Curved Connector 590"/>
              <p:cNvCxnSpPr/>
              <p:nvPr/>
            </p:nvCxnSpPr>
            <p:spPr>
              <a:xfrm rot="16200000" flipH="1">
                <a:off x="3030062" y="3657870"/>
                <a:ext cx="180021" cy="54007"/>
              </a:xfrm>
              <a:prstGeom prst="curvedConnector3">
                <a:avLst>
                  <a:gd name="adj1" fmla="val 50000"/>
                </a:avLst>
              </a:prstGeom>
              <a:ln w="12700">
                <a:tailEnd type="triangle" w="sm" len="sm"/>
              </a:ln>
              <a:effectLst/>
            </p:spPr>
            <p:style>
              <a:lnRef idx="2">
                <a:schemeClr val="accent1"/>
              </a:lnRef>
              <a:fillRef idx="0">
                <a:schemeClr val="accent1"/>
              </a:fillRef>
              <a:effectRef idx="1">
                <a:schemeClr val="accent1"/>
              </a:effectRef>
              <a:fontRef idx="minor">
                <a:schemeClr val="tx1"/>
              </a:fontRef>
            </p:style>
          </p:cxnSp>
        </p:grpSp>
      </p:grpSp>
      <p:sp>
        <p:nvSpPr>
          <p:cNvPr id="632" name="TextBox 631"/>
          <p:cNvSpPr txBox="1"/>
          <p:nvPr/>
        </p:nvSpPr>
        <p:spPr>
          <a:xfrm>
            <a:off x="5503567" y="1892607"/>
            <a:ext cx="1512168" cy="369332"/>
          </a:xfrm>
          <a:prstGeom prst="rect">
            <a:avLst/>
          </a:prstGeom>
          <a:noFill/>
        </p:spPr>
        <p:txBody>
          <a:bodyPr wrap="square" rtlCol="0">
            <a:spAutoFit/>
          </a:bodyPr>
          <a:lstStyle/>
          <a:p>
            <a:pPr algn="ctr"/>
            <a:r>
              <a:rPr lang="en-CA" dirty="0" smtClean="0"/>
              <a:t>Wavefronts</a:t>
            </a:r>
            <a:endParaRPr lang="en-CA" dirty="0"/>
          </a:p>
        </p:txBody>
      </p:sp>
      <p:cxnSp>
        <p:nvCxnSpPr>
          <p:cNvPr id="634" name="Straight Arrow Connector 633"/>
          <p:cNvCxnSpPr>
            <a:stCxn id="632" idx="2"/>
            <a:endCxn id="457" idx="0"/>
          </p:cNvCxnSpPr>
          <p:nvPr/>
        </p:nvCxnSpPr>
        <p:spPr>
          <a:xfrm flipH="1">
            <a:off x="4714302" y="2261939"/>
            <a:ext cx="1545349" cy="7689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6" name="Straight Arrow Connector 635"/>
          <p:cNvCxnSpPr>
            <a:stCxn id="632" idx="2"/>
            <a:endCxn id="607" idx="0"/>
          </p:cNvCxnSpPr>
          <p:nvPr/>
        </p:nvCxnSpPr>
        <p:spPr>
          <a:xfrm>
            <a:off x="6259651" y="2261939"/>
            <a:ext cx="450586" cy="7689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67" name="Group 666"/>
          <p:cNvGrpSpPr/>
          <p:nvPr/>
        </p:nvGrpSpPr>
        <p:grpSpPr>
          <a:xfrm>
            <a:off x="4644008" y="3642615"/>
            <a:ext cx="3168352" cy="866505"/>
            <a:chOff x="4644008" y="3642615"/>
            <a:chExt cx="3168352" cy="866505"/>
          </a:xfrm>
        </p:grpSpPr>
        <p:cxnSp>
          <p:nvCxnSpPr>
            <p:cNvPr id="638" name="Straight Arrow Connector 637"/>
            <p:cNvCxnSpPr/>
            <p:nvPr/>
          </p:nvCxnSpPr>
          <p:spPr>
            <a:xfrm>
              <a:off x="4788024"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39" name="Straight Arrow Connector 638"/>
            <p:cNvCxnSpPr/>
            <p:nvPr/>
          </p:nvCxnSpPr>
          <p:spPr>
            <a:xfrm>
              <a:off x="4644008"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40" name="Straight Arrow Connector 639"/>
            <p:cNvCxnSpPr/>
            <p:nvPr/>
          </p:nvCxnSpPr>
          <p:spPr>
            <a:xfrm>
              <a:off x="4932040"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41" name="Straight Arrow Connector 640"/>
            <p:cNvCxnSpPr/>
            <p:nvPr/>
          </p:nvCxnSpPr>
          <p:spPr>
            <a:xfrm>
              <a:off x="5220072"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42" name="Straight Arrow Connector 641"/>
            <p:cNvCxnSpPr/>
            <p:nvPr/>
          </p:nvCxnSpPr>
          <p:spPr>
            <a:xfrm>
              <a:off x="5076056"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43" name="Straight Arrow Connector 642"/>
            <p:cNvCxnSpPr/>
            <p:nvPr/>
          </p:nvCxnSpPr>
          <p:spPr>
            <a:xfrm>
              <a:off x="5364088"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44" name="Straight Arrow Connector 643"/>
            <p:cNvCxnSpPr/>
            <p:nvPr/>
          </p:nvCxnSpPr>
          <p:spPr>
            <a:xfrm>
              <a:off x="5508104"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45" name="Straight Arrow Connector 644"/>
            <p:cNvCxnSpPr/>
            <p:nvPr/>
          </p:nvCxnSpPr>
          <p:spPr>
            <a:xfrm>
              <a:off x="5652120"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46" name="Straight Arrow Connector 645"/>
            <p:cNvCxnSpPr/>
            <p:nvPr/>
          </p:nvCxnSpPr>
          <p:spPr>
            <a:xfrm>
              <a:off x="5796136" y="3654316"/>
              <a:ext cx="0" cy="854804"/>
            </a:xfrm>
            <a:prstGeom prst="straightConnector1">
              <a:avLst/>
            </a:prstGeom>
            <a:ln>
              <a:solidFill>
                <a:srgbClr val="FF0000"/>
              </a:solidFill>
              <a:headEnd type="stealth" w="lg" len="lg"/>
              <a:tailEnd type="none" w="lg" len="lg"/>
            </a:ln>
          </p:spPr>
          <p:style>
            <a:lnRef idx="2">
              <a:schemeClr val="accent1"/>
            </a:lnRef>
            <a:fillRef idx="0">
              <a:schemeClr val="accent1"/>
            </a:fillRef>
            <a:effectRef idx="1">
              <a:schemeClr val="accent1"/>
            </a:effectRef>
            <a:fontRef idx="minor">
              <a:schemeClr val="tx1"/>
            </a:fontRef>
          </p:style>
        </p:cxnSp>
        <p:cxnSp>
          <p:nvCxnSpPr>
            <p:cNvPr id="650" name="Straight Arrow Connector 649"/>
            <p:cNvCxnSpPr/>
            <p:nvPr/>
          </p:nvCxnSpPr>
          <p:spPr>
            <a:xfrm>
              <a:off x="6804248"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52" name="Straight Arrow Connector 651"/>
            <p:cNvCxnSpPr/>
            <p:nvPr/>
          </p:nvCxnSpPr>
          <p:spPr>
            <a:xfrm>
              <a:off x="6948264"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53" name="Straight Arrow Connector 652"/>
            <p:cNvCxnSpPr/>
            <p:nvPr/>
          </p:nvCxnSpPr>
          <p:spPr>
            <a:xfrm>
              <a:off x="7236296"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54" name="Straight Arrow Connector 653"/>
            <p:cNvCxnSpPr/>
            <p:nvPr/>
          </p:nvCxnSpPr>
          <p:spPr>
            <a:xfrm>
              <a:off x="7092280"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55" name="Straight Arrow Connector 654"/>
            <p:cNvCxnSpPr/>
            <p:nvPr/>
          </p:nvCxnSpPr>
          <p:spPr>
            <a:xfrm>
              <a:off x="7380312"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56" name="Straight Arrow Connector 655"/>
            <p:cNvCxnSpPr/>
            <p:nvPr/>
          </p:nvCxnSpPr>
          <p:spPr>
            <a:xfrm>
              <a:off x="7524328"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57" name="Straight Arrow Connector 656"/>
            <p:cNvCxnSpPr/>
            <p:nvPr/>
          </p:nvCxnSpPr>
          <p:spPr>
            <a:xfrm>
              <a:off x="7668344"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58" name="Straight Arrow Connector 657"/>
            <p:cNvCxnSpPr/>
            <p:nvPr/>
          </p:nvCxnSpPr>
          <p:spPr>
            <a:xfrm>
              <a:off x="7812360" y="3654316"/>
              <a:ext cx="0" cy="854804"/>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61" name="Straight Arrow Connector 660"/>
            <p:cNvCxnSpPr/>
            <p:nvPr/>
          </p:nvCxnSpPr>
          <p:spPr>
            <a:xfrm>
              <a:off x="5940152" y="3654316"/>
              <a:ext cx="0" cy="854804"/>
            </a:xfrm>
            <a:prstGeom prst="straightConnector1">
              <a:avLst/>
            </a:prstGeom>
            <a:ln>
              <a:solidFill>
                <a:srgbClr val="FF0000"/>
              </a:solidFill>
              <a:headEnd type="stealth" w="lg" len="lg"/>
              <a:tailEnd type="none" w="lg" len="lg"/>
            </a:ln>
          </p:spPr>
          <p:style>
            <a:lnRef idx="2">
              <a:schemeClr val="accent1"/>
            </a:lnRef>
            <a:fillRef idx="0">
              <a:schemeClr val="accent1"/>
            </a:fillRef>
            <a:effectRef idx="1">
              <a:schemeClr val="accent1"/>
            </a:effectRef>
            <a:fontRef idx="minor">
              <a:schemeClr val="tx1"/>
            </a:fontRef>
          </p:style>
        </p:cxnSp>
        <p:cxnSp>
          <p:nvCxnSpPr>
            <p:cNvPr id="662" name="Straight Arrow Connector 661"/>
            <p:cNvCxnSpPr/>
            <p:nvPr/>
          </p:nvCxnSpPr>
          <p:spPr>
            <a:xfrm>
              <a:off x="6084168" y="3642615"/>
              <a:ext cx="0" cy="854804"/>
            </a:xfrm>
            <a:prstGeom prst="straightConnector1">
              <a:avLst/>
            </a:prstGeom>
            <a:ln>
              <a:solidFill>
                <a:srgbClr val="FF0000"/>
              </a:solidFill>
              <a:headEnd type="stealth" w="lg" len="lg"/>
              <a:tailEnd type="none" w="lg" len="lg"/>
            </a:ln>
          </p:spPr>
          <p:style>
            <a:lnRef idx="2">
              <a:schemeClr val="accent1"/>
            </a:lnRef>
            <a:fillRef idx="0">
              <a:schemeClr val="accent1"/>
            </a:fillRef>
            <a:effectRef idx="1">
              <a:schemeClr val="accent1"/>
            </a:effectRef>
            <a:fontRef idx="minor">
              <a:schemeClr val="tx1"/>
            </a:fontRef>
          </p:style>
        </p:cxnSp>
        <p:cxnSp>
          <p:nvCxnSpPr>
            <p:cNvPr id="663" name="Straight Arrow Connector 662"/>
            <p:cNvCxnSpPr/>
            <p:nvPr/>
          </p:nvCxnSpPr>
          <p:spPr>
            <a:xfrm>
              <a:off x="6228184" y="3645739"/>
              <a:ext cx="0" cy="854804"/>
            </a:xfrm>
            <a:prstGeom prst="straightConnector1">
              <a:avLst/>
            </a:prstGeom>
            <a:ln>
              <a:solidFill>
                <a:srgbClr val="FF0000"/>
              </a:solidFill>
              <a:headEnd type="stealth" w="lg" len="lg"/>
              <a:tailEnd type="none" w="lg" len="lg"/>
            </a:ln>
          </p:spPr>
          <p:style>
            <a:lnRef idx="2">
              <a:schemeClr val="accent1"/>
            </a:lnRef>
            <a:fillRef idx="0">
              <a:schemeClr val="accent1"/>
            </a:fillRef>
            <a:effectRef idx="1">
              <a:schemeClr val="accent1"/>
            </a:effectRef>
            <a:fontRef idx="minor">
              <a:schemeClr val="tx1"/>
            </a:fontRef>
          </p:style>
        </p:cxnSp>
        <p:cxnSp>
          <p:nvCxnSpPr>
            <p:cNvPr id="664" name="Straight Arrow Connector 663"/>
            <p:cNvCxnSpPr/>
            <p:nvPr/>
          </p:nvCxnSpPr>
          <p:spPr>
            <a:xfrm>
              <a:off x="6372200" y="3654316"/>
              <a:ext cx="0" cy="854804"/>
            </a:xfrm>
            <a:prstGeom prst="straightConnector1">
              <a:avLst/>
            </a:prstGeom>
            <a:ln>
              <a:solidFill>
                <a:srgbClr val="FF0000"/>
              </a:solidFill>
              <a:headEnd type="stealth" w="lg" len="lg"/>
              <a:tailEnd type="none" w="lg" len="lg"/>
            </a:ln>
          </p:spPr>
          <p:style>
            <a:lnRef idx="2">
              <a:schemeClr val="accent1"/>
            </a:lnRef>
            <a:fillRef idx="0">
              <a:schemeClr val="accent1"/>
            </a:fillRef>
            <a:effectRef idx="1">
              <a:schemeClr val="accent1"/>
            </a:effectRef>
            <a:fontRef idx="minor">
              <a:schemeClr val="tx1"/>
            </a:fontRef>
          </p:style>
        </p:cxnSp>
        <p:cxnSp>
          <p:nvCxnSpPr>
            <p:cNvPr id="665" name="Straight Arrow Connector 664"/>
            <p:cNvCxnSpPr/>
            <p:nvPr/>
          </p:nvCxnSpPr>
          <p:spPr>
            <a:xfrm>
              <a:off x="6516216" y="3642615"/>
              <a:ext cx="0" cy="854804"/>
            </a:xfrm>
            <a:prstGeom prst="straightConnector1">
              <a:avLst/>
            </a:prstGeom>
            <a:ln>
              <a:solidFill>
                <a:srgbClr val="FF0000"/>
              </a:solidFill>
              <a:headEnd type="stealth" w="lg" len="lg"/>
              <a:tailEnd type="none" w="lg" len="lg"/>
            </a:ln>
          </p:spPr>
          <p:style>
            <a:lnRef idx="2">
              <a:schemeClr val="accent1"/>
            </a:lnRef>
            <a:fillRef idx="0">
              <a:schemeClr val="accent1"/>
            </a:fillRef>
            <a:effectRef idx="1">
              <a:schemeClr val="accent1"/>
            </a:effectRef>
            <a:fontRef idx="minor">
              <a:schemeClr val="tx1"/>
            </a:fontRef>
          </p:style>
        </p:cxnSp>
        <p:cxnSp>
          <p:nvCxnSpPr>
            <p:cNvPr id="666" name="Straight Arrow Connector 665"/>
            <p:cNvCxnSpPr/>
            <p:nvPr/>
          </p:nvCxnSpPr>
          <p:spPr>
            <a:xfrm>
              <a:off x="6660232" y="3651192"/>
              <a:ext cx="0" cy="854804"/>
            </a:xfrm>
            <a:prstGeom prst="straightConnector1">
              <a:avLst/>
            </a:prstGeom>
            <a:ln>
              <a:solidFill>
                <a:srgbClr val="FF0000"/>
              </a:solidFill>
              <a:headEnd type="stealth" w="lg" len="lg"/>
              <a:tailEnd type="none" w="lg"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3365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par>
                                <p:cTn id="56" presetID="1" presetClass="entr" presetSubtype="0" fill="hold" grpId="1" nodeType="with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par>
                                <p:cTn id="64" presetID="1" presetClass="entr" presetSubtype="0" fill="hold" grpId="1" nodeType="with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86"/>
                                        </p:tgtEl>
                                        <p:attrNameLst>
                                          <p:attrName>style.visibility</p:attrName>
                                        </p:attrNameLst>
                                      </p:cBhvr>
                                      <p:to>
                                        <p:strVal val="visible"/>
                                      </p:to>
                                    </p:set>
                                    <p:anim calcmode="lin" valueType="num">
                                      <p:cBhvr>
                                        <p:cTn id="70" dur="500" fill="hold"/>
                                        <p:tgtEl>
                                          <p:spTgt spid="86"/>
                                        </p:tgtEl>
                                        <p:attrNameLst>
                                          <p:attrName>ppt_w</p:attrName>
                                        </p:attrNameLst>
                                      </p:cBhvr>
                                      <p:tavLst>
                                        <p:tav tm="0">
                                          <p:val>
                                            <p:fltVal val="0"/>
                                          </p:val>
                                        </p:tav>
                                        <p:tav tm="100000">
                                          <p:val>
                                            <p:strVal val="#ppt_w"/>
                                          </p:val>
                                        </p:tav>
                                      </p:tavLst>
                                    </p:anim>
                                    <p:anim calcmode="lin" valueType="num">
                                      <p:cBhvr>
                                        <p:cTn id="71" dur="500" fill="hold"/>
                                        <p:tgtEl>
                                          <p:spTgt spid="86"/>
                                        </p:tgtEl>
                                        <p:attrNameLst>
                                          <p:attrName>ppt_h</p:attrName>
                                        </p:attrNameLst>
                                      </p:cBhvr>
                                      <p:tavLst>
                                        <p:tav tm="0">
                                          <p:val>
                                            <p:fltVal val="0"/>
                                          </p:val>
                                        </p:tav>
                                        <p:tav tm="100000">
                                          <p:val>
                                            <p:strVal val="#ppt_h"/>
                                          </p:val>
                                        </p:tav>
                                      </p:tavLst>
                                    </p:anim>
                                    <p:animEffect transition="in" filter="fade">
                                      <p:cBhvr>
                                        <p:cTn id="72" dur="500"/>
                                        <p:tgtEl>
                                          <p:spTgt spid="86"/>
                                        </p:tgtEl>
                                      </p:cBhvr>
                                    </p:animEffect>
                                  </p:childTnLst>
                                </p:cTn>
                              </p:par>
                              <p:par>
                                <p:cTn id="73" presetID="53" presetClass="entr" presetSubtype="16" fill="hold" nodeType="withEffect">
                                  <p:stCondLst>
                                    <p:cond delay="0"/>
                                  </p:stCondLst>
                                  <p:childTnLst>
                                    <p:set>
                                      <p:cBhvr>
                                        <p:cTn id="74" dur="1" fill="hold">
                                          <p:stCondLst>
                                            <p:cond delay="0"/>
                                          </p:stCondLst>
                                        </p:cTn>
                                        <p:tgtEl>
                                          <p:spTgt spid="87"/>
                                        </p:tgtEl>
                                        <p:attrNameLst>
                                          <p:attrName>style.visibility</p:attrName>
                                        </p:attrNameLst>
                                      </p:cBhvr>
                                      <p:to>
                                        <p:strVal val="visible"/>
                                      </p:to>
                                    </p:set>
                                    <p:anim calcmode="lin" valueType="num">
                                      <p:cBhvr>
                                        <p:cTn id="75" dur="500" fill="hold"/>
                                        <p:tgtEl>
                                          <p:spTgt spid="87"/>
                                        </p:tgtEl>
                                        <p:attrNameLst>
                                          <p:attrName>ppt_w</p:attrName>
                                        </p:attrNameLst>
                                      </p:cBhvr>
                                      <p:tavLst>
                                        <p:tav tm="0">
                                          <p:val>
                                            <p:fltVal val="0"/>
                                          </p:val>
                                        </p:tav>
                                        <p:tav tm="100000">
                                          <p:val>
                                            <p:strVal val="#ppt_w"/>
                                          </p:val>
                                        </p:tav>
                                      </p:tavLst>
                                    </p:anim>
                                    <p:anim calcmode="lin" valueType="num">
                                      <p:cBhvr>
                                        <p:cTn id="76" dur="500" fill="hold"/>
                                        <p:tgtEl>
                                          <p:spTgt spid="87"/>
                                        </p:tgtEl>
                                        <p:attrNameLst>
                                          <p:attrName>ppt_h</p:attrName>
                                        </p:attrNameLst>
                                      </p:cBhvr>
                                      <p:tavLst>
                                        <p:tav tm="0">
                                          <p:val>
                                            <p:fltVal val="0"/>
                                          </p:val>
                                        </p:tav>
                                        <p:tav tm="100000">
                                          <p:val>
                                            <p:strVal val="#ppt_h"/>
                                          </p:val>
                                        </p:tav>
                                      </p:tavLst>
                                    </p:anim>
                                    <p:animEffect transition="in" filter="fade">
                                      <p:cBhvr>
                                        <p:cTn id="77" dur="500"/>
                                        <p:tgtEl>
                                          <p:spTgt spid="8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28"/>
                                        </p:tgtEl>
                                        <p:attrNameLst>
                                          <p:attrName>style.visibility</p:attrName>
                                        </p:attrNameLst>
                                      </p:cBhvr>
                                      <p:to>
                                        <p:strVal val="visible"/>
                                      </p:to>
                                    </p:set>
                                    <p:anim calcmode="lin" valueType="num">
                                      <p:cBhvr>
                                        <p:cTn id="80" dur="500" fill="hold"/>
                                        <p:tgtEl>
                                          <p:spTgt spid="128"/>
                                        </p:tgtEl>
                                        <p:attrNameLst>
                                          <p:attrName>ppt_w</p:attrName>
                                        </p:attrNameLst>
                                      </p:cBhvr>
                                      <p:tavLst>
                                        <p:tav tm="0">
                                          <p:val>
                                            <p:fltVal val="0"/>
                                          </p:val>
                                        </p:tav>
                                        <p:tav tm="100000">
                                          <p:val>
                                            <p:strVal val="#ppt_w"/>
                                          </p:val>
                                        </p:tav>
                                      </p:tavLst>
                                    </p:anim>
                                    <p:anim calcmode="lin" valueType="num">
                                      <p:cBhvr>
                                        <p:cTn id="81" dur="500" fill="hold"/>
                                        <p:tgtEl>
                                          <p:spTgt spid="128"/>
                                        </p:tgtEl>
                                        <p:attrNameLst>
                                          <p:attrName>ppt_h</p:attrName>
                                        </p:attrNameLst>
                                      </p:cBhvr>
                                      <p:tavLst>
                                        <p:tav tm="0">
                                          <p:val>
                                            <p:fltVal val="0"/>
                                          </p:val>
                                        </p:tav>
                                        <p:tav tm="100000">
                                          <p:val>
                                            <p:strVal val="#ppt_h"/>
                                          </p:val>
                                        </p:tav>
                                      </p:tavLst>
                                    </p:anim>
                                    <p:animEffect transition="in" filter="fade">
                                      <p:cBhvr>
                                        <p:cTn id="82" dur="500"/>
                                        <p:tgtEl>
                                          <p:spTgt spid="128"/>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2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70"/>
                                        </p:tgtEl>
                                        <p:attrNameLst>
                                          <p:attrName>style.visibility</p:attrName>
                                        </p:attrNameLst>
                                      </p:cBhvr>
                                      <p:to>
                                        <p:strVal val="visible"/>
                                      </p:to>
                                    </p:set>
                                  </p:childTnLst>
                                </p:cTn>
                              </p:par>
                            </p:childTnLst>
                          </p:cTn>
                        </p:par>
                        <p:par>
                          <p:cTn id="89" fill="hold">
                            <p:stCondLst>
                              <p:cond delay="0"/>
                            </p:stCondLst>
                            <p:childTnLst>
                              <p:par>
                                <p:cTn id="90" presetID="42" presetClass="path" presetSubtype="0" accel="50000" decel="50000" fill="hold" nodeType="afterEffect">
                                  <p:stCondLst>
                                    <p:cond delay="0"/>
                                  </p:stCondLst>
                                  <p:childTnLst>
                                    <p:animMotion origin="layout" path="M -0.00018 1.11111E-6 L 0.20503 -0.01273 " pathEditMode="relative" rAng="0" ptsTypes="AA">
                                      <p:cBhvr>
                                        <p:cTn id="91" dur="2000" fill="hold"/>
                                        <p:tgtEl>
                                          <p:spTgt spid="170"/>
                                        </p:tgtEl>
                                        <p:attrNameLst>
                                          <p:attrName>ppt_x</p:attrName>
                                          <p:attrName>ppt_y</p:attrName>
                                        </p:attrNameLst>
                                      </p:cBhvr>
                                      <p:rCtr x="10260" y="-648"/>
                                    </p:animMotion>
                                  </p:childTnLst>
                                </p:cTn>
                              </p:par>
                              <p:par>
                                <p:cTn id="92" presetID="42" presetClass="path" presetSubtype="0" accel="50000" decel="50000" fill="hold" nodeType="withEffect">
                                  <p:stCondLst>
                                    <p:cond delay="0"/>
                                  </p:stCondLst>
                                  <p:childTnLst>
                                    <p:animMotion origin="layout" path="M -3.05556E-6 -2.76197E-6 L 0.41858 -0.00832 " pathEditMode="relative" rAng="0" ptsTypes="AA">
                                      <p:cBhvr>
                                        <p:cTn id="93" dur="2000" fill="hold"/>
                                        <p:tgtEl>
                                          <p:spTgt spid="129"/>
                                        </p:tgtEl>
                                        <p:attrNameLst>
                                          <p:attrName>ppt_x</p:attrName>
                                          <p:attrName>ppt_y</p:attrName>
                                        </p:attrNameLst>
                                      </p:cBhvr>
                                      <p:rCtr x="20920" y="-416"/>
                                    </p:animMotion>
                                  </p:childTnLst>
                                </p:cTn>
                              </p:par>
                            </p:childTnLst>
                          </p:cTn>
                        </p:par>
                        <p:par>
                          <p:cTn id="94" fill="hold">
                            <p:stCondLst>
                              <p:cond delay="2000"/>
                            </p:stCondLst>
                            <p:childTnLst>
                              <p:par>
                                <p:cTn id="95" presetID="1" presetClass="exit" presetSubtype="0" fill="hold" nodeType="afterEffect">
                                  <p:stCondLst>
                                    <p:cond delay="0"/>
                                  </p:stCondLst>
                                  <p:childTnLst>
                                    <p:set>
                                      <p:cBhvr>
                                        <p:cTn id="96" dur="1" fill="hold">
                                          <p:stCondLst>
                                            <p:cond delay="0"/>
                                          </p:stCondLst>
                                        </p:cTn>
                                        <p:tgtEl>
                                          <p:spTgt spid="129"/>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70"/>
                                        </p:tgtEl>
                                        <p:attrNameLst>
                                          <p:attrName>style.visibility</p:attrName>
                                        </p:attrNameLst>
                                      </p:cBhvr>
                                      <p:to>
                                        <p:strVal val="hidden"/>
                                      </p:to>
                                    </p:set>
                                  </p:childTnLst>
                                </p:cTn>
                              </p:par>
                            </p:childTnLst>
                          </p:cTn>
                        </p:par>
                        <p:par>
                          <p:cTn id="99" fill="hold">
                            <p:stCondLst>
                              <p:cond delay="2000"/>
                            </p:stCondLst>
                            <p:childTnLst>
                              <p:par>
                                <p:cTn id="100" presetID="1" presetClass="entr" presetSubtype="0" fill="hold" nodeType="afterEffect">
                                  <p:stCondLst>
                                    <p:cond delay="0"/>
                                  </p:stCondLst>
                                  <p:childTnLst>
                                    <p:set>
                                      <p:cBhvr>
                                        <p:cTn id="101" dur="1" fill="hold">
                                          <p:stCondLst>
                                            <p:cond delay="0"/>
                                          </p:stCondLst>
                                        </p:cTn>
                                        <p:tgtEl>
                                          <p:spTgt spid="293"/>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396"/>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402"/>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486"/>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492"/>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49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504"/>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510"/>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516"/>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523"/>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529"/>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535"/>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541"/>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547"/>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553"/>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559"/>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565"/>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571"/>
                                        </p:tgtEl>
                                        <p:attrNameLst>
                                          <p:attrName>style.visibility</p:attrName>
                                        </p:attrNameLst>
                                      </p:cBhvr>
                                      <p:to>
                                        <p:strVal val="visible"/>
                                      </p:to>
                                    </p:set>
                                  </p:childTnLst>
                                </p:cTn>
                              </p:par>
                            </p:childTnLst>
                          </p:cTn>
                        </p:par>
                        <p:par>
                          <p:cTn id="136" fill="hold">
                            <p:stCondLst>
                              <p:cond delay="2000"/>
                            </p:stCondLst>
                            <p:childTnLst>
                              <p:par>
                                <p:cTn id="137" presetID="42" presetClass="path" presetSubtype="0" accel="50000" decel="50000" fill="hold" nodeType="afterEffect">
                                  <p:stCondLst>
                                    <p:cond delay="0"/>
                                  </p:stCondLst>
                                  <p:childTnLst>
                                    <p:animMotion origin="layout" path="M -5.55556E-7 1.85185E-6 L -0.01788 0.12616 " pathEditMode="relative" rAng="0" ptsTypes="AA">
                                      <p:cBhvr>
                                        <p:cTn id="138" dur="2000" fill="hold"/>
                                        <p:tgtEl>
                                          <p:spTgt spid="293"/>
                                        </p:tgtEl>
                                        <p:attrNameLst>
                                          <p:attrName>ppt_x</p:attrName>
                                          <p:attrName>ppt_y</p:attrName>
                                        </p:attrNameLst>
                                      </p:cBhvr>
                                      <p:rCtr x="-903" y="6296"/>
                                    </p:animMotion>
                                  </p:childTnLst>
                                </p:cTn>
                              </p:par>
                              <p:par>
                                <p:cTn id="139" presetID="6" presetClass="emph" presetSubtype="0" fill="hold" nodeType="withEffect">
                                  <p:stCondLst>
                                    <p:cond delay="0"/>
                                  </p:stCondLst>
                                  <p:childTnLst>
                                    <p:animScale>
                                      <p:cBhvr>
                                        <p:cTn id="140" dur="2000" fill="hold"/>
                                        <p:tgtEl>
                                          <p:spTgt spid="293"/>
                                        </p:tgtEl>
                                      </p:cBhvr>
                                      <p:by x="100000" y="33000"/>
                                    </p:animScale>
                                  </p:childTnLst>
                                </p:cTn>
                              </p:par>
                              <p:par>
                                <p:cTn id="141" presetID="42" presetClass="path" presetSubtype="0" accel="50000" decel="50000" fill="hold" nodeType="withEffect">
                                  <p:stCondLst>
                                    <p:cond delay="0"/>
                                  </p:stCondLst>
                                  <p:childTnLst>
                                    <p:animMotion origin="layout" path="M 1.94444E-6 1.85185E-6 L -0.05382 0.15764 " pathEditMode="relative" rAng="0" ptsTypes="AA">
                                      <p:cBhvr>
                                        <p:cTn id="142" dur="2000" fill="hold"/>
                                        <p:tgtEl>
                                          <p:spTgt spid="396"/>
                                        </p:tgtEl>
                                        <p:attrNameLst>
                                          <p:attrName>ppt_x</p:attrName>
                                          <p:attrName>ppt_y</p:attrName>
                                        </p:attrNameLst>
                                      </p:cBhvr>
                                      <p:rCtr x="-2691" y="7870"/>
                                    </p:animMotion>
                                  </p:childTnLst>
                                </p:cTn>
                              </p:par>
                              <p:par>
                                <p:cTn id="143" presetID="6" presetClass="emph" presetSubtype="0" fill="hold" nodeType="withEffect">
                                  <p:stCondLst>
                                    <p:cond delay="0"/>
                                  </p:stCondLst>
                                  <p:childTnLst>
                                    <p:animScale>
                                      <p:cBhvr>
                                        <p:cTn id="144" dur="2000" fill="hold"/>
                                        <p:tgtEl>
                                          <p:spTgt spid="396"/>
                                        </p:tgtEl>
                                      </p:cBhvr>
                                      <p:by x="100000" y="33000"/>
                                    </p:animScale>
                                  </p:childTnLst>
                                </p:cTn>
                              </p:par>
                              <p:par>
                                <p:cTn id="145" presetID="42" presetClass="path" presetSubtype="0" accel="50000" decel="50000" fill="hold" nodeType="withEffect">
                                  <p:stCondLst>
                                    <p:cond delay="0"/>
                                  </p:stCondLst>
                                  <p:childTnLst>
                                    <p:animMotion origin="layout" path="M 4.44444E-6 1.85185E-6 L -0.08976 0.18912 " pathEditMode="relative" rAng="0" ptsTypes="AA">
                                      <p:cBhvr>
                                        <p:cTn id="146" dur="2000" fill="hold"/>
                                        <p:tgtEl>
                                          <p:spTgt spid="402"/>
                                        </p:tgtEl>
                                        <p:attrNameLst>
                                          <p:attrName>ppt_x</p:attrName>
                                          <p:attrName>ppt_y</p:attrName>
                                        </p:attrNameLst>
                                      </p:cBhvr>
                                      <p:rCtr x="-4497" y="9444"/>
                                    </p:animMotion>
                                  </p:childTnLst>
                                </p:cTn>
                              </p:par>
                              <p:par>
                                <p:cTn id="147" presetID="6" presetClass="emph" presetSubtype="0" fill="hold" nodeType="withEffect">
                                  <p:stCondLst>
                                    <p:cond delay="0"/>
                                  </p:stCondLst>
                                  <p:childTnLst>
                                    <p:animScale>
                                      <p:cBhvr>
                                        <p:cTn id="148" dur="2000" fill="hold"/>
                                        <p:tgtEl>
                                          <p:spTgt spid="402"/>
                                        </p:tgtEl>
                                      </p:cBhvr>
                                      <p:by x="100000" y="33000"/>
                                    </p:animScale>
                                  </p:childTnLst>
                                </p:cTn>
                              </p:par>
                              <p:par>
                                <p:cTn id="149" presetID="42" presetClass="path" presetSubtype="0" accel="50000" decel="50000" fill="hold" nodeType="withEffect">
                                  <p:stCondLst>
                                    <p:cond delay="0"/>
                                  </p:stCondLst>
                                  <p:childTnLst>
                                    <p:animMotion origin="layout" path="M -5.55556E-7 1.85185E-6 L -0.01788 0.10532 " pathEditMode="relative" rAng="0" ptsTypes="AA">
                                      <p:cBhvr>
                                        <p:cTn id="150" dur="2000" fill="hold"/>
                                        <p:tgtEl>
                                          <p:spTgt spid="486"/>
                                        </p:tgtEl>
                                        <p:attrNameLst>
                                          <p:attrName>ppt_x</p:attrName>
                                          <p:attrName>ppt_y</p:attrName>
                                        </p:attrNameLst>
                                      </p:cBhvr>
                                      <p:rCtr x="-903" y="5255"/>
                                    </p:animMotion>
                                  </p:childTnLst>
                                </p:cTn>
                              </p:par>
                              <p:par>
                                <p:cTn id="151" presetID="6" presetClass="emph" presetSubtype="0" fill="hold" nodeType="withEffect">
                                  <p:stCondLst>
                                    <p:cond delay="0"/>
                                  </p:stCondLst>
                                  <p:childTnLst>
                                    <p:animScale>
                                      <p:cBhvr>
                                        <p:cTn id="152" dur="2000" fill="hold"/>
                                        <p:tgtEl>
                                          <p:spTgt spid="486"/>
                                        </p:tgtEl>
                                      </p:cBhvr>
                                      <p:by x="100000" y="33000"/>
                                    </p:animScale>
                                  </p:childTnLst>
                                </p:cTn>
                              </p:par>
                              <p:par>
                                <p:cTn id="153" presetID="42" presetClass="path" presetSubtype="0" accel="50000" decel="50000" fill="hold" nodeType="withEffect">
                                  <p:stCondLst>
                                    <p:cond delay="0"/>
                                  </p:stCondLst>
                                  <p:childTnLst>
                                    <p:animMotion origin="layout" path="M 1.94444E-6 1.85185E-6 L -0.05382 0.13657 " pathEditMode="relative" rAng="0" ptsTypes="AA">
                                      <p:cBhvr>
                                        <p:cTn id="154" dur="2000" fill="hold"/>
                                        <p:tgtEl>
                                          <p:spTgt spid="492"/>
                                        </p:tgtEl>
                                        <p:attrNameLst>
                                          <p:attrName>ppt_x</p:attrName>
                                          <p:attrName>ppt_y</p:attrName>
                                        </p:attrNameLst>
                                      </p:cBhvr>
                                      <p:rCtr x="-2691" y="6829"/>
                                    </p:animMotion>
                                  </p:childTnLst>
                                </p:cTn>
                              </p:par>
                              <p:par>
                                <p:cTn id="155" presetID="6" presetClass="emph" presetSubtype="0" fill="hold" nodeType="withEffect">
                                  <p:stCondLst>
                                    <p:cond delay="0"/>
                                  </p:stCondLst>
                                  <p:childTnLst>
                                    <p:animScale>
                                      <p:cBhvr>
                                        <p:cTn id="156" dur="2000" fill="hold"/>
                                        <p:tgtEl>
                                          <p:spTgt spid="492"/>
                                        </p:tgtEl>
                                      </p:cBhvr>
                                      <p:by x="100000" y="33000"/>
                                    </p:animScale>
                                  </p:childTnLst>
                                </p:cTn>
                              </p:par>
                              <p:par>
                                <p:cTn id="157" presetID="42" presetClass="path" presetSubtype="0" accel="50000" decel="50000" fill="hold" nodeType="withEffect">
                                  <p:stCondLst>
                                    <p:cond delay="0"/>
                                  </p:stCondLst>
                                  <p:childTnLst>
                                    <p:animMotion origin="layout" path="M 4.44444E-6 1.85185E-6 L -0.08976 0.16829 " pathEditMode="relative" rAng="0" ptsTypes="AA">
                                      <p:cBhvr>
                                        <p:cTn id="158" dur="2000" fill="hold"/>
                                        <p:tgtEl>
                                          <p:spTgt spid="498"/>
                                        </p:tgtEl>
                                        <p:attrNameLst>
                                          <p:attrName>ppt_x</p:attrName>
                                          <p:attrName>ppt_y</p:attrName>
                                        </p:attrNameLst>
                                      </p:cBhvr>
                                      <p:rCtr x="-4497" y="8403"/>
                                    </p:animMotion>
                                  </p:childTnLst>
                                </p:cTn>
                              </p:par>
                              <p:par>
                                <p:cTn id="159" presetID="6" presetClass="emph" presetSubtype="0" fill="hold" nodeType="withEffect">
                                  <p:stCondLst>
                                    <p:cond delay="0"/>
                                  </p:stCondLst>
                                  <p:childTnLst>
                                    <p:animScale>
                                      <p:cBhvr>
                                        <p:cTn id="160" dur="2000" fill="hold"/>
                                        <p:tgtEl>
                                          <p:spTgt spid="498"/>
                                        </p:tgtEl>
                                      </p:cBhvr>
                                      <p:by x="100000" y="33000"/>
                                    </p:animScale>
                                  </p:childTnLst>
                                </p:cTn>
                              </p:par>
                              <p:par>
                                <p:cTn id="161" presetID="42" presetClass="path" presetSubtype="0" accel="50000" decel="50000" fill="hold" nodeType="withEffect">
                                  <p:stCondLst>
                                    <p:cond delay="0"/>
                                  </p:stCondLst>
                                  <p:childTnLst>
                                    <p:animMotion origin="layout" path="M -5.55556E-7 -1.11111E-6 L -0.01788 0.08403 " pathEditMode="relative" rAng="0" ptsTypes="AA">
                                      <p:cBhvr>
                                        <p:cTn id="162" dur="2000" fill="hold"/>
                                        <p:tgtEl>
                                          <p:spTgt spid="504"/>
                                        </p:tgtEl>
                                        <p:attrNameLst>
                                          <p:attrName>ppt_x</p:attrName>
                                          <p:attrName>ppt_y</p:attrName>
                                        </p:attrNameLst>
                                      </p:cBhvr>
                                      <p:rCtr x="-903" y="4190"/>
                                    </p:animMotion>
                                  </p:childTnLst>
                                </p:cTn>
                              </p:par>
                              <p:par>
                                <p:cTn id="163" presetID="6" presetClass="emph" presetSubtype="0" fill="hold" nodeType="withEffect">
                                  <p:stCondLst>
                                    <p:cond delay="0"/>
                                  </p:stCondLst>
                                  <p:childTnLst>
                                    <p:animScale>
                                      <p:cBhvr>
                                        <p:cTn id="164" dur="2000" fill="hold"/>
                                        <p:tgtEl>
                                          <p:spTgt spid="504"/>
                                        </p:tgtEl>
                                      </p:cBhvr>
                                      <p:by x="100000" y="33000"/>
                                    </p:animScale>
                                  </p:childTnLst>
                                </p:cTn>
                              </p:par>
                              <p:par>
                                <p:cTn id="165" presetID="42" presetClass="path" presetSubtype="0" accel="50000" decel="50000" fill="hold" nodeType="withEffect">
                                  <p:stCondLst>
                                    <p:cond delay="0"/>
                                  </p:stCondLst>
                                  <p:childTnLst>
                                    <p:animMotion origin="layout" path="M 1.94444E-6 -1.11111E-6 L -0.05382 0.11528 " pathEditMode="relative" rAng="0" ptsTypes="AA">
                                      <p:cBhvr>
                                        <p:cTn id="166" dur="2000" fill="hold"/>
                                        <p:tgtEl>
                                          <p:spTgt spid="510"/>
                                        </p:tgtEl>
                                        <p:attrNameLst>
                                          <p:attrName>ppt_x</p:attrName>
                                          <p:attrName>ppt_y</p:attrName>
                                        </p:attrNameLst>
                                      </p:cBhvr>
                                      <p:rCtr x="-2691" y="5764"/>
                                    </p:animMotion>
                                  </p:childTnLst>
                                </p:cTn>
                              </p:par>
                              <p:par>
                                <p:cTn id="167" presetID="6" presetClass="emph" presetSubtype="0" fill="hold" nodeType="withEffect">
                                  <p:stCondLst>
                                    <p:cond delay="0"/>
                                  </p:stCondLst>
                                  <p:childTnLst>
                                    <p:animScale>
                                      <p:cBhvr>
                                        <p:cTn id="168" dur="2000" fill="hold"/>
                                        <p:tgtEl>
                                          <p:spTgt spid="510"/>
                                        </p:tgtEl>
                                      </p:cBhvr>
                                      <p:by x="100000" y="33000"/>
                                    </p:animScale>
                                  </p:childTnLst>
                                </p:cTn>
                              </p:par>
                              <p:par>
                                <p:cTn id="169" presetID="42" presetClass="path" presetSubtype="0" accel="50000" decel="50000" fill="hold" nodeType="withEffect">
                                  <p:stCondLst>
                                    <p:cond delay="0"/>
                                  </p:stCondLst>
                                  <p:childTnLst>
                                    <p:animMotion origin="layout" path="M 4.44444E-6 1.85185E-6 L -0.08976 0.14699 " pathEditMode="relative" rAng="0" ptsTypes="AA">
                                      <p:cBhvr>
                                        <p:cTn id="170" dur="2000" fill="hold"/>
                                        <p:tgtEl>
                                          <p:spTgt spid="516"/>
                                        </p:tgtEl>
                                        <p:attrNameLst>
                                          <p:attrName>ppt_x</p:attrName>
                                          <p:attrName>ppt_y</p:attrName>
                                        </p:attrNameLst>
                                      </p:cBhvr>
                                      <p:rCtr x="-4497" y="7338"/>
                                    </p:animMotion>
                                  </p:childTnLst>
                                </p:cTn>
                              </p:par>
                              <p:par>
                                <p:cTn id="171" presetID="6" presetClass="emph" presetSubtype="0" fill="hold" nodeType="withEffect">
                                  <p:stCondLst>
                                    <p:cond delay="0"/>
                                  </p:stCondLst>
                                  <p:childTnLst>
                                    <p:animScale>
                                      <p:cBhvr>
                                        <p:cTn id="172" dur="2000" fill="hold"/>
                                        <p:tgtEl>
                                          <p:spTgt spid="516"/>
                                        </p:tgtEl>
                                      </p:cBhvr>
                                      <p:by x="100000" y="33000"/>
                                    </p:animScale>
                                  </p:childTnLst>
                                </p:cTn>
                              </p:par>
                              <p:par>
                                <p:cTn id="173" presetID="42" presetClass="path" presetSubtype="0" accel="50000" decel="50000" fill="hold" nodeType="withEffect">
                                  <p:stCondLst>
                                    <p:cond delay="0"/>
                                  </p:stCondLst>
                                  <p:childTnLst>
                                    <p:animMotion origin="layout" path="M -5.55556E-7 1.85185E-6 L -0.01788 0.12616 " pathEditMode="relative" rAng="0" ptsTypes="AA">
                                      <p:cBhvr>
                                        <p:cTn id="174" dur="2000" fill="hold"/>
                                        <p:tgtEl>
                                          <p:spTgt spid="523"/>
                                        </p:tgtEl>
                                        <p:attrNameLst>
                                          <p:attrName>ppt_x</p:attrName>
                                          <p:attrName>ppt_y</p:attrName>
                                        </p:attrNameLst>
                                      </p:cBhvr>
                                      <p:rCtr x="-903" y="6296"/>
                                    </p:animMotion>
                                  </p:childTnLst>
                                </p:cTn>
                              </p:par>
                              <p:par>
                                <p:cTn id="175" presetID="6" presetClass="emph" presetSubtype="0" fill="hold" nodeType="withEffect">
                                  <p:stCondLst>
                                    <p:cond delay="0"/>
                                  </p:stCondLst>
                                  <p:childTnLst>
                                    <p:animScale>
                                      <p:cBhvr>
                                        <p:cTn id="176" dur="2000" fill="hold"/>
                                        <p:tgtEl>
                                          <p:spTgt spid="523"/>
                                        </p:tgtEl>
                                      </p:cBhvr>
                                      <p:by x="100000" y="33000"/>
                                    </p:animScale>
                                  </p:childTnLst>
                                </p:cTn>
                              </p:par>
                              <p:par>
                                <p:cTn id="177" presetID="42" presetClass="path" presetSubtype="0" accel="50000" decel="50000" fill="hold" nodeType="withEffect">
                                  <p:stCondLst>
                                    <p:cond delay="0"/>
                                  </p:stCondLst>
                                  <p:childTnLst>
                                    <p:animMotion origin="layout" path="M 1.94444E-6 1.85185E-6 L -0.05382 0.15764 " pathEditMode="relative" rAng="0" ptsTypes="AA">
                                      <p:cBhvr>
                                        <p:cTn id="178" dur="2000" fill="hold"/>
                                        <p:tgtEl>
                                          <p:spTgt spid="529"/>
                                        </p:tgtEl>
                                        <p:attrNameLst>
                                          <p:attrName>ppt_x</p:attrName>
                                          <p:attrName>ppt_y</p:attrName>
                                        </p:attrNameLst>
                                      </p:cBhvr>
                                      <p:rCtr x="-2691" y="7870"/>
                                    </p:animMotion>
                                  </p:childTnLst>
                                </p:cTn>
                              </p:par>
                              <p:par>
                                <p:cTn id="179" presetID="6" presetClass="emph" presetSubtype="0" fill="hold" nodeType="withEffect">
                                  <p:stCondLst>
                                    <p:cond delay="0"/>
                                  </p:stCondLst>
                                  <p:childTnLst>
                                    <p:animScale>
                                      <p:cBhvr>
                                        <p:cTn id="180" dur="2000" fill="hold"/>
                                        <p:tgtEl>
                                          <p:spTgt spid="529"/>
                                        </p:tgtEl>
                                      </p:cBhvr>
                                      <p:by x="100000" y="33000"/>
                                    </p:animScale>
                                  </p:childTnLst>
                                </p:cTn>
                              </p:par>
                              <p:par>
                                <p:cTn id="181" presetID="42" presetClass="path" presetSubtype="0" accel="50000" decel="50000" fill="hold" nodeType="withEffect">
                                  <p:stCondLst>
                                    <p:cond delay="0"/>
                                  </p:stCondLst>
                                  <p:childTnLst>
                                    <p:animMotion origin="layout" path="M 4.44444E-6 1.85185E-6 L -0.08976 0.18912 " pathEditMode="relative" rAng="0" ptsTypes="AA">
                                      <p:cBhvr>
                                        <p:cTn id="182" dur="2000" fill="hold"/>
                                        <p:tgtEl>
                                          <p:spTgt spid="535"/>
                                        </p:tgtEl>
                                        <p:attrNameLst>
                                          <p:attrName>ppt_x</p:attrName>
                                          <p:attrName>ppt_y</p:attrName>
                                        </p:attrNameLst>
                                      </p:cBhvr>
                                      <p:rCtr x="-4497" y="9444"/>
                                    </p:animMotion>
                                  </p:childTnLst>
                                </p:cTn>
                              </p:par>
                              <p:par>
                                <p:cTn id="183" presetID="6" presetClass="emph" presetSubtype="0" fill="hold" nodeType="withEffect">
                                  <p:stCondLst>
                                    <p:cond delay="0"/>
                                  </p:stCondLst>
                                  <p:childTnLst>
                                    <p:animScale>
                                      <p:cBhvr>
                                        <p:cTn id="184" dur="2000" fill="hold"/>
                                        <p:tgtEl>
                                          <p:spTgt spid="535"/>
                                        </p:tgtEl>
                                      </p:cBhvr>
                                      <p:by x="100000" y="33000"/>
                                    </p:animScale>
                                  </p:childTnLst>
                                </p:cTn>
                              </p:par>
                              <p:par>
                                <p:cTn id="185" presetID="42" presetClass="path" presetSubtype="0" accel="50000" decel="50000" fill="hold" nodeType="withEffect">
                                  <p:stCondLst>
                                    <p:cond delay="0"/>
                                  </p:stCondLst>
                                  <p:childTnLst>
                                    <p:animMotion origin="layout" path="M -5.55556E-7 1.85185E-6 L -0.01788 0.10532 " pathEditMode="relative" rAng="0" ptsTypes="AA">
                                      <p:cBhvr>
                                        <p:cTn id="186" dur="2000" fill="hold"/>
                                        <p:tgtEl>
                                          <p:spTgt spid="541"/>
                                        </p:tgtEl>
                                        <p:attrNameLst>
                                          <p:attrName>ppt_x</p:attrName>
                                          <p:attrName>ppt_y</p:attrName>
                                        </p:attrNameLst>
                                      </p:cBhvr>
                                      <p:rCtr x="-903" y="5255"/>
                                    </p:animMotion>
                                  </p:childTnLst>
                                </p:cTn>
                              </p:par>
                              <p:par>
                                <p:cTn id="187" presetID="6" presetClass="emph" presetSubtype="0" fill="hold" nodeType="withEffect">
                                  <p:stCondLst>
                                    <p:cond delay="0"/>
                                  </p:stCondLst>
                                  <p:childTnLst>
                                    <p:animScale>
                                      <p:cBhvr>
                                        <p:cTn id="188" dur="2000" fill="hold"/>
                                        <p:tgtEl>
                                          <p:spTgt spid="541"/>
                                        </p:tgtEl>
                                      </p:cBhvr>
                                      <p:by x="100000" y="33000"/>
                                    </p:animScale>
                                  </p:childTnLst>
                                </p:cTn>
                              </p:par>
                              <p:par>
                                <p:cTn id="189" presetID="42" presetClass="path" presetSubtype="0" accel="50000" decel="50000" fill="hold" nodeType="withEffect">
                                  <p:stCondLst>
                                    <p:cond delay="0"/>
                                  </p:stCondLst>
                                  <p:childTnLst>
                                    <p:animMotion origin="layout" path="M 1.94444E-6 1.85185E-6 L -0.05382 0.13657 " pathEditMode="relative" rAng="0" ptsTypes="AA">
                                      <p:cBhvr>
                                        <p:cTn id="190" dur="2000" fill="hold"/>
                                        <p:tgtEl>
                                          <p:spTgt spid="547"/>
                                        </p:tgtEl>
                                        <p:attrNameLst>
                                          <p:attrName>ppt_x</p:attrName>
                                          <p:attrName>ppt_y</p:attrName>
                                        </p:attrNameLst>
                                      </p:cBhvr>
                                      <p:rCtr x="-2691" y="6829"/>
                                    </p:animMotion>
                                  </p:childTnLst>
                                </p:cTn>
                              </p:par>
                              <p:par>
                                <p:cTn id="191" presetID="6" presetClass="emph" presetSubtype="0" fill="hold" nodeType="withEffect">
                                  <p:stCondLst>
                                    <p:cond delay="0"/>
                                  </p:stCondLst>
                                  <p:childTnLst>
                                    <p:animScale>
                                      <p:cBhvr>
                                        <p:cTn id="192" dur="2000" fill="hold"/>
                                        <p:tgtEl>
                                          <p:spTgt spid="547"/>
                                        </p:tgtEl>
                                      </p:cBhvr>
                                      <p:by x="100000" y="33000"/>
                                    </p:animScale>
                                  </p:childTnLst>
                                </p:cTn>
                              </p:par>
                              <p:par>
                                <p:cTn id="193" presetID="42" presetClass="path" presetSubtype="0" accel="50000" decel="50000" fill="hold" nodeType="withEffect">
                                  <p:stCondLst>
                                    <p:cond delay="0"/>
                                  </p:stCondLst>
                                  <p:childTnLst>
                                    <p:animMotion origin="layout" path="M 4.44444E-6 1.85185E-6 L -0.08976 0.16829 " pathEditMode="relative" rAng="0" ptsTypes="AA">
                                      <p:cBhvr>
                                        <p:cTn id="194" dur="2000" fill="hold"/>
                                        <p:tgtEl>
                                          <p:spTgt spid="553"/>
                                        </p:tgtEl>
                                        <p:attrNameLst>
                                          <p:attrName>ppt_x</p:attrName>
                                          <p:attrName>ppt_y</p:attrName>
                                        </p:attrNameLst>
                                      </p:cBhvr>
                                      <p:rCtr x="-4497" y="8403"/>
                                    </p:animMotion>
                                  </p:childTnLst>
                                </p:cTn>
                              </p:par>
                              <p:par>
                                <p:cTn id="195" presetID="6" presetClass="emph" presetSubtype="0" fill="hold" nodeType="withEffect">
                                  <p:stCondLst>
                                    <p:cond delay="0"/>
                                  </p:stCondLst>
                                  <p:childTnLst>
                                    <p:animScale>
                                      <p:cBhvr>
                                        <p:cTn id="196" dur="2000" fill="hold"/>
                                        <p:tgtEl>
                                          <p:spTgt spid="553"/>
                                        </p:tgtEl>
                                      </p:cBhvr>
                                      <p:by x="100000" y="33000"/>
                                    </p:animScale>
                                  </p:childTnLst>
                                </p:cTn>
                              </p:par>
                              <p:par>
                                <p:cTn id="197" presetID="42" presetClass="path" presetSubtype="0" accel="50000" decel="50000" fill="hold" nodeType="withEffect">
                                  <p:stCondLst>
                                    <p:cond delay="0"/>
                                  </p:stCondLst>
                                  <p:childTnLst>
                                    <p:animMotion origin="layout" path="M -5.55556E-7 -1.11111E-6 L -0.01788 0.08403 " pathEditMode="relative" rAng="0" ptsTypes="AA">
                                      <p:cBhvr>
                                        <p:cTn id="198" dur="2000" fill="hold"/>
                                        <p:tgtEl>
                                          <p:spTgt spid="559"/>
                                        </p:tgtEl>
                                        <p:attrNameLst>
                                          <p:attrName>ppt_x</p:attrName>
                                          <p:attrName>ppt_y</p:attrName>
                                        </p:attrNameLst>
                                      </p:cBhvr>
                                      <p:rCtr x="-903" y="4190"/>
                                    </p:animMotion>
                                  </p:childTnLst>
                                </p:cTn>
                              </p:par>
                              <p:par>
                                <p:cTn id="199" presetID="6" presetClass="emph" presetSubtype="0" fill="hold" nodeType="withEffect">
                                  <p:stCondLst>
                                    <p:cond delay="0"/>
                                  </p:stCondLst>
                                  <p:childTnLst>
                                    <p:animScale>
                                      <p:cBhvr>
                                        <p:cTn id="200" dur="2000" fill="hold"/>
                                        <p:tgtEl>
                                          <p:spTgt spid="559"/>
                                        </p:tgtEl>
                                      </p:cBhvr>
                                      <p:by x="100000" y="33000"/>
                                    </p:animScale>
                                  </p:childTnLst>
                                </p:cTn>
                              </p:par>
                              <p:par>
                                <p:cTn id="201" presetID="42" presetClass="path" presetSubtype="0" accel="50000" decel="50000" fill="hold" nodeType="withEffect">
                                  <p:stCondLst>
                                    <p:cond delay="0"/>
                                  </p:stCondLst>
                                  <p:childTnLst>
                                    <p:animMotion origin="layout" path="M 1.94444E-6 -1.11111E-6 L -0.05382 0.11528 " pathEditMode="relative" rAng="0" ptsTypes="AA">
                                      <p:cBhvr>
                                        <p:cTn id="202" dur="2000" fill="hold"/>
                                        <p:tgtEl>
                                          <p:spTgt spid="565"/>
                                        </p:tgtEl>
                                        <p:attrNameLst>
                                          <p:attrName>ppt_x</p:attrName>
                                          <p:attrName>ppt_y</p:attrName>
                                        </p:attrNameLst>
                                      </p:cBhvr>
                                      <p:rCtr x="-2691" y="5764"/>
                                    </p:animMotion>
                                  </p:childTnLst>
                                </p:cTn>
                              </p:par>
                              <p:par>
                                <p:cTn id="203" presetID="6" presetClass="emph" presetSubtype="0" fill="hold" nodeType="withEffect">
                                  <p:stCondLst>
                                    <p:cond delay="0"/>
                                  </p:stCondLst>
                                  <p:childTnLst>
                                    <p:animScale>
                                      <p:cBhvr>
                                        <p:cTn id="204" dur="2000" fill="hold"/>
                                        <p:tgtEl>
                                          <p:spTgt spid="565"/>
                                        </p:tgtEl>
                                      </p:cBhvr>
                                      <p:by x="100000" y="33000"/>
                                    </p:animScale>
                                  </p:childTnLst>
                                </p:cTn>
                              </p:par>
                              <p:par>
                                <p:cTn id="205" presetID="42" presetClass="path" presetSubtype="0" accel="50000" decel="50000" fill="hold" nodeType="withEffect">
                                  <p:stCondLst>
                                    <p:cond delay="0"/>
                                  </p:stCondLst>
                                  <p:childTnLst>
                                    <p:animMotion origin="layout" path="M 4.44444E-6 1.85185E-6 L -0.08976 0.14699 " pathEditMode="relative" rAng="0" ptsTypes="AA">
                                      <p:cBhvr>
                                        <p:cTn id="206" dur="2000" fill="hold"/>
                                        <p:tgtEl>
                                          <p:spTgt spid="571"/>
                                        </p:tgtEl>
                                        <p:attrNameLst>
                                          <p:attrName>ppt_x</p:attrName>
                                          <p:attrName>ppt_y</p:attrName>
                                        </p:attrNameLst>
                                      </p:cBhvr>
                                      <p:rCtr x="-4497" y="7338"/>
                                    </p:animMotion>
                                  </p:childTnLst>
                                </p:cTn>
                              </p:par>
                              <p:par>
                                <p:cTn id="207" presetID="6" presetClass="emph" presetSubtype="0" fill="hold" nodeType="withEffect">
                                  <p:stCondLst>
                                    <p:cond delay="0"/>
                                  </p:stCondLst>
                                  <p:childTnLst>
                                    <p:animScale>
                                      <p:cBhvr>
                                        <p:cTn id="208" dur="2000" fill="hold"/>
                                        <p:tgtEl>
                                          <p:spTgt spid="571"/>
                                        </p:tgtEl>
                                      </p:cBhvr>
                                      <p:by x="100000" y="33000"/>
                                    </p:animScale>
                                  </p:childTnLst>
                                </p:cTn>
                              </p:par>
                            </p:childTnLst>
                          </p:cTn>
                        </p:par>
                        <p:par>
                          <p:cTn id="209" fill="hold">
                            <p:stCondLst>
                              <p:cond delay="4000"/>
                            </p:stCondLst>
                            <p:childTnLst>
                              <p:par>
                                <p:cTn id="210" presetID="1" presetClass="entr" presetSubtype="0" fill="hold" nodeType="afterEffect">
                                  <p:stCondLst>
                                    <p:cond delay="0"/>
                                  </p:stCondLst>
                                  <p:childTnLst>
                                    <p:set>
                                      <p:cBhvr>
                                        <p:cTn id="211" dur="1" fill="hold">
                                          <p:stCondLst>
                                            <p:cond delay="0"/>
                                          </p:stCondLst>
                                        </p:cTn>
                                        <p:tgtEl>
                                          <p:spTgt spid="522"/>
                                        </p:tgtEl>
                                        <p:attrNameLst>
                                          <p:attrName>style.visibility</p:attrName>
                                        </p:attrNameLst>
                                      </p:cBhvr>
                                      <p:to>
                                        <p:strVal val="visible"/>
                                      </p:to>
                                    </p:set>
                                  </p:childTnLst>
                                </p:cTn>
                              </p:par>
                            </p:childTnLst>
                          </p:cTn>
                        </p:par>
                        <p:par>
                          <p:cTn id="212" fill="hold">
                            <p:stCondLst>
                              <p:cond delay="4000"/>
                            </p:stCondLst>
                            <p:childTnLst>
                              <p:par>
                                <p:cTn id="213" presetID="1" presetClass="entr" presetSubtype="0" fill="hold" nodeType="afterEffect">
                                  <p:stCondLst>
                                    <p:cond delay="0"/>
                                  </p:stCondLst>
                                  <p:childTnLst>
                                    <p:set>
                                      <p:cBhvr>
                                        <p:cTn id="214" dur="1" fill="hold">
                                          <p:stCondLst>
                                            <p:cond delay="0"/>
                                          </p:stCondLst>
                                        </p:cTn>
                                        <p:tgtEl>
                                          <p:spTgt spid="577"/>
                                        </p:tgtEl>
                                        <p:attrNameLst>
                                          <p:attrName>style.visibility</p:attrName>
                                        </p:attrNameLst>
                                      </p:cBhvr>
                                      <p:to>
                                        <p:strVal val="visible"/>
                                      </p:to>
                                    </p:set>
                                  </p:childTnLst>
                                </p:cTn>
                              </p:par>
                              <p:par>
                                <p:cTn id="215" presetID="10" presetClass="entr" presetSubtype="0" fill="hold" nodeType="withEffect">
                                  <p:stCondLst>
                                    <p:cond delay="0"/>
                                  </p:stCondLst>
                                  <p:childTnLst>
                                    <p:set>
                                      <p:cBhvr>
                                        <p:cTn id="216" dur="1" fill="hold">
                                          <p:stCondLst>
                                            <p:cond delay="0"/>
                                          </p:stCondLst>
                                        </p:cTn>
                                        <p:tgtEl>
                                          <p:spTgt spid="636"/>
                                        </p:tgtEl>
                                        <p:attrNameLst>
                                          <p:attrName>style.visibility</p:attrName>
                                        </p:attrNameLst>
                                      </p:cBhvr>
                                      <p:to>
                                        <p:strVal val="visible"/>
                                      </p:to>
                                    </p:set>
                                    <p:animEffect transition="in" filter="fade">
                                      <p:cBhvr>
                                        <p:cTn id="217" dur="500"/>
                                        <p:tgtEl>
                                          <p:spTgt spid="636"/>
                                        </p:tgtEl>
                                      </p:cBhvr>
                                    </p:animEffect>
                                  </p:childTnLst>
                                </p:cTn>
                              </p:par>
                              <p:par>
                                <p:cTn id="218" presetID="10" presetClass="entr" presetSubtype="0" fill="hold" nodeType="withEffect">
                                  <p:stCondLst>
                                    <p:cond delay="0"/>
                                  </p:stCondLst>
                                  <p:childTnLst>
                                    <p:set>
                                      <p:cBhvr>
                                        <p:cTn id="219" dur="1" fill="hold">
                                          <p:stCondLst>
                                            <p:cond delay="0"/>
                                          </p:stCondLst>
                                        </p:cTn>
                                        <p:tgtEl>
                                          <p:spTgt spid="634"/>
                                        </p:tgtEl>
                                        <p:attrNameLst>
                                          <p:attrName>style.visibility</p:attrName>
                                        </p:attrNameLst>
                                      </p:cBhvr>
                                      <p:to>
                                        <p:strVal val="visible"/>
                                      </p:to>
                                    </p:set>
                                    <p:animEffect transition="in" filter="fade">
                                      <p:cBhvr>
                                        <p:cTn id="220" dur="500"/>
                                        <p:tgtEl>
                                          <p:spTgt spid="634"/>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632"/>
                                        </p:tgtEl>
                                        <p:attrNameLst>
                                          <p:attrName>style.visibility</p:attrName>
                                        </p:attrNameLst>
                                      </p:cBhvr>
                                      <p:to>
                                        <p:strVal val="visible"/>
                                      </p:to>
                                    </p:set>
                                    <p:animEffect transition="in" filter="fade">
                                      <p:cBhvr>
                                        <p:cTn id="223" dur="500"/>
                                        <p:tgtEl>
                                          <p:spTgt spid="632"/>
                                        </p:tgtEl>
                                      </p:cBhvr>
                                    </p:animEffect>
                                  </p:childTnLst>
                                </p:cTn>
                              </p:par>
                              <p:par>
                                <p:cTn id="224" presetID="1" presetClass="exit" presetSubtype="0" fill="hold" nodeType="withEffect">
                                  <p:stCondLst>
                                    <p:cond delay="0"/>
                                  </p:stCondLst>
                                  <p:childTnLst>
                                    <p:set>
                                      <p:cBhvr>
                                        <p:cTn id="225" dur="1" fill="hold">
                                          <p:stCondLst>
                                            <p:cond delay="0"/>
                                          </p:stCondLst>
                                        </p:cTn>
                                        <p:tgtEl>
                                          <p:spTgt spid="293"/>
                                        </p:tgtEl>
                                        <p:attrNameLst>
                                          <p:attrName>style.visibility</p:attrName>
                                        </p:attrNameLst>
                                      </p:cBhvr>
                                      <p:to>
                                        <p:strVal val="hidden"/>
                                      </p:to>
                                    </p:set>
                                  </p:childTnLst>
                                </p:cTn>
                              </p:par>
                              <p:par>
                                <p:cTn id="226" presetID="1" presetClass="exit" presetSubtype="0" fill="hold" nodeType="withEffect">
                                  <p:stCondLst>
                                    <p:cond delay="0"/>
                                  </p:stCondLst>
                                  <p:childTnLst>
                                    <p:set>
                                      <p:cBhvr>
                                        <p:cTn id="227" dur="1" fill="hold">
                                          <p:stCondLst>
                                            <p:cond delay="0"/>
                                          </p:stCondLst>
                                        </p:cTn>
                                        <p:tgtEl>
                                          <p:spTgt spid="396"/>
                                        </p:tgtEl>
                                        <p:attrNameLst>
                                          <p:attrName>style.visibility</p:attrName>
                                        </p:attrNameLst>
                                      </p:cBhvr>
                                      <p:to>
                                        <p:strVal val="hidden"/>
                                      </p:to>
                                    </p:set>
                                  </p:childTnLst>
                                </p:cTn>
                              </p:par>
                              <p:par>
                                <p:cTn id="228" presetID="1" presetClass="exit" presetSubtype="0" fill="hold" nodeType="withEffect">
                                  <p:stCondLst>
                                    <p:cond delay="0"/>
                                  </p:stCondLst>
                                  <p:childTnLst>
                                    <p:set>
                                      <p:cBhvr>
                                        <p:cTn id="229" dur="1" fill="hold">
                                          <p:stCondLst>
                                            <p:cond delay="0"/>
                                          </p:stCondLst>
                                        </p:cTn>
                                        <p:tgtEl>
                                          <p:spTgt spid="402"/>
                                        </p:tgtEl>
                                        <p:attrNameLst>
                                          <p:attrName>style.visibility</p:attrName>
                                        </p:attrNameLst>
                                      </p:cBhvr>
                                      <p:to>
                                        <p:strVal val="hidden"/>
                                      </p:to>
                                    </p:set>
                                  </p:childTnLst>
                                </p:cTn>
                              </p:par>
                              <p:par>
                                <p:cTn id="230" presetID="1" presetClass="exit" presetSubtype="0" fill="hold" nodeType="withEffect">
                                  <p:stCondLst>
                                    <p:cond delay="0"/>
                                  </p:stCondLst>
                                  <p:childTnLst>
                                    <p:set>
                                      <p:cBhvr>
                                        <p:cTn id="231" dur="1" fill="hold">
                                          <p:stCondLst>
                                            <p:cond delay="0"/>
                                          </p:stCondLst>
                                        </p:cTn>
                                        <p:tgtEl>
                                          <p:spTgt spid="486"/>
                                        </p:tgtEl>
                                        <p:attrNameLst>
                                          <p:attrName>style.visibility</p:attrName>
                                        </p:attrNameLst>
                                      </p:cBhvr>
                                      <p:to>
                                        <p:strVal val="hidden"/>
                                      </p:to>
                                    </p:set>
                                  </p:childTnLst>
                                </p:cTn>
                              </p:par>
                              <p:par>
                                <p:cTn id="232" presetID="1" presetClass="exit" presetSubtype="0" fill="hold" nodeType="withEffect">
                                  <p:stCondLst>
                                    <p:cond delay="0"/>
                                  </p:stCondLst>
                                  <p:childTnLst>
                                    <p:set>
                                      <p:cBhvr>
                                        <p:cTn id="233" dur="1" fill="hold">
                                          <p:stCondLst>
                                            <p:cond delay="0"/>
                                          </p:stCondLst>
                                        </p:cTn>
                                        <p:tgtEl>
                                          <p:spTgt spid="492"/>
                                        </p:tgtEl>
                                        <p:attrNameLst>
                                          <p:attrName>style.visibility</p:attrName>
                                        </p:attrNameLst>
                                      </p:cBhvr>
                                      <p:to>
                                        <p:strVal val="hidden"/>
                                      </p:to>
                                    </p:set>
                                  </p:childTnLst>
                                </p:cTn>
                              </p:par>
                              <p:par>
                                <p:cTn id="234" presetID="1" presetClass="exit" presetSubtype="0" fill="hold" nodeType="withEffect">
                                  <p:stCondLst>
                                    <p:cond delay="0"/>
                                  </p:stCondLst>
                                  <p:childTnLst>
                                    <p:set>
                                      <p:cBhvr>
                                        <p:cTn id="235" dur="1" fill="hold">
                                          <p:stCondLst>
                                            <p:cond delay="0"/>
                                          </p:stCondLst>
                                        </p:cTn>
                                        <p:tgtEl>
                                          <p:spTgt spid="498"/>
                                        </p:tgtEl>
                                        <p:attrNameLst>
                                          <p:attrName>style.visibility</p:attrName>
                                        </p:attrNameLst>
                                      </p:cBhvr>
                                      <p:to>
                                        <p:strVal val="hidden"/>
                                      </p:to>
                                    </p:set>
                                  </p:childTnLst>
                                </p:cTn>
                              </p:par>
                              <p:par>
                                <p:cTn id="236" presetID="1" presetClass="exit" presetSubtype="0" fill="hold" nodeType="withEffect">
                                  <p:stCondLst>
                                    <p:cond delay="0"/>
                                  </p:stCondLst>
                                  <p:childTnLst>
                                    <p:set>
                                      <p:cBhvr>
                                        <p:cTn id="237" dur="1" fill="hold">
                                          <p:stCondLst>
                                            <p:cond delay="0"/>
                                          </p:stCondLst>
                                        </p:cTn>
                                        <p:tgtEl>
                                          <p:spTgt spid="504"/>
                                        </p:tgtEl>
                                        <p:attrNameLst>
                                          <p:attrName>style.visibility</p:attrName>
                                        </p:attrNameLst>
                                      </p:cBhvr>
                                      <p:to>
                                        <p:strVal val="hidden"/>
                                      </p:to>
                                    </p:set>
                                  </p:childTnLst>
                                </p:cTn>
                              </p:par>
                              <p:par>
                                <p:cTn id="238" presetID="1" presetClass="exit" presetSubtype="0" fill="hold" nodeType="withEffect">
                                  <p:stCondLst>
                                    <p:cond delay="0"/>
                                  </p:stCondLst>
                                  <p:childTnLst>
                                    <p:set>
                                      <p:cBhvr>
                                        <p:cTn id="239" dur="1" fill="hold">
                                          <p:stCondLst>
                                            <p:cond delay="0"/>
                                          </p:stCondLst>
                                        </p:cTn>
                                        <p:tgtEl>
                                          <p:spTgt spid="510"/>
                                        </p:tgtEl>
                                        <p:attrNameLst>
                                          <p:attrName>style.visibility</p:attrName>
                                        </p:attrNameLst>
                                      </p:cBhvr>
                                      <p:to>
                                        <p:strVal val="hidden"/>
                                      </p:to>
                                    </p:set>
                                  </p:childTnLst>
                                </p:cTn>
                              </p:par>
                              <p:par>
                                <p:cTn id="240" presetID="1" presetClass="exit" presetSubtype="0" fill="hold" nodeType="withEffect">
                                  <p:stCondLst>
                                    <p:cond delay="0"/>
                                  </p:stCondLst>
                                  <p:childTnLst>
                                    <p:set>
                                      <p:cBhvr>
                                        <p:cTn id="241" dur="1" fill="hold">
                                          <p:stCondLst>
                                            <p:cond delay="0"/>
                                          </p:stCondLst>
                                        </p:cTn>
                                        <p:tgtEl>
                                          <p:spTgt spid="516"/>
                                        </p:tgtEl>
                                        <p:attrNameLst>
                                          <p:attrName>style.visibility</p:attrName>
                                        </p:attrNameLst>
                                      </p:cBhvr>
                                      <p:to>
                                        <p:strVal val="hidden"/>
                                      </p:to>
                                    </p:set>
                                  </p:childTnLst>
                                </p:cTn>
                              </p:par>
                              <p:par>
                                <p:cTn id="242" presetID="1" presetClass="exit" presetSubtype="0" fill="hold" nodeType="withEffect">
                                  <p:stCondLst>
                                    <p:cond delay="0"/>
                                  </p:stCondLst>
                                  <p:childTnLst>
                                    <p:set>
                                      <p:cBhvr>
                                        <p:cTn id="243" dur="1" fill="hold">
                                          <p:stCondLst>
                                            <p:cond delay="0"/>
                                          </p:stCondLst>
                                        </p:cTn>
                                        <p:tgtEl>
                                          <p:spTgt spid="523"/>
                                        </p:tgtEl>
                                        <p:attrNameLst>
                                          <p:attrName>style.visibility</p:attrName>
                                        </p:attrNameLst>
                                      </p:cBhvr>
                                      <p:to>
                                        <p:strVal val="hidden"/>
                                      </p:to>
                                    </p:set>
                                  </p:childTnLst>
                                </p:cTn>
                              </p:par>
                              <p:par>
                                <p:cTn id="244" presetID="1" presetClass="exit" presetSubtype="0" fill="hold" nodeType="withEffect">
                                  <p:stCondLst>
                                    <p:cond delay="0"/>
                                  </p:stCondLst>
                                  <p:childTnLst>
                                    <p:set>
                                      <p:cBhvr>
                                        <p:cTn id="245" dur="1" fill="hold">
                                          <p:stCondLst>
                                            <p:cond delay="0"/>
                                          </p:stCondLst>
                                        </p:cTn>
                                        <p:tgtEl>
                                          <p:spTgt spid="529"/>
                                        </p:tgtEl>
                                        <p:attrNameLst>
                                          <p:attrName>style.visibility</p:attrName>
                                        </p:attrNameLst>
                                      </p:cBhvr>
                                      <p:to>
                                        <p:strVal val="hidden"/>
                                      </p:to>
                                    </p:set>
                                  </p:childTnLst>
                                </p:cTn>
                              </p:par>
                              <p:par>
                                <p:cTn id="246" presetID="1" presetClass="exit" presetSubtype="0" fill="hold" nodeType="withEffect">
                                  <p:stCondLst>
                                    <p:cond delay="0"/>
                                  </p:stCondLst>
                                  <p:childTnLst>
                                    <p:set>
                                      <p:cBhvr>
                                        <p:cTn id="247" dur="1" fill="hold">
                                          <p:stCondLst>
                                            <p:cond delay="0"/>
                                          </p:stCondLst>
                                        </p:cTn>
                                        <p:tgtEl>
                                          <p:spTgt spid="535"/>
                                        </p:tgtEl>
                                        <p:attrNameLst>
                                          <p:attrName>style.visibility</p:attrName>
                                        </p:attrNameLst>
                                      </p:cBhvr>
                                      <p:to>
                                        <p:strVal val="hidden"/>
                                      </p:to>
                                    </p:set>
                                  </p:childTnLst>
                                </p:cTn>
                              </p:par>
                              <p:par>
                                <p:cTn id="248" presetID="1" presetClass="exit" presetSubtype="0" fill="hold" nodeType="withEffect">
                                  <p:stCondLst>
                                    <p:cond delay="0"/>
                                  </p:stCondLst>
                                  <p:childTnLst>
                                    <p:set>
                                      <p:cBhvr>
                                        <p:cTn id="249" dur="1" fill="hold">
                                          <p:stCondLst>
                                            <p:cond delay="0"/>
                                          </p:stCondLst>
                                        </p:cTn>
                                        <p:tgtEl>
                                          <p:spTgt spid="541"/>
                                        </p:tgtEl>
                                        <p:attrNameLst>
                                          <p:attrName>style.visibility</p:attrName>
                                        </p:attrNameLst>
                                      </p:cBhvr>
                                      <p:to>
                                        <p:strVal val="hidden"/>
                                      </p:to>
                                    </p:set>
                                  </p:childTnLst>
                                </p:cTn>
                              </p:par>
                              <p:par>
                                <p:cTn id="250" presetID="1" presetClass="exit" presetSubtype="0" fill="hold" nodeType="withEffect">
                                  <p:stCondLst>
                                    <p:cond delay="0"/>
                                  </p:stCondLst>
                                  <p:childTnLst>
                                    <p:set>
                                      <p:cBhvr>
                                        <p:cTn id="251" dur="1" fill="hold">
                                          <p:stCondLst>
                                            <p:cond delay="0"/>
                                          </p:stCondLst>
                                        </p:cTn>
                                        <p:tgtEl>
                                          <p:spTgt spid="547"/>
                                        </p:tgtEl>
                                        <p:attrNameLst>
                                          <p:attrName>style.visibility</p:attrName>
                                        </p:attrNameLst>
                                      </p:cBhvr>
                                      <p:to>
                                        <p:strVal val="hidden"/>
                                      </p:to>
                                    </p:set>
                                  </p:childTnLst>
                                </p:cTn>
                              </p:par>
                              <p:par>
                                <p:cTn id="252" presetID="1" presetClass="exit" presetSubtype="0" fill="hold" nodeType="withEffect">
                                  <p:stCondLst>
                                    <p:cond delay="0"/>
                                  </p:stCondLst>
                                  <p:childTnLst>
                                    <p:set>
                                      <p:cBhvr>
                                        <p:cTn id="253" dur="1" fill="hold">
                                          <p:stCondLst>
                                            <p:cond delay="0"/>
                                          </p:stCondLst>
                                        </p:cTn>
                                        <p:tgtEl>
                                          <p:spTgt spid="553"/>
                                        </p:tgtEl>
                                        <p:attrNameLst>
                                          <p:attrName>style.visibility</p:attrName>
                                        </p:attrNameLst>
                                      </p:cBhvr>
                                      <p:to>
                                        <p:strVal val="hidden"/>
                                      </p:to>
                                    </p:set>
                                  </p:childTnLst>
                                </p:cTn>
                              </p:par>
                              <p:par>
                                <p:cTn id="254" presetID="1" presetClass="exit" presetSubtype="0" fill="hold" nodeType="withEffect">
                                  <p:stCondLst>
                                    <p:cond delay="0"/>
                                  </p:stCondLst>
                                  <p:childTnLst>
                                    <p:set>
                                      <p:cBhvr>
                                        <p:cTn id="255" dur="1" fill="hold">
                                          <p:stCondLst>
                                            <p:cond delay="0"/>
                                          </p:stCondLst>
                                        </p:cTn>
                                        <p:tgtEl>
                                          <p:spTgt spid="559"/>
                                        </p:tgtEl>
                                        <p:attrNameLst>
                                          <p:attrName>style.visibility</p:attrName>
                                        </p:attrNameLst>
                                      </p:cBhvr>
                                      <p:to>
                                        <p:strVal val="hidden"/>
                                      </p:to>
                                    </p:set>
                                  </p:childTnLst>
                                </p:cTn>
                              </p:par>
                              <p:par>
                                <p:cTn id="256" presetID="1" presetClass="exit" presetSubtype="0" fill="hold" nodeType="withEffect">
                                  <p:stCondLst>
                                    <p:cond delay="0"/>
                                  </p:stCondLst>
                                  <p:childTnLst>
                                    <p:set>
                                      <p:cBhvr>
                                        <p:cTn id="257" dur="1" fill="hold">
                                          <p:stCondLst>
                                            <p:cond delay="0"/>
                                          </p:stCondLst>
                                        </p:cTn>
                                        <p:tgtEl>
                                          <p:spTgt spid="565"/>
                                        </p:tgtEl>
                                        <p:attrNameLst>
                                          <p:attrName>style.visibility</p:attrName>
                                        </p:attrNameLst>
                                      </p:cBhvr>
                                      <p:to>
                                        <p:strVal val="hidden"/>
                                      </p:to>
                                    </p:set>
                                  </p:childTnLst>
                                </p:cTn>
                              </p:par>
                              <p:par>
                                <p:cTn id="258" presetID="1" presetClass="exit" presetSubtype="0" fill="hold" nodeType="withEffect">
                                  <p:stCondLst>
                                    <p:cond delay="0"/>
                                  </p:stCondLst>
                                  <p:childTnLst>
                                    <p:set>
                                      <p:cBhvr>
                                        <p:cTn id="259" dur="1" fill="hold">
                                          <p:stCondLst>
                                            <p:cond delay="0"/>
                                          </p:stCondLst>
                                        </p:cTn>
                                        <p:tgtEl>
                                          <p:spTgt spid="571"/>
                                        </p:tgtEl>
                                        <p:attrNameLst>
                                          <p:attrName>style.visibility</p:attrName>
                                        </p:attrNameLst>
                                      </p:cBhvr>
                                      <p:to>
                                        <p:strVal val="hidden"/>
                                      </p:to>
                                    </p:se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nodeType="clickEffect">
                                  <p:stCondLst>
                                    <p:cond delay="0"/>
                                  </p:stCondLst>
                                  <p:childTnLst>
                                    <p:set>
                                      <p:cBhvr>
                                        <p:cTn id="263" dur="1" fill="hold">
                                          <p:stCondLst>
                                            <p:cond delay="0"/>
                                          </p:stCondLst>
                                        </p:cTn>
                                        <p:tgtEl>
                                          <p:spTgt spid="667"/>
                                        </p:tgtEl>
                                        <p:attrNameLst>
                                          <p:attrName>style.visibility</p:attrName>
                                        </p:attrNameLst>
                                      </p:cBhvr>
                                      <p:to>
                                        <p:strVal val="visible"/>
                                      </p:to>
                                    </p:set>
                                    <p:animEffect transition="in" filter="fade">
                                      <p:cBhvr>
                                        <p:cTn id="264" dur="500"/>
                                        <p:tgtEl>
                                          <p:spTgt spid="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10" grpId="1"/>
      <p:bldP spid="12" grpId="1"/>
      <p:bldP spid="15" grpId="1" animBg="1"/>
      <p:bldP spid="16" grpId="1" animBg="1"/>
      <p:bldP spid="17" grpId="1" animBg="1"/>
      <p:bldP spid="19" grpId="1"/>
      <p:bldP spid="23" grpId="1"/>
      <p:bldP spid="32" grpId="0" animBg="1"/>
      <p:bldP spid="33" grpId="0" animBg="1"/>
      <p:bldP spid="29" grpId="0"/>
      <p:bldP spid="34" grpId="0" animBg="1"/>
      <p:bldP spid="37" grpId="0"/>
      <p:bldP spid="35" grpId="0" animBg="1"/>
      <p:bldP spid="39" grpId="0" animBg="1"/>
      <p:bldP spid="40" grpId="0" animBg="1"/>
      <p:bldP spid="128" grpId="0"/>
      <p:bldP spid="6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3140968"/>
            <a:ext cx="8208912" cy="543076"/>
          </a:xfrm>
        </p:spPr>
        <p:txBody>
          <a:bodyPr/>
          <a:lstStyle/>
          <a:p>
            <a:r>
              <a:rPr lang="en-US" dirty="0" smtClean="0"/>
              <a:t>Backup Slides</a:t>
            </a:r>
            <a:endParaRPr lang="en-US" dirty="0"/>
          </a:p>
        </p:txBody>
      </p:sp>
    </p:spTree>
    <p:extLst>
      <p:ext uri="{BB962C8B-B14F-4D97-AF65-F5344CB8AC3E}">
        <p14:creationId xmlns:p14="http://schemas.microsoft.com/office/powerpoint/2010/main" val="3774034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Lifetime Predictor</a:t>
            </a:r>
            <a:endParaRPr lang="en-US" dirty="0"/>
          </a:p>
        </p:txBody>
      </p:sp>
      <p:sp>
        <p:nvSpPr>
          <p:cNvPr id="3" name="Text Placeholder 2"/>
          <p:cNvSpPr>
            <a:spLocks noGrp="1"/>
          </p:cNvSpPr>
          <p:nvPr>
            <p:ph type="body" sz="quarter" idx="12"/>
          </p:nvPr>
        </p:nvSpPr>
        <p:spPr>
          <a:xfrm>
            <a:off x="467544" y="1772817"/>
            <a:ext cx="8208912" cy="1008112"/>
          </a:xfrm>
        </p:spPr>
        <p:txBody>
          <a:bodyPr>
            <a:noAutofit/>
          </a:bodyPr>
          <a:lstStyle/>
          <a:p>
            <a:pPr marL="285750" indent="-285750">
              <a:lnSpc>
                <a:spcPct val="150000"/>
              </a:lnSpc>
              <a:buFont typeface="Arial" pitchFamily="34" charset="0"/>
              <a:buChar char="•"/>
            </a:pPr>
            <a:r>
              <a:rPr lang="en-US" sz="2400" dirty="0" smtClean="0"/>
              <a:t>One prediction value per L2 bank</a:t>
            </a:r>
          </a:p>
          <a:p>
            <a:pPr marL="285750" indent="-285750">
              <a:lnSpc>
                <a:spcPct val="150000"/>
              </a:lnSpc>
              <a:buFont typeface="Arial" pitchFamily="34" charset="0"/>
              <a:buChar char="•"/>
            </a:pPr>
            <a:r>
              <a:rPr lang="en-US" sz="2400" dirty="0" smtClean="0"/>
              <a:t>Events local to L2 bank update prediction value</a:t>
            </a:r>
            <a:endParaRPr lang="en-US" sz="2400" dirty="0"/>
          </a:p>
        </p:txBody>
      </p:sp>
      <p:sp>
        <p:nvSpPr>
          <p:cNvPr id="6" name="Rectangle 5"/>
          <p:cNvSpPr/>
          <p:nvPr/>
        </p:nvSpPr>
        <p:spPr>
          <a:xfrm>
            <a:off x="755576" y="4293096"/>
            <a:ext cx="2753783" cy="1296144"/>
          </a:xfrm>
          <a:prstGeom prst="rect">
            <a:avLst/>
          </a:prstGeom>
          <a:solidFill>
            <a:srgbClr val="FF66FF"/>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chemeClr val="tx1"/>
                </a:solidFill>
              </a:rPr>
              <a:t>L2 Bank</a:t>
            </a:r>
            <a:endParaRPr lang="en-US" sz="1600" dirty="0">
              <a:solidFill>
                <a:schemeClr val="tx1"/>
              </a:solidFill>
            </a:endParaRPr>
          </a:p>
        </p:txBody>
      </p:sp>
      <p:sp>
        <p:nvSpPr>
          <p:cNvPr id="7" name="Rectangle 6"/>
          <p:cNvSpPr/>
          <p:nvPr/>
        </p:nvSpPr>
        <p:spPr>
          <a:xfrm>
            <a:off x="884350" y="4635006"/>
            <a:ext cx="824323" cy="274320"/>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bg1"/>
                </a:solidFill>
              </a:rPr>
              <a:t>T = 0</a:t>
            </a:r>
            <a:endParaRPr lang="en-US" sz="1400" b="1" dirty="0">
              <a:solidFill>
                <a:schemeClr val="bg1"/>
              </a:solidFill>
            </a:endParaRPr>
          </a:p>
        </p:txBody>
      </p:sp>
      <p:sp>
        <p:nvSpPr>
          <p:cNvPr id="8" name="Rectangle 7"/>
          <p:cNvSpPr/>
          <p:nvPr/>
        </p:nvSpPr>
        <p:spPr>
          <a:xfrm>
            <a:off x="884351" y="5013176"/>
            <a:ext cx="1200779" cy="43154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bg1"/>
                </a:solidFill>
              </a:rPr>
              <a:t>Prediction Value</a:t>
            </a:r>
            <a:endParaRPr lang="en-US" sz="1400" b="1" dirty="0">
              <a:solidFill>
                <a:schemeClr val="bg1"/>
              </a:solidFill>
            </a:endParaRPr>
          </a:p>
        </p:txBody>
      </p:sp>
      <p:grpSp>
        <p:nvGrpSpPr>
          <p:cNvPr id="20" name="Group 19"/>
          <p:cNvGrpSpPr/>
          <p:nvPr/>
        </p:nvGrpSpPr>
        <p:grpSpPr>
          <a:xfrm>
            <a:off x="1725633" y="3399640"/>
            <a:ext cx="718995" cy="1372526"/>
            <a:chOff x="2123728" y="4293096"/>
            <a:chExt cx="718995" cy="1372526"/>
          </a:xfrm>
        </p:grpSpPr>
        <p:cxnSp>
          <p:nvCxnSpPr>
            <p:cNvPr id="21" name="Straight Arrow Connector 20"/>
            <p:cNvCxnSpPr/>
            <p:nvPr/>
          </p:nvCxnSpPr>
          <p:spPr>
            <a:xfrm>
              <a:off x="2123728" y="4293096"/>
              <a:ext cx="718995" cy="13725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rot="3711319">
              <a:off x="2040567" y="4737262"/>
              <a:ext cx="777152" cy="276999"/>
            </a:xfrm>
            <a:prstGeom prst="rect">
              <a:avLst/>
            </a:prstGeom>
            <a:solidFill>
              <a:schemeClr val="bg1"/>
            </a:solidFill>
          </p:spPr>
          <p:txBody>
            <a:bodyPr wrap="square" lIns="0" tIns="0" rIns="0" bIns="0" rtlCol="0">
              <a:spAutoFit/>
            </a:bodyPr>
            <a:lstStyle/>
            <a:p>
              <a:pPr algn="ctr"/>
              <a:r>
                <a:rPr lang="en-US" dirty="0" smtClean="0"/>
                <a:t>Load A</a:t>
              </a:r>
              <a:endParaRPr lang="en-US" dirty="0"/>
            </a:p>
          </p:txBody>
        </p:sp>
      </p:grpSp>
      <p:grpSp>
        <p:nvGrpSpPr>
          <p:cNvPr id="23" name="Group 22"/>
          <p:cNvGrpSpPr/>
          <p:nvPr/>
        </p:nvGrpSpPr>
        <p:grpSpPr>
          <a:xfrm>
            <a:off x="2331457" y="5097342"/>
            <a:ext cx="1042179" cy="210312"/>
            <a:chOff x="2618095" y="5952668"/>
            <a:chExt cx="1042179" cy="314530"/>
          </a:xfrm>
        </p:grpSpPr>
        <p:sp>
          <p:nvSpPr>
            <p:cNvPr id="24" name="Rectangle 23"/>
            <p:cNvSpPr/>
            <p:nvPr/>
          </p:nvSpPr>
          <p:spPr>
            <a:xfrm>
              <a:off x="3058374" y="5952668"/>
              <a:ext cx="601900" cy="314524"/>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A</a:t>
              </a:r>
              <a:endParaRPr lang="en-US" sz="1400" b="1" dirty="0">
                <a:solidFill>
                  <a:schemeClr val="bg1"/>
                </a:solidFill>
              </a:endParaRPr>
            </a:p>
          </p:txBody>
        </p:sp>
        <p:sp>
          <p:nvSpPr>
            <p:cNvPr id="25" name="Rectangle 24"/>
            <p:cNvSpPr/>
            <p:nvPr/>
          </p:nvSpPr>
          <p:spPr>
            <a:xfrm>
              <a:off x="2618095" y="5952671"/>
              <a:ext cx="440279" cy="31452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10</a:t>
              </a:r>
              <a:endParaRPr lang="en-US" sz="1400" b="1" dirty="0">
                <a:solidFill>
                  <a:schemeClr val="bg1"/>
                </a:solidFill>
              </a:endParaRPr>
            </a:p>
          </p:txBody>
        </p:sp>
      </p:grpSp>
      <p:sp>
        <p:nvSpPr>
          <p:cNvPr id="26" name="Text Placeholder 14"/>
          <p:cNvSpPr txBox="1">
            <a:spLocks/>
          </p:cNvSpPr>
          <p:nvPr/>
        </p:nvSpPr>
        <p:spPr>
          <a:xfrm>
            <a:off x="4211960" y="3789041"/>
            <a:ext cx="4536504" cy="1944215"/>
          </a:xfrm>
          <a:prstGeom prst="rect">
            <a:avLst/>
          </a:prstGeom>
        </p:spPr>
        <p:txBody>
          <a:bodyPr lIns="91440">
            <a:no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0" i="0" u="none" strike="noStrike" kern="1200" cap="none" spc="0" normalizeH="0" baseline="0" noProof="0">
                <a:ln>
                  <a:noFill/>
                </a:ln>
                <a:solidFill>
                  <a:schemeClr val="tx1"/>
                </a:solidFill>
                <a:effectLst/>
                <a:uLnTx/>
                <a:uFillTx/>
                <a:latin typeface="Verdana" pitchFamily="34" charset="0"/>
                <a:ea typeface="ＭＳ Ｐゴシック" charset="-128"/>
                <a:cs typeface="ＭＳ Ｐゴシック"/>
              </a:defRPr>
            </a:lvl1pPr>
            <a:lvl2pPr marL="457200" indent="0" algn="l" defTabSz="457200" rtl="0" eaLnBrk="0" fontAlgn="base" hangingPunct="0">
              <a:spcBef>
                <a:spcPct val="20000"/>
              </a:spcBef>
              <a:spcAft>
                <a:spcPct val="0"/>
              </a:spcAft>
              <a:buFont typeface="Arial" pitchFamily="34" charset="0"/>
              <a:buNone/>
              <a:defRPr sz="1800" b="0" i="0" kern="1200">
                <a:solidFill>
                  <a:schemeClr val="tx1"/>
                </a:solidFill>
                <a:latin typeface="Verdana"/>
                <a:ea typeface="ＭＳ Ｐゴシック" charset="-128"/>
                <a:cs typeface="Verdana"/>
              </a:defRPr>
            </a:lvl2pPr>
            <a:lvl3pPr marL="1143000" indent="-228600" algn="l" defTabSz="457200" rtl="0" eaLnBrk="0" fontAlgn="base" hangingPunct="0">
              <a:spcBef>
                <a:spcPct val="20000"/>
              </a:spcBef>
              <a:spcAft>
                <a:spcPct val="0"/>
              </a:spcAft>
              <a:buFont typeface="Arial" pitchFamily="34" charset="0"/>
              <a:buNone/>
              <a:defRPr sz="2400" b="0" i="0" kern="1200">
                <a:solidFill>
                  <a:schemeClr val="tx1"/>
                </a:solidFill>
                <a:latin typeface="WhitneyHTF-Bold"/>
                <a:ea typeface="ＭＳ Ｐゴシック" charset="-128"/>
                <a:cs typeface="WhitneyHTF-Bold"/>
              </a:defRPr>
            </a:lvl3pPr>
            <a:lvl4pPr marL="1600200" indent="-228600" algn="l" defTabSz="457200" rtl="0" eaLnBrk="0" fontAlgn="base" hangingPunct="0">
              <a:spcBef>
                <a:spcPct val="20000"/>
              </a:spcBef>
              <a:spcAft>
                <a:spcPct val="0"/>
              </a:spcAft>
              <a:buFont typeface="Arial" pitchFamily="34" charset="0"/>
              <a:buNone/>
              <a:defRPr sz="2000" b="0" i="0" kern="1200">
                <a:solidFill>
                  <a:schemeClr val="tx1"/>
                </a:solidFill>
                <a:latin typeface="WhitneyHTF-Bold"/>
                <a:ea typeface="ＭＳ Ｐゴシック" charset="-128"/>
                <a:cs typeface="WhitneyHTF-Bold"/>
              </a:defRPr>
            </a:lvl4pPr>
            <a:lvl5pPr marL="2057400" indent="-228600" algn="l" defTabSz="457200" rtl="0" eaLnBrk="0" fontAlgn="base" hangingPunct="0">
              <a:spcBef>
                <a:spcPct val="20000"/>
              </a:spcBef>
              <a:spcAft>
                <a:spcPct val="0"/>
              </a:spcAft>
              <a:buFont typeface="Arial" pitchFamily="34" charset="0"/>
              <a:buNone/>
              <a:defRPr sz="2000" b="0" i="0" kern="1200">
                <a:solidFill>
                  <a:schemeClr val="tx1"/>
                </a:solidFill>
                <a:latin typeface="WhitneyHTF-Bold"/>
                <a:ea typeface="ＭＳ Ｐゴシック"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000" b="1" dirty="0" smtClean="0">
                <a:latin typeface="+mj-lt"/>
              </a:rPr>
              <a:t>Events			Prediction</a:t>
            </a:r>
          </a:p>
          <a:p>
            <a:pPr marL="342900" indent="-342900">
              <a:lnSpc>
                <a:spcPct val="150000"/>
              </a:lnSpc>
              <a:buAutoNum type="arabicPeriod"/>
              <a:tabLst>
                <a:tab pos="571500" algn="l"/>
              </a:tabLst>
            </a:pPr>
            <a:r>
              <a:rPr lang="en-US" sz="2000" dirty="0" smtClean="0">
                <a:latin typeface="+mj-lt"/>
              </a:rPr>
              <a:t>Expired load: 	        </a:t>
            </a:r>
            <a:r>
              <a:rPr lang="en-US" sz="2000" b="1" dirty="0" smtClean="0">
                <a:latin typeface="+mj-lt"/>
              </a:rPr>
              <a:t>↑</a:t>
            </a:r>
          </a:p>
          <a:p>
            <a:pPr marL="342900" indent="-342900">
              <a:lnSpc>
                <a:spcPct val="150000"/>
              </a:lnSpc>
              <a:buAutoNum type="arabicPeriod"/>
              <a:tabLst>
                <a:tab pos="571500" algn="l"/>
              </a:tabLst>
            </a:pPr>
            <a:r>
              <a:rPr lang="en-US" sz="2000" dirty="0" smtClean="0">
                <a:latin typeface="+mj-lt"/>
              </a:rPr>
              <a:t>Unexpired store: 	        ↓</a:t>
            </a:r>
          </a:p>
          <a:p>
            <a:pPr marL="342900" indent="-342900">
              <a:lnSpc>
                <a:spcPct val="150000"/>
              </a:lnSpc>
              <a:buAutoNum type="arabicPeriod"/>
              <a:tabLst>
                <a:tab pos="571500" algn="l"/>
              </a:tabLst>
            </a:pPr>
            <a:r>
              <a:rPr lang="en-US" sz="2000" dirty="0" smtClean="0">
                <a:latin typeface="+mj-lt"/>
              </a:rPr>
              <a:t>Unexpired eviction: </a:t>
            </a:r>
            <a:r>
              <a:rPr lang="en-US" sz="2000" dirty="0">
                <a:latin typeface="+mj-lt"/>
              </a:rPr>
              <a:t>	</a:t>
            </a:r>
            <a:r>
              <a:rPr lang="en-US" sz="2000" dirty="0" smtClean="0">
                <a:latin typeface="+mj-lt"/>
              </a:rPr>
              <a:t>        </a:t>
            </a:r>
            <a:r>
              <a:rPr lang="en-US" sz="2000" dirty="0" smtClean="0"/>
              <a:t>↓</a:t>
            </a:r>
            <a:endParaRPr lang="en-US" sz="2000" dirty="0" smtClean="0">
              <a:latin typeface="+mj-lt"/>
            </a:endParaRPr>
          </a:p>
        </p:txBody>
      </p:sp>
      <p:sp>
        <p:nvSpPr>
          <p:cNvPr id="27" name="Rectangle 26"/>
          <p:cNvSpPr/>
          <p:nvPr/>
        </p:nvSpPr>
        <p:spPr>
          <a:xfrm>
            <a:off x="884350" y="5013178"/>
            <a:ext cx="1200779" cy="43154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bg1"/>
                </a:solidFill>
              </a:rPr>
              <a:t>prediction++</a:t>
            </a:r>
            <a:endParaRPr lang="en-US" sz="1400" b="1" dirty="0">
              <a:solidFill>
                <a:schemeClr val="bg1"/>
              </a:solidFill>
            </a:endParaRPr>
          </a:p>
        </p:txBody>
      </p:sp>
      <p:sp>
        <p:nvSpPr>
          <p:cNvPr id="28" name="Rectangle 27"/>
          <p:cNvSpPr/>
          <p:nvPr/>
        </p:nvSpPr>
        <p:spPr>
          <a:xfrm>
            <a:off x="884349" y="4635006"/>
            <a:ext cx="824323" cy="274320"/>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bg1"/>
                </a:solidFill>
              </a:rPr>
              <a:t>T = 20</a:t>
            </a:r>
            <a:endParaRPr lang="en-US" sz="1400" b="1" dirty="0">
              <a:solidFill>
                <a:schemeClr val="bg1"/>
              </a:solidFill>
            </a:endParaRPr>
          </a:p>
        </p:txBody>
      </p:sp>
      <p:grpSp>
        <p:nvGrpSpPr>
          <p:cNvPr id="29" name="Group 28"/>
          <p:cNvGrpSpPr/>
          <p:nvPr/>
        </p:nvGrpSpPr>
        <p:grpSpPr>
          <a:xfrm>
            <a:off x="1725631" y="3399640"/>
            <a:ext cx="718995" cy="1372526"/>
            <a:chOff x="2123728" y="4293096"/>
            <a:chExt cx="718995" cy="1372526"/>
          </a:xfrm>
        </p:grpSpPr>
        <p:cxnSp>
          <p:nvCxnSpPr>
            <p:cNvPr id="30" name="Straight Arrow Connector 29"/>
            <p:cNvCxnSpPr/>
            <p:nvPr/>
          </p:nvCxnSpPr>
          <p:spPr>
            <a:xfrm>
              <a:off x="2123728" y="4293096"/>
              <a:ext cx="718995" cy="13725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rot="3711319">
              <a:off x="2040567" y="4737262"/>
              <a:ext cx="777152" cy="276999"/>
            </a:xfrm>
            <a:prstGeom prst="rect">
              <a:avLst/>
            </a:prstGeom>
            <a:solidFill>
              <a:schemeClr val="bg1"/>
            </a:solidFill>
          </p:spPr>
          <p:txBody>
            <a:bodyPr wrap="square" lIns="0" tIns="0" rIns="0" bIns="0" rtlCol="0">
              <a:spAutoFit/>
            </a:bodyPr>
            <a:lstStyle/>
            <a:p>
              <a:pPr algn="ctr"/>
              <a:r>
                <a:rPr lang="en-US" dirty="0" smtClean="0"/>
                <a:t>Store A</a:t>
              </a:r>
              <a:endParaRPr lang="en-US" dirty="0"/>
            </a:p>
          </p:txBody>
        </p:sp>
      </p:grpSp>
      <p:grpSp>
        <p:nvGrpSpPr>
          <p:cNvPr id="32" name="Group 31"/>
          <p:cNvGrpSpPr/>
          <p:nvPr/>
        </p:nvGrpSpPr>
        <p:grpSpPr>
          <a:xfrm>
            <a:off x="2331457" y="5097338"/>
            <a:ext cx="1042179" cy="210312"/>
            <a:chOff x="2618095" y="5952668"/>
            <a:chExt cx="1042179" cy="314530"/>
          </a:xfrm>
        </p:grpSpPr>
        <p:sp>
          <p:nvSpPr>
            <p:cNvPr id="33" name="Rectangle 32"/>
            <p:cNvSpPr/>
            <p:nvPr/>
          </p:nvSpPr>
          <p:spPr>
            <a:xfrm>
              <a:off x="3058374" y="5952668"/>
              <a:ext cx="601900" cy="314524"/>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A</a:t>
              </a:r>
              <a:endParaRPr lang="en-US" sz="1400" b="1" dirty="0">
                <a:solidFill>
                  <a:schemeClr val="bg1"/>
                </a:solidFill>
              </a:endParaRPr>
            </a:p>
          </p:txBody>
        </p:sp>
        <p:sp>
          <p:nvSpPr>
            <p:cNvPr id="34" name="Rectangle 33"/>
            <p:cNvSpPr/>
            <p:nvPr/>
          </p:nvSpPr>
          <p:spPr>
            <a:xfrm>
              <a:off x="2618095" y="5952671"/>
              <a:ext cx="440279" cy="31452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30</a:t>
              </a:r>
              <a:endParaRPr lang="en-US" sz="1400" b="1" dirty="0">
                <a:solidFill>
                  <a:schemeClr val="bg1"/>
                </a:solidFill>
              </a:endParaRPr>
            </a:p>
          </p:txBody>
        </p:sp>
      </p:grpSp>
      <p:sp>
        <p:nvSpPr>
          <p:cNvPr id="35" name="Rectangle 34"/>
          <p:cNvSpPr/>
          <p:nvPr/>
        </p:nvSpPr>
        <p:spPr>
          <a:xfrm>
            <a:off x="884351" y="5013175"/>
            <a:ext cx="1200779" cy="43154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bg1"/>
                </a:solidFill>
              </a:rPr>
              <a:t>prediction--</a:t>
            </a:r>
            <a:endParaRPr lang="en-US" sz="1400" b="1" dirty="0">
              <a:solidFill>
                <a:schemeClr val="bg1"/>
              </a:solidFill>
            </a:endParaRPr>
          </a:p>
        </p:txBody>
      </p:sp>
      <p:sp>
        <p:nvSpPr>
          <p:cNvPr id="36" name="Right Arrow 35"/>
          <p:cNvSpPr/>
          <p:nvPr/>
        </p:nvSpPr>
        <p:spPr>
          <a:xfrm rot="19587214">
            <a:off x="3138446" y="4859733"/>
            <a:ext cx="609668" cy="32018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31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26" presetClass="emph" presetSubtype="0" fill="hold" grpId="1" nodeType="with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fade">
                                      <p:cBhvr>
                                        <p:cTn id="26" dur="500"/>
                                        <p:tgtEl>
                                          <p:spTgt spid="26">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xEl>
                                              <p:pRg st="1" end="1"/>
                                            </p:txEl>
                                          </p:spTgt>
                                        </p:tgtEl>
                                        <p:attrNameLst>
                                          <p:attrName>style.visibility</p:attrName>
                                        </p:attrNameLst>
                                      </p:cBhvr>
                                      <p:to>
                                        <p:strVal val="visible"/>
                                      </p:to>
                                    </p:set>
                                    <p:animEffect transition="in" filter="fade">
                                      <p:cBhvr>
                                        <p:cTn id="29" dur="500"/>
                                        <p:tgtEl>
                                          <p:spTgt spid="26">
                                            <p:txEl>
                                              <p:pRg st="1" end="1"/>
                                            </p:txEl>
                                          </p:spTgt>
                                        </p:tgtEl>
                                      </p:cBhvr>
                                    </p:animEffect>
                                  </p:childTnLst>
                                </p:cTn>
                              </p:par>
                              <p:par>
                                <p:cTn id="30" presetID="1" presetClass="exit" presetSubtype="0" fill="hold" grpId="2" nodeType="withEffect">
                                  <p:stCondLst>
                                    <p:cond delay="0"/>
                                  </p:stCondLst>
                                  <p:childTnLst>
                                    <p:set>
                                      <p:cBhvr>
                                        <p:cTn id="31" dur="1" fill="hold">
                                          <p:stCondLst>
                                            <p:cond delay="0"/>
                                          </p:stCondLst>
                                        </p:cTn>
                                        <p:tgtEl>
                                          <p:spTgt spid="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xit"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xEl>
                                              <p:pRg st="2" end="2"/>
                                            </p:txEl>
                                          </p:spTgt>
                                        </p:tgtEl>
                                        <p:attrNameLst>
                                          <p:attrName>style.visibility</p:attrName>
                                        </p:attrNameLst>
                                      </p:cBhvr>
                                      <p:to>
                                        <p:strVal val="visible"/>
                                      </p:to>
                                    </p:set>
                                    <p:animEffect transition="in" filter="fade">
                                      <p:cBhvr>
                                        <p:cTn id="42" dur="500"/>
                                        <p:tgtEl>
                                          <p:spTgt spid="26">
                                            <p:txEl>
                                              <p:pRg st="2" end="2"/>
                                            </p:txEl>
                                          </p:spTgt>
                                        </p:tgtEl>
                                      </p:cBhvr>
                                    </p:animEffect>
                                  </p:childTnLst>
                                </p:cTn>
                              </p:par>
                              <p:par>
                                <p:cTn id="43" presetID="1" presetClass="exit" presetSubtype="0" fill="hold"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6">
                                            <p:txEl>
                                              <p:pRg st="3" end="3"/>
                                            </p:txEl>
                                          </p:spTgt>
                                        </p:tgtEl>
                                        <p:attrNameLst>
                                          <p:attrName>style.visibility</p:attrName>
                                        </p:attrNameLst>
                                      </p:cBhvr>
                                      <p:to>
                                        <p:strVal val="visible"/>
                                      </p:to>
                                    </p:set>
                                    <p:animEffect transition="in" filter="fade">
                                      <p:cBhvr>
                                        <p:cTn id="59" dur="500"/>
                                        <p:tgtEl>
                                          <p:spTgt spid="26">
                                            <p:txEl>
                                              <p:pRg st="3" end="3"/>
                                            </p:txEl>
                                          </p:spTgt>
                                        </p:tgtEl>
                                      </p:cBhvr>
                                    </p:animEffect>
                                  </p:childTnLst>
                                </p:cTn>
                              </p:par>
                              <p:par>
                                <p:cTn id="60" presetID="1" presetClass="exit" presetSubtype="0" fill="hold" nodeType="withEffect">
                                  <p:stCondLst>
                                    <p:cond delay="0"/>
                                  </p:stCondLst>
                                  <p:childTnLst>
                                    <p:set>
                                      <p:cBhvr>
                                        <p:cTn id="61" dur="1" fill="hold">
                                          <p:stCondLst>
                                            <p:cond delay="0"/>
                                          </p:stCondLst>
                                        </p:cTn>
                                        <p:tgtEl>
                                          <p:spTgt spid="29"/>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8" grpId="2" animBg="1"/>
      <p:bldP spid="27" grpId="0" animBg="1"/>
      <p:bldP spid="27" grpId="1" animBg="1"/>
      <p:bldP spid="28" grpId="0" animBg="1"/>
      <p:bldP spid="35"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TC-Strong </a:t>
            </a:r>
            <a:r>
              <a:rPr lang="en-US" dirty="0" err="1" smtClean="0"/>
              <a:t>vs</a:t>
            </a:r>
            <a:r>
              <a:rPr lang="en-US" dirty="0" smtClean="0"/>
              <a:t> TC-Weak</a:t>
            </a:r>
            <a:endParaRPr lang="en-US" dirty="0"/>
          </a:p>
        </p:txBody>
      </p:sp>
      <p:sp>
        <p:nvSpPr>
          <p:cNvPr id="3" name="Text Placeholder 2"/>
          <p:cNvSpPr>
            <a:spLocks noGrp="1"/>
          </p:cNvSpPr>
          <p:nvPr>
            <p:ph type="body" sz="quarter" idx="12"/>
          </p:nvPr>
        </p:nvSpPr>
        <p:spPr>
          <a:xfrm>
            <a:off x="467544" y="3010484"/>
            <a:ext cx="4104456" cy="504056"/>
          </a:xfrm>
          <a:ln>
            <a:noFill/>
          </a:ln>
        </p:spPr>
        <p:txBody>
          <a:bodyPr/>
          <a:lstStyle/>
          <a:p>
            <a:pPr algn="ctr"/>
            <a:r>
              <a:rPr lang="en-US" dirty="0" smtClean="0"/>
              <a:t>Fixed lifetime for all applications</a:t>
            </a:r>
            <a:endParaRPr lang="en-US" dirty="0"/>
          </a:p>
        </p:txBody>
      </p:sp>
      <p:grpSp>
        <p:nvGrpSpPr>
          <p:cNvPr id="36" name="Group 35"/>
          <p:cNvGrpSpPr/>
          <p:nvPr/>
        </p:nvGrpSpPr>
        <p:grpSpPr>
          <a:xfrm>
            <a:off x="712512" y="3542322"/>
            <a:ext cx="2870242" cy="1841500"/>
            <a:chOff x="937122" y="3716398"/>
            <a:chExt cx="2870242" cy="1841500"/>
          </a:xfrm>
        </p:grpSpPr>
        <p:sp>
          <p:nvSpPr>
            <p:cNvPr id="6" name="Rectangle 6"/>
            <p:cNvSpPr>
              <a:spLocks noChangeArrowheads="1"/>
            </p:cNvSpPr>
            <p:nvPr/>
          </p:nvSpPr>
          <p:spPr bwMode="auto">
            <a:xfrm>
              <a:off x="1664239" y="3833873"/>
              <a:ext cx="2138363" cy="142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1664239" y="3829110"/>
              <a:ext cx="2138363" cy="1077913"/>
            </a:xfrm>
            <a:custGeom>
              <a:avLst/>
              <a:gdLst>
                <a:gd name="T0" fmla="*/ 162 w 2694"/>
                <a:gd name="T1" fmla="*/ 1346 h 1358"/>
                <a:gd name="T2" fmla="*/ 369 w 2694"/>
                <a:gd name="T3" fmla="*/ 1346 h 1358"/>
                <a:gd name="T4" fmla="*/ 530 w 2694"/>
                <a:gd name="T5" fmla="*/ 1358 h 1358"/>
                <a:gd name="T6" fmla="*/ 645 w 2694"/>
                <a:gd name="T7" fmla="*/ 1358 h 1358"/>
                <a:gd name="T8" fmla="*/ 807 w 2694"/>
                <a:gd name="T9" fmla="*/ 1346 h 1358"/>
                <a:gd name="T10" fmla="*/ 1049 w 2694"/>
                <a:gd name="T11" fmla="*/ 1346 h 1358"/>
                <a:gd name="T12" fmla="*/ 1256 w 2694"/>
                <a:gd name="T13" fmla="*/ 1346 h 1358"/>
                <a:gd name="T14" fmla="*/ 1417 w 2694"/>
                <a:gd name="T15" fmla="*/ 1358 h 1358"/>
                <a:gd name="T16" fmla="*/ 1533 w 2694"/>
                <a:gd name="T17" fmla="*/ 1358 h 1358"/>
                <a:gd name="T18" fmla="*/ 1694 w 2694"/>
                <a:gd name="T19" fmla="*/ 1346 h 1358"/>
                <a:gd name="T20" fmla="*/ 1936 w 2694"/>
                <a:gd name="T21" fmla="*/ 1346 h 1358"/>
                <a:gd name="T22" fmla="*/ 2143 w 2694"/>
                <a:gd name="T23" fmla="*/ 1346 h 1358"/>
                <a:gd name="T24" fmla="*/ 2305 w 2694"/>
                <a:gd name="T25" fmla="*/ 1358 h 1358"/>
                <a:gd name="T26" fmla="*/ 2420 w 2694"/>
                <a:gd name="T27" fmla="*/ 1358 h 1358"/>
                <a:gd name="T28" fmla="*/ 2581 w 2694"/>
                <a:gd name="T29" fmla="*/ 1346 h 1358"/>
                <a:gd name="T30" fmla="*/ 81 w 2694"/>
                <a:gd name="T31" fmla="*/ 899 h 1358"/>
                <a:gd name="T32" fmla="*/ 288 w 2694"/>
                <a:gd name="T33" fmla="*/ 899 h 1358"/>
                <a:gd name="T34" fmla="*/ 450 w 2694"/>
                <a:gd name="T35" fmla="*/ 910 h 1358"/>
                <a:gd name="T36" fmla="*/ 565 w 2694"/>
                <a:gd name="T37" fmla="*/ 910 h 1358"/>
                <a:gd name="T38" fmla="*/ 726 w 2694"/>
                <a:gd name="T39" fmla="*/ 899 h 1358"/>
                <a:gd name="T40" fmla="*/ 968 w 2694"/>
                <a:gd name="T41" fmla="*/ 899 h 1358"/>
                <a:gd name="T42" fmla="*/ 1175 w 2694"/>
                <a:gd name="T43" fmla="*/ 899 h 1358"/>
                <a:gd name="T44" fmla="*/ 1337 w 2694"/>
                <a:gd name="T45" fmla="*/ 910 h 1358"/>
                <a:gd name="T46" fmla="*/ 1452 w 2694"/>
                <a:gd name="T47" fmla="*/ 910 h 1358"/>
                <a:gd name="T48" fmla="*/ 1613 w 2694"/>
                <a:gd name="T49" fmla="*/ 899 h 1358"/>
                <a:gd name="T50" fmla="*/ 1855 w 2694"/>
                <a:gd name="T51" fmla="*/ 899 h 1358"/>
                <a:gd name="T52" fmla="*/ 2063 w 2694"/>
                <a:gd name="T53" fmla="*/ 899 h 1358"/>
                <a:gd name="T54" fmla="*/ 2224 w 2694"/>
                <a:gd name="T55" fmla="*/ 910 h 1358"/>
                <a:gd name="T56" fmla="*/ 2339 w 2694"/>
                <a:gd name="T57" fmla="*/ 910 h 1358"/>
                <a:gd name="T58" fmla="*/ 2500 w 2694"/>
                <a:gd name="T59" fmla="*/ 899 h 1358"/>
                <a:gd name="T60" fmla="*/ 0 w 2694"/>
                <a:gd name="T61" fmla="*/ 449 h 1358"/>
                <a:gd name="T62" fmla="*/ 208 w 2694"/>
                <a:gd name="T63" fmla="*/ 449 h 1358"/>
                <a:gd name="T64" fmla="*/ 369 w 2694"/>
                <a:gd name="T65" fmla="*/ 461 h 1358"/>
                <a:gd name="T66" fmla="*/ 484 w 2694"/>
                <a:gd name="T67" fmla="*/ 461 h 1358"/>
                <a:gd name="T68" fmla="*/ 645 w 2694"/>
                <a:gd name="T69" fmla="*/ 449 h 1358"/>
                <a:gd name="T70" fmla="*/ 887 w 2694"/>
                <a:gd name="T71" fmla="*/ 449 h 1358"/>
                <a:gd name="T72" fmla="*/ 1095 w 2694"/>
                <a:gd name="T73" fmla="*/ 449 h 1358"/>
                <a:gd name="T74" fmla="*/ 1256 w 2694"/>
                <a:gd name="T75" fmla="*/ 461 h 1358"/>
                <a:gd name="T76" fmla="*/ 1371 w 2694"/>
                <a:gd name="T77" fmla="*/ 461 h 1358"/>
                <a:gd name="T78" fmla="*/ 1533 w 2694"/>
                <a:gd name="T79" fmla="*/ 449 h 1358"/>
                <a:gd name="T80" fmla="*/ 1775 w 2694"/>
                <a:gd name="T81" fmla="*/ 449 h 1358"/>
                <a:gd name="T82" fmla="*/ 1982 w 2694"/>
                <a:gd name="T83" fmla="*/ 449 h 1358"/>
                <a:gd name="T84" fmla="*/ 2143 w 2694"/>
                <a:gd name="T85" fmla="*/ 461 h 1358"/>
                <a:gd name="T86" fmla="*/ 2258 w 2694"/>
                <a:gd name="T87" fmla="*/ 461 h 1358"/>
                <a:gd name="T88" fmla="*/ 2420 w 2694"/>
                <a:gd name="T89" fmla="*/ 449 h 1358"/>
                <a:gd name="T90" fmla="*/ 2662 w 2694"/>
                <a:gd name="T91" fmla="*/ 449 h 1358"/>
                <a:gd name="T92" fmla="*/ 127 w 2694"/>
                <a:gd name="T93" fmla="*/ 0 h 1358"/>
                <a:gd name="T94" fmla="*/ 288 w 2694"/>
                <a:gd name="T95" fmla="*/ 11 h 1358"/>
                <a:gd name="T96" fmla="*/ 403 w 2694"/>
                <a:gd name="T97" fmla="*/ 11 h 1358"/>
                <a:gd name="T98" fmla="*/ 565 w 2694"/>
                <a:gd name="T99" fmla="*/ 0 h 1358"/>
                <a:gd name="T100" fmla="*/ 807 w 2694"/>
                <a:gd name="T101" fmla="*/ 0 h 1358"/>
                <a:gd name="T102" fmla="*/ 1014 w 2694"/>
                <a:gd name="T103" fmla="*/ 0 h 1358"/>
                <a:gd name="T104" fmla="*/ 1175 w 2694"/>
                <a:gd name="T105" fmla="*/ 11 h 1358"/>
                <a:gd name="T106" fmla="*/ 1291 w 2694"/>
                <a:gd name="T107" fmla="*/ 11 h 1358"/>
                <a:gd name="T108" fmla="*/ 1452 w 2694"/>
                <a:gd name="T109" fmla="*/ 0 h 1358"/>
                <a:gd name="T110" fmla="*/ 1694 w 2694"/>
                <a:gd name="T111" fmla="*/ 0 h 1358"/>
                <a:gd name="T112" fmla="*/ 1901 w 2694"/>
                <a:gd name="T113" fmla="*/ 0 h 1358"/>
                <a:gd name="T114" fmla="*/ 2063 w 2694"/>
                <a:gd name="T115" fmla="*/ 11 h 1358"/>
                <a:gd name="T116" fmla="*/ 2178 w 2694"/>
                <a:gd name="T117" fmla="*/ 11 h 1358"/>
                <a:gd name="T118" fmla="*/ 2339 w 2694"/>
                <a:gd name="T119" fmla="*/ 0 h 1358"/>
                <a:gd name="T120" fmla="*/ 2581 w 2694"/>
                <a:gd name="T121"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94" h="1358">
                  <a:moveTo>
                    <a:pt x="0" y="1346"/>
                  </a:moveTo>
                  <a:lnTo>
                    <a:pt x="46" y="1346"/>
                  </a:lnTo>
                  <a:lnTo>
                    <a:pt x="46" y="1358"/>
                  </a:lnTo>
                  <a:lnTo>
                    <a:pt x="0" y="1358"/>
                  </a:lnTo>
                  <a:lnTo>
                    <a:pt x="0" y="1346"/>
                  </a:lnTo>
                  <a:close/>
                  <a:moveTo>
                    <a:pt x="81" y="1346"/>
                  </a:moveTo>
                  <a:lnTo>
                    <a:pt x="127" y="1346"/>
                  </a:lnTo>
                  <a:lnTo>
                    <a:pt x="127" y="1358"/>
                  </a:lnTo>
                  <a:lnTo>
                    <a:pt x="81" y="1358"/>
                  </a:lnTo>
                  <a:lnTo>
                    <a:pt x="81" y="1346"/>
                  </a:lnTo>
                  <a:close/>
                  <a:moveTo>
                    <a:pt x="162" y="1346"/>
                  </a:moveTo>
                  <a:lnTo>
                    <a:pt x="208" y="1346"/>
                  </a:lnTo>
                  <a:lnTo>
                    <a:pt x="208" y="1358"/>
                  </a:lnTo>
                  <a:lnTo>
                    <a:pt x="162" y="1358"/>
                  </a:lnTo>
                  <a:lnTo>
                    <a:pt x="162" y="1346"/>
                  </a:lnTo>
                  <a:close/>
                  <a:moveTo>
                    <a:pt x="242" y="1346"/>
                  </a:moveTo>
                  <a:lnTo>
                    <a:pt x="288" y="1346"/>
                  </a:lnTo>
                  <a:lnTo>
                    <a:pt x="288" y="1358"/>
                  </a:lnTo>
                  <a:lnTo>
                    <a:pt x="242" y="1358"/>
                  </a:lnTo>
                  <a:lnTo>
                    <a:pt x="242" y="1346"/>
                  </a:lnTo>
                  <a:close/>
                  <a:moveTo>
                    <a:pt x="323" y="1346"/>
                  </a:moveTo>
                  <a:lnTo>
                    <a:pt x="369" y="1346"/>
                  </a:lnTo>
                  <a:lnTo>
                    <a:pt x="369" y="1358"/>
                  </a:lnTo>
                  <a:lnTo>
                    <a:pt x="323" y="1358"/>
                  </a:lnTo>
                  <a:lnTo>
                    <a:pt x="323" y="1346"/>
                  </a:lnTo>
                  <a:close/>
                  <a:moveTo>
                    <a:pt x="403" y="1346"/>
                  </a:moveTo>
                  <a:lnTo>
                    <a:pt x="450" y="1346"/>
                  </a:lnTo>
                  <a:lnTo>
                    <a:pt x="450" y="1358"/>
                  </a:lnTo>
                  <a:lnTo>
                    <a:pt x="403" y="1358"/>
                  </a:lnTo>
                  <a:lnTo>
                    <a:pt x="403" y="1346"/>
                  </a:lnTo>
                  <a:close/>
                  <a:moveTo>
                    <a:pt x="484" y="1346"/>
                  </a:moveTo>
                  <a:lnTo>
                    <a:pt x="530" y="1346"/>
                  </a:lnTo>
                  <a:lnTo>
                    <a:pt x="530" y="1358"/>
                  </a:lnTo>
                  <a:lnTo>
                    <a:pt x="484" y="1358"/>
                  </a:lnTo>
                  <a:lnTo>
                    <a:pt x="484" y="1346"/>
                  </a:lnTo>
                  <a:close/>
                  <a:moveTo>
                    <a:pt x="565" y="1346"/>
                  </a:moveTo>
                  <a:lnTo>
                    <a:pt x="611" y="1346"/>
                  </a:lnTo>
                  <a:lnTo>
                    <a:pt x="611" y="1358"/>
                  </a:lnTo>
                  <a:lnTo>
                    <a:pt x="565" y="1358"/>
                  </a:lnTo>
                  <a:lnTo>
                    <a:pt x="565" y="1346"/>
                  </a:lnTo>
                  <a:close/>
                  <a:moveTo>
                    <a:pt x="645" y="1346"/>
                  </a:moveTo>
                  <a:lnTo>
                    <a:pt x="692" y="1346"/>
                  </a:lnTo>
                  <a:lnTo>
                    <a:pt x="692" y="1358"/>
                  </a:lnTo>
                  <a:lnTo>
                    <a:pt x="645" y="1358"/>
                  </a:lnTo>
                  <a:lnTo>
                    <a:pt x="645" y="1346"/>
                  </a:lnTo>
                  <a:close/>
                  <a:moveTo>
                    <a:pt x="726" y="1346"/>
                  </a:moveTo>
                  <a:lnTo>
                    <a:pt x="772" y="1346"/>
                  </a:lnTo>
                  <a:lnTo>
                    <a:pt x="772" y="1358"/>
                  </a:lnTo>
                  <a:lnTo>
                    <a:pt x="726" y="1358"/>
                  </a:lnTo>
                  <a:lnTo>
                    <a:pt x="726" y="1346"/>
                  </a:lnTo>
                  <a:close/>
                  <a:moveTo>
                    <a:pt x="807" y="1346"/>
                  </a:moveTo>
                  <a:lnTo>
                    <a:pt x="853" y="1346"/>
                  </a:lnTo>
                  <a:lnTo>
                    <a:pt x="853" y="1358"/>
                  </a:lnTo>
                  <a:lnTo>
                    <a:pt x="807" y="1358"/>
                  </a:lnTo>
                  <a:lnTo>
                    <a:pt x="807" y="1346"/>
                  </a:lnTo>
                  <a:close/>
                  <a:moveTo>
                    <a:pt x="887" y="1346"/>
                  </a:moveTo>
                  <a:lnTo>
                    <a:pt x="933" y="1346"/>
                  </a:lnTo>
                  <a:lnTo>
                    <a:pt x="933" y="1358"/>
                  </a:lnTo>
                  <a:lnTo>
                    <a:pt x="887" y="1358"/>
                  </a:lnTo>
                  <a:lnTo>
                    <a:pt x="887" y="1346"/>
                  </a:lnTo>
                  <a:close/>
                  <a:moveTo>
                    <a:pt x="968" y="1346"/>
                  </a:moveTo>
                  <a:lnTo>
                    <a:pt x="1014" y="1346"/>
                  </a:lnTo>
                  <a:lnTo>
                    <a:pt x="1014" y="1358"/>
                  </a:lnTo>
                  <a:lnTo>
                    <a:pt x="968" y="1358"/>
                  </a:lnTo>
                  <a:lnTo>
                    <a:pt x="968" y="1346"/>
                  </a:lnTo>
                  <a:close/>
                  <a:moveTo>
                    <a:pt x="1049" y="1346"/>
                  </a:moveTo>
                  <a:lnTo>
                    <a:pt x="1095" y="1346"/>
                  </a:lnTo>
                  <a:lnTo>
                    <a:pt x="1095" y="1358"/>
                  </a:lnTo>
                  <a:lnTo>
                    <a:pt x="1049" y="1358"/>
                  </a:lnTo>
                  <a:lnTo>
                    <a:pt x="1049" y="1346"/>
                  </a:lnTo>
                  <a:close/>
                  <a:moveTo>
                    <a:pt x="1129" y="1346"/>
                  </a:moveTo>
                  <a:lnTo>
                    <a:pt x="1175" y="1346"/>
                  </a:lnTo>
                  <a:lnTo>
                    <a:pt x="1175" y="1358"/>
                  </a:lnTo>
                  <a:lnTo>
                    <a:pt x="1129" y="1358"/>
                  </a:lnTo>
                  <a:lnTo>
                    <a:pt x="1129" y="1346"/>
                  </a:lnTo>
                  <a:close/>
                  <a:moveTo>
                    <a:pt x="1210" y="1346"/>
                  </a:moveTo>
                  <a:lnTo>
                    <a:pt x="1256" y="1346"/>
                  </a:lnTo>
                  <a:lnTo>
                    <a:pt x="1256" y="1358"/>
                  </a:lnTo>
                  <a:lnTo>
                    <a:pt x="1210" y="1358"/>
                  </a:lnTo>
                  <a:lnTo>
                    <a:pt x="1210" y="1346"/>
                  </a:lnTo>
                  <a:close/>
                  <a:moveTo>
                    <a:pt x="1291" y="1346"/>
                  </a:moveTo>
                  <a:lnTo>
                    <a:pt x="1337" y="1346"/>
                  </a:lnTo>
                  <a:lnTo>
                    <a:pt x="1337" y="1358"/>
                  </a:lnTo>
                  <a:lnTo>
                    <a:pt x="1291" y="1358"/>
                  </a:lnTo>
                  <a:lnTo>
                    <a:pt x="1291" y="1346"/>
                  </a:lnTo>
                  <a:close/>
                  <a:moveTo>
                    <a:pt x="1371" y="1346"/>
                  </a:moveTo>
                  <a:lnTo>
                    <a:pt x="1417" y="1346"/>
                  </a:lnTo>
                  <a:lnTo>
                    <a:pt x="1417" y="1358"/>
                  </a:lnTo>
                  <a:lnTo>
                    <a:pt x="1371" y="1358"/>
                  </a:lnTo>
                  <a:lnTo>
                    <a:pt x="1371" y="1346"/>
                  </a:lnTo>
                  <a:close/>
                  <a:moveTo>
                    <a:pt x="1452" y="1346"/>
                  </a:moveTo>
                  <a:lnTo>
                    <a:pt x="1498" y="1346"/>
                  </a:lnTo>
                  <a:lnTo>
                    <a:pt x="1498" y="1358"/>
                  </a:lnTo>
                  <a:lnTo>
                    <a:pt x="1452" y="1358"/>
                  </a:lnTo>
                  <a:lnTo>
                    <a:pt x="1452" y="1346"/>
                  </a:lnTo>
                  <a:close/>
                  <a:moveTo>
                    <a:pt x="1533" y="1346"/>
                  </a:moveTo>
                  <a:lnTo>
                    <a:pt x="1579" y="1346"/>
                  </a:lnTo>
                  <a:lnTo>
                    <a:pt x="1579" y="1358"/>
                  </a:lnTo>
                  <a:lnTo>
                    <a:pt x="1533" y="1358"/>
                  </a:lnTo>
                  <a:lnTo>
                    <a:pt x="1533" y="1346"/>
                  </a:lnTo>
                  <a:close/>
                  <a:moveTo>
                    <a:pt x="1613" y="1346"/>
                  </a:moveTo>
                  <a:lnTo>
                    <a:pt x="1659" y="1346"/>
                  </a:lnTo>
                  <a:lnTo>
                    <a:pt x="1659" y="1358"/>
                  </a:lnTo>
                  <a:lnTo>
                    <a:pt x="1613" y="1358"/>
                  </a:lnTo>
                  <a:lnTo>
                    <a:pt x="1613" y="1346"/>
                  </a:lnTo>
                  <a:close/>
                  <a:moveTo>
                    <a:pt x="1694" y="1346"/>
                  </a:moveTo>
                  <a:lnTo>
                    <a:pt x="1740" y="1346"/>
                  </a:lnTo>
                  <a:lnTo>
                    <a:pt x="1740" y="1358"/>
                  </a:lnTo>
                  <a:lnTo>
                    <a:pt x="1694" y="1358"/>
                  </a:lnTo>
                  <a:lnTo>
                    <a:pt x="1694" y="1346"/>
                  </a:lnTo>
                  <a:close/>
                  <a:moveTo>
                    <a:pt x="1775" y="1346"/>
                  </a:moveTo>
                  <a:lnTo>
                    <a:pt x="1821" y="1346"/>
                  </a:lnTo>
                  <a:lnTo>
                    <a:pt x="1821" y="1358"/>
                  </a:lnTo>
                  <a:lnTo>
                    <a:pt x="1775" y="1358"/>
                  </a:lnTo>
                  <a:lnTo>
                    <a:pt x="1775" y="1346"/>
                  </a:lnTo>
                  <a:close/>
                  <a:moveTo>
                    <a:pt x="1855" y="1346"/>
                  </a:moveTo>
                  <a:lnTo>
                    <a:pt x="1901" y="1346"/>
                  </a:lnTo>
                  <a:lnTo>
                    <a:pt x="1901" y="1358"/>
                  </a:lnTo>
                  <a:lnTo>
                    <a:pt x="1855" y="1358"/>
                  </a:lnTo>
                  <a:lnTo>
                    <a:pt x="1855" y="1346"/>
                  </a:lnTo>
                  <a:close/>
                  <a:moveTo>
                    <a:pt x="1936" y="1346"/>
                  </a:moveTo>
                  <a:lnTo>
                    <a:pt x="1982" y="1346"/>
                  </a:lnTo>
                  <a:lnTo>
                    <a:pt x="1982" y="1358"/>
                  </a:lnTo>
                  <a:lnTo>
                    <a:pt x="1936" y="1358"/>
                  </a:lnTo>
                  <a:lnTo>
                    <a:pt x="1936" y="1346"/>
                  </a:lnTo>
                  <a:close/>
                  <a:moveTo>
                    <a:pt x="2017" y="1346"/>
                  </a:moveTo>
                  <a:lnTo>
                    <a:pt x="2063" y="1346"/>
                  </a:lnTo>
                  <a:lnTo>
                    <a:pt x="2063" y="1358"/>
                  </a:lnTo>
                  <a:lnTo>
                    <a:pt x="2017" y="1358"/>
                  </a:lnTo>
                  <a:lnTo>
                    <a:pt x="2017" y="1346"/>
                  </a:lnTo>
                  <a:close/>
                  <a:moveTo>
                    <a:pt x="2097" y="1346"/>
                  </a:moveTo>
                  <a:lnTo>
                    <a:pt x="2143" y="1346"/>
                  </a:lnTo>
                  <a:lnTo>
                    <a:pt x="2143" y="1358"/>
                  </a:lnTo>
                  <a:lnTo>
                    <a:pt x="2097" y="1358"/>
                  </a:lnTo>
                  <a:lnTo>
                    <a:pt x="2097" y="1346"/>
                  </a:lnTo>
                  <a:close/>
                  <a:moveTo>
                    <a:pt x="2178" y="1346"/>
                  </a:moveTo>
                  <a:lnTo>
                    <a:pt x="2224" y="1346"/>
                  </a:lnTo>
                  <a:lnTo>
                    <a:pt x="2224" y="1358"/>
                  </a:lnTo>
                  <a:lnTo>
                    <a:pt x="2178" y="1358"/>
                  </a:lnTo>
                  <a:lnTo>
                    <a:pt x="2178" y="1346"/>
                  </a:lnTo>
                  <a:close/>
                  <a:moveTo>
                    <a:pt x="2258" y="1346"/>
                  </a:moveTo>
                  <a:lnTo>
                    <a:pt x="2305" y="1346"/>
                  </a:lnTo>
                  <a:lnTo>
                    <a:pt x="2305" y="1358"/>
                  </a:lnTo>
                  <a:lnTo>
                    <a:pt x="2258" y="1358"/>
                  </a:lnTo>
                  <a:lnTo>
                    <a:pt x="2258" y="1346"/>
                  </a:lnTo>
                  <a:close/>
                  <a:moveTo>
                    <a:pt x="2339" y="1346"/>
                  </a:moveTo>
                  <a:lnTo>
                    <a:pt x="2385" y="1346"/>
                  </a:lnTo>
                  <a:lnTo>
                    <a:pt x="2385" y="1358"/>
                  </a:lnTo>
                  <a:lnTo>
                    <a:pt x="2339" y="1358"/>
                  </a:lnTo>
                  <a:lnTo>
                    <a:pt x="2339" y="1346"/>
                  </a:lnTo>
                  <a:close/>
                  <a:moveTo>
                    <a:pt x="2420" y="1346"/>
                  </a:moveTo>
                  <a:lnTo>
                    <a:pt x="2466" y="1346"/>
                  </a:lnTo>
                  <a:lnTo>
                    <a:pt x="2466" y="1358"/>
                  </a:lnTo>
                  <a:lnTo>
                    <a:pt x="2420" y="1358"/>
                  </a:lnTo>
                  <a:lnTo>
                    <a:pt x="2420" y="1346"/>
                  </a:lnTo>
                  <a:close/>
                  <a:moveTo>
                    <a:pt x="2500" y="1346"/>
                  </a:moveTo>
                  <a:lnTo>
                    <a:pt x="2547" y="1346"/>
                  </a:lnTo>
                  <a:lnTo>
                    <a:pt x="2547" y="1358"/>
                  </a:lnTo>
                  <a:lnTo>
                    <a:pt x="2500" y="1358"/>
                  </a:lnTo>
                  <a:lnTo>
                    <a:pt x="2500" y="1346"/>
                  </a:lnTo>
                  <a:close/>
                  <a:moveTo>
                    <a:pt x="2581" y="1346"/>
                  </a:moveTo>
                  <a:lnTo>
                    <a:pt x="2627" y="1346"/>
                  </a:lnTo>
                  <a:lnTo>
                    <a:pt x="2627" y="1358"/>
                  </a:lnTo>
                  <a:lnTo>
                    <a:pt x="2581" y="1358"/>
                  </a:lnTo>
                  <a:lnTo>
                    <a:pt x="2581" y="1346"/>
                  </a:lnTo>
                  <a:close/>
                  <a:moveTo>
                    <a:pt x="2662" y="1346"/>
                  </a:moveTo>
                  <a:lnTo>
                    <a:pt x="2694" y="1346"/>
                  </a:lnTo>
                  <a:lnTo>
                    <a:pt x="2694" y="1358"/>
                  </a:lnTo>
                  <a:lnTo>
                    <a:pt x="2662" y="1358"/>
                  </a:lnTo>
                  <a:lnTo>
                    <a:pt x="2662" y="1346"/>
                  </a:lnTo>
                  <a:close/>
                  <a:moveTo>
                    <a:pt x="0" y="899"/>
                  </a:moveTo>
                  <a:lnTo>
                    <a:pt x="46" y="899"/>
                  </a:lnTo>
                  <a:lnTo>
                    <a:pt x="46" y="910"/>
                  </a:lnTo>
                  <a:lnTo>
                    <a:pt x="0" y="910"/>
                  </a:lnTo>
                  <a:lnTo>
                    <a:pt x="0" y="899"/>
                  </a:lnTo>
                  <a:close/>
                  <a:moveTo>
                    <a:pt x="81" y="899"/>
                  </a:moveTo>
                  <a:lnTo>
                    <a:pt x="127" y="899"/>
                  </a:lnTo>
                  <a:lnTo>
                    <a:pt x="127" y="910"/>
                  </a:lnTo>
                  <a:lnTo>
                    <a:pt x="81" y="910"/>
                  </a:lnTo>
                  <a:lnTo>
                    <a:pt x="81" y="899"/>
                  </a:lnTo>
                  <a:close/>
                  <a:moveTo>
                    <a:pt x="162" y="899"/>
                  </a:moveTo>
                  <a:lnTo>
                    <a:pt x="208" y="899"/>
                  </a:lnTo>
                  <a:lnTo>
                    <a:pt x="208" y="910"/>
                  </a:lnTo>
                  <a:lnTo>
                    <a:pt x="162" y="910"/>
                  </a:lnTo>
                  <a:lnTo>
                    <a:pt x="162" y="899"/>
                  </a:lnTo>
                  <a:close/>
                  <a:moveTo>
                    <a:pt x="242" y="899"/>
                  </a:moveTo>
                  <a:lnTo>
                    <a:pt x="288" y="899"/>
                  </a:lnTo>
                  <a:lnTo>
                    <a:pt x="288" y="910"/>
                  </a:lnTo>
                  <a:lnTo>
                    <a:pt x="242" y="910"/>
                  </a:lnTo>
                  <a:lnTo>
                    <a:pt x="242" y="899"/>
                  </a:lnTo>
                  <a:close/>
                  <a:moveTo>
                    <a:pt x="323" y="899"/>
                  </a:moveTo>
                  <a:lnTo>
                    <a:pt x="369" y="899"/>
                  </a:lnTo>
                  <a:lnTo>
                    <a:pt x="369" y="910"/>
                  </a:lnTo>
                  <a:lnTo>
                    <a:pt x="323" y="910"/>
                  </a:lnTo>
                  <a:lnTo>
                    <a:pt x="323" y="899"/>
                  </a:lnTo>
                  <a:close/>
                  <a:moveTo>
                    <a:pt x="403" y="899"/>
                  </a:moveTo>
                  <a:lnTo>
                    <a:pt x="450" y="899"/>
                  </a:lnTo>
                  <a:lnTo>
                    <a:pt x="450" y="910"/>
                  </a:lnTo>
                  <a:lnTo>
                    <a:pt x="403" y="910"/>
                  </a:lnTo>
                  <a:lnTo>
                    <a:pt x="403" y="899"/>
                  </a:lnTo>
                  <a:close/>
                  <a:moveTo>
                    <a:pt x="484" y="899"/>
                  </a:moveTo>
                  <a:lnTo>
                    <a:pt x="530" y="899"/>
                  </a:lnTo>
                  <a:lnTo>
                    <a:pt x="530" y="910"/>
                  </a:lnTo>
                  <a:lnTo>
                    <a:pt x="484" y="910"/>
                  </a:lnTo>
                  <a:lnTo>
                    <a:pt x="484" y="899"/>
                  </a:lnTo>
                  <a:close/>
                  <a:moveTo>
                    <a:pt x="565" y="899"/>
                  </a:moveTo>
                  <a:lnTo>
                    <a:pt x="611" y="899"/>
                  </a:lnTo>
                  <a:lnTo>
                    <a:pt x="611" y="910"/>
                  </a:lnTo>
                  <a:lnTo>
                    <a:pt x="565" y="910"/>
                  </a:lnTo>
                  <a:lnTo>
                    <a:pt x="565" y="899"/>
                  </a:lnTo>
                  <a:close/>
                  <a:moveTo>
                    <a:pt x="645" y="899"/>
                  </a:moveTo>
                  <a:lnTo>
                    <a:pt x="692" y="899"/>
                  </a:lnTo>
                  <a:lnTo>
                    <a:pt x="692" y="910"/>
                  </a:lnTo>
                  <a:lnTo>
                    <a:pt x="645" y="910"/>
                  </a:lnTo>
                  <a:lnTo>
                    <a:pt x="645" y="899"/>
                  </a:lnTo>
                  <a:close/>
                  <a:moveTo>
                    <a:pt x="726" y="899"/>
                  </a:moveTo>
                  <a:lnTo>
                    <a:pt x="772" y="899"/>
                  </a:lnTo>
                  <a:lnTo>
                    <a:pt x="772" y="910"/>
                  </a:lnTo>
                  <a:lnTo>
                    <a:pt x="726" y="910"/>
                  </a:lnTo>
                  <a:lnTo>
                    <a:pt x="726" y="899"/>
                  </a:lnTo>
                  <a:close/>
                  <a:moveTo>
                    <a:pt x="807" y="899"/>
                  </a:moveTo>
                  <a:lnTo>
                    <a:pt x="853" y="899"/>
                  </a:lnTo>
                  <a:lnTo>
                    <a:pt x="853" y="910"/>
                  </a:lnTo>
                  <a:lnTo>
                    <a:pt x="807" y="910"/>
                  </a:lnTo>
                  <a:lnTo>
                    <a:pt x="807" y="899"/>
                  </a:lnTo>
                  <a:close/>
                  <a:moveTo>
                    <a:pt x="887" y="899"/>
                  </a:moveTo>
                  <a:lnTo>
                    <a:pt x="933" y="899"/>
                  </a:lnTo>
                  <a:lnTo>
                    <a:pt x="933" y="910"/>
                  </a:lnTo>
                  <a:lnTo>
                    <a:pt x="887" y="910"/>
                  </a:lnTo>
                  <a:lnTo>
                    <a:pt x="887" y="899"/>
                  </a:lnTo>
                  <a:close/>
                  <a:moveTo>
                    <a:pt x="968" y="899"/>
                  </a:moveTo>
                  <a:lnTo>
                    <a:pt x="1014" y="899"/>
                  </a:lnTo>
                  <a:lnTo>
                    <a:pt x="1014" y="910"/>
                  </a:lnTo>
                  <a:lnTo>
                    <a:pt x="968" y="910"/>
                  </a:lnTo>
                  <a:lnTo>
                    <a:pt x="968" y="899"/>
                  </a:lnTo>
                  <a:close/>
                  <a:moveTo>
                    <a:pt x="1049" y="899"/>
                  </a:moveTo>
                  <a:lnTo>
                    <a:pt x="1095" y="899"/>
                  </a:lnTo>
                  <a:lnTo>
                    <a:pt x="1095" y="910"/>
                  </a:lnTo>
                  <a:lnTo>
                    <a:pt x="1049" y="910"/>
                  </a:lnTo>
                  <a:lnTo>
                    <a:pt x="1049" y="899"/>
                  </a:lnTo>
                  <a:close/>
                  <a:moveTo>
                    <a:pt x="1129" y="899"/>
                  </a:moveTo>
                  <a:lnTo>
                    <a:pt x="1175" y="899"/>
                  </a:lnTo>
                  <a:lnTo>
                    <a:pt x="1175" y="910"/>
                  </a:lnTo>
                  <a:lnTo>
                    <a:pt x="1129" y="910"/>
                  </a:lnTo>
                  <a:lnTo>
                    <a:pt x="1129" y="899"/>
                  </a:lnTo>
                  <a:close/>
                  <a:moveTo>
                    <a:pt x="1210" y="899"/>
                  </a:moveTo>
                  <a:lnTo>
                    <a:pt x="1256" y="899"/>
                  </a:lnTo>
                  <a:lnTo>
                    <a:pt x="1256" y="910"/>
                  </a:lnTo>
                  <a:lnTo>
                    <a:pt x="1210" y="910"/>
                  </a:lnTo>
                  <a:lnTo>
                    <a:pt x="1210" y="899"/>
                  </a:lnTo>
                  <a:close/>
                  <a:moveTo>
                    <a:pt x="1291" y="899"/>
                  </a:moveTo>
                  <a:lnTo>
                    <a:pt x="1337" y="899"/>
                  </a:lnTo>
                  <a:lnTo>
                    <a:pt x="1337" y="910"/>
                  </a:lnTo>
                  <a:lnTo>
                    <a:pt x="1291" y="910"/>
                  </a:lnTo>
                  <a:lnTo>
                    <a:pt x="1291" y="899"/>
                  </a:lnTo>
                  <a:close/>
                  <a:moveTo>
                    <a:pt x="1371" y="899"/>
                  </a:moveTo>
                  <a:lnTo>
                    <a:pt x="1417" y="899"/>
                  </a:lnTo>
                  <a:lnTo>
                    <a:pt x="1417" y="910"/>
                  </a:lnTo>
                  <a:lnTo>
                    <a:pt x="1371" y="910"/>
                  </a:lnTo>
                  <a:lnTo>
                    <a:pt x="1371" y="899"/>
                  </a:lnTo>
                  <a:close/>
                  <a:moveTo>
                    <a:pt x="1452" y="899"/>
                  </a:moveTo>
                  <a:lnTo>
                    <a:pt x="1498" y="899"/>
                  </a:lnTo>
                  <a:lnTo>
                    <a:pt x="1498" y="910"/>
                  </a:lnTo>
                  <a:lnTo>
                    <a:pt x="1452" y="910"/>
                  </a:lnTo>
                  <a:lnTo>
                    <a:pt x="1452" y="899"/>
                  </a:lnTo>
                  <a:close/>
                  <a:moveTo>
                    <a:pt x="1533" y="899"/>
                  </a:moveTo>
                  <a:lnTo>
                    <a:pt x="1579" y="899"/>
                  </a:lnTo>
                  <a:lnTo>
                    <a:pt x="1579" y="910"/>
                  </a:lnTo>
                  <a:lnTo>
                    <a:pt x="1533" y="910"/>
                  </a:lnTo>
                  <a:lnTo>
                    <a:pt x="1533" y="899"/>
                  </a:lnTo>
                  <a:close/>
                  <a:moveTo>
                    <a:pt x="1613" y="899"/>
                  </a:moveTo>
                  <a:lnTo>
                    <a:pt x="1659" y="899"/>
                  </a:lnTo>
                  <a:lnTo>
                    <a:pt x="1659" y="910"/>
                  </a:lnTo>
                  <a:lnTo>
                    <a:pt x="1613" y="910"/>
                  </a:lnTo>
                  <a:lnTo>
                    <a:pt x="1613" y="899"/>
                  </a:lnTo>
                  <a:close/>
                  <a:moveTo>
                    <a:pt x="1694" y="899"/>
                  </a:moveTo>
                  <a:lnTo>
                    <a:pt x="1740" y="899"/>
                  </a:lnTo>
                  <a:lnTo>
                    <a:pt x="1740" y="910"/>
                  </a:lnTo>
                  <a:lnTo>
                    <a:pt x="1694" y="910"/>
                  </a:lnTo>
                  <a:lnTo>
                    <a:pt x="1694" y="899"/>
                  </a:lnTo>
                  <a:close/>
                  <a:moveTo>
                    <a:pt x="1775" y="899"/>
                  </a:moveTo>
                  <a:lnTo>
                    <a:pt x="1821" y="899"/>
                  </a:lnTo>
                  <a:lnTo>
                    <a:pt x="1821" y="910"/>
                  </a:lnTo>
                  <a:lnTo>
                    <a:pt x="1775" y="910"/>
                  </a:lnTo>
                  <a:lnTo>
                    <a:pt x="1775" y="899"/>
                  </a:lnTo>
                  <a:close/>
                  <a:moveTo>
                    <a:pt x="1855" y="899"/>
                  </a:moveTo>
                  <a:lnTo>
                    <a:pt x="1901" y="899"/>
                  </a:lnTo>
                  <a:lnTo>
                    <a:pt x="1901" y="910"/>
                  </a:lnTo>
                  <a:lnTo>
                    <a:pt x="1855" y="910"/>
                  </a:lnTo>
                  <a:lnTo>
                    <a:pt x="1855" y="899"/>
                  </a:lnTo>
                  <a:close/>
                  <a:moveTo>
                    <a:pt x="1936" y="899"/>
                  </a:moveTo>
                  <a:lnTo>
                    <a:pt x="1982" y="899"/>
                  </a:lnTo>
                  <a:lnTo>
                    <a:pt x="1982" y="910"/>
                  </a:lnTo>
                  <a:lnTo>
                    <a:pt x="1936" y="910"/>
                  </a:lnTo>
                  <a:lnTo>
                    <a:pt x="1936" y="899"/>
                  </a:lnTo>
                  <a:close/>
                  <a:moveTo>
                    <a:pt x="2017" y="899"/>
                  </a:moveTo>
                  <a:lnTo>
                    <a:pt x="2063" y="899"/>
                  </a:lnTo>
                  <a:lnTo>
                    <a:pt x="2063" y="910"/>
                  </a:lnTo>
                  <a:lnTo>
                    <a:pt x="2017" y="910"/>
                  </a:lnTo>
                  <a:lnTo>
                    <a:pt x="2017" y="899"/>
                  </a:lnTo>
                  <a:close/>
                  <a:moveTo>
                    <a:pt x="2097" y="899"/>
                  </a:moveTo>
                  <a:lnTo>
                    <a:pt x="2143" y="899"/>
                  </a:lnTo>
                  <a:lnTo>
                    <a:pt x="2143" y="910"/>
                  </a:lnTo>
                  <a:lnTo>
                    <a:pt x="2097" y="910"/>
                  </a:lnTo>
                  <a:lnTo>
                    <a:pt x="2097" y="899"/>
                  </a:lnTo>
                  <a:close/>
                  <a:moveTo>
                    <a:pt x="2178" y="899"/>
                  </a:moveTo>
                  <a:lnTo>
                    <a:pt x="2224" y="899"/>
                  </a:lnTo>
                  <a:lnTo>
                    <a:pt x="2224" y="910"/>
                  </a:lnTo>
                  <a:lnTo>
                    <a:pt x="2178" y="910"/>
                  </a:lnTo>
                  <a:lnTo>
                    <a:pt x="2178" y="899"/>
                  </a:lnTo>
                  <a:close/>
                  <a:moveTo>
                    <a:pt x="2258" y="899"/>
                  </a:moveTo>
                  <a:lnTo>
                    <a:pt x="2305" y="899"/>
                  </a:lnTo>
                  <a:lnTo>
                    <a:pt x="2305" y="910"/>
                  </a:lnTo>
                  <a:lnTo>
                    <a:pt x="2258" y="910"/>
                  </a:lnTo>
                  <a:lnTo>
                    <a:pt x="2258" y="899"/>
                  </a:lnTo>
                  <a:close/>
                  <a:moveTo>
                    <a:pt x="2339" y="899"/>
                  </a:moveTo>
                  <a:lnTo>
                    <a:pt x="2385" y="899"/>
                  </a:lnTo>
                  <a:lnTo>
                    <a:pt x="2385" y="910"/>
                  </a:lnTo>
                  <a:lnTo>
                    <a:pt x="2339" y="910"/>
                  </a:lnTo>
                  <a:lnTo>
                    <a:pt x="2339" y="899"/>
                  </a:lnTo>
                  <a:close/>
                  <a:moveTo>
                    <a:pt x="2420" y="899"/>
                  </a:moveTo>
                  <a:lnTo>
                    <a:pt x="2466" y="899"/>
                  </a:lnTo>
                  <a:lnTo>
                    <a:pt x="2466" y="910"/>
                  </a:lnTo>
                  <a:lnTo>
                    <a:pt x="2420" y="910"/>
                  </a:lnTo>
                  <a:lnTo>
                    <a:pt x="2420" y="899"/>
                  </a:lnTo>
                  <a:close/>
                  <a:moveTo>
                    <a:pt x="2500" y="899"/>
                  </a:moveTo>
                  <a:lnTo>
                    <a:pt x="2547" y="899"/>
                  </a:lnTo>
                  <a:lnTo>
                    <a:pt x="2547" y="910"/>
                  </a:lnTo>
                  <a:lnTo>
                    <a:pt x="2500" y="910"/>
                  </a:lnTo>
                  <a:lnTo>
                    <a:pt x="2500" y="899"/>
                  </a:lnTo>
                  <a:close/>
                  <a:moveTo>
                    <a:pt x="2581" y="899"/>
                  </a:moveTo>
                  <a:lnTo>
                    <a:pt x="2627" y="899"/>
                  </a:lnTo>
                  <a:lnTo>
                    <a:pt x="2627" y="910"/>
                  </a:lnTo>
                  <a:lnTo>
                    <a:pt x="2581" y="910"/>
                  </a:lnTo>
                  <a:lnTo>
                    <a:pt x="2581" y="899"/>
                  </a:lnTo>
                  <a:close/>
                  <a:moveTo>
                    <a:pt x="2662" y="899"/>
                  </a:moveTo>
                  <a:lnTo>
                    <a:pt x="2694" y="899"/>
                  </a:lnTo>
                  <a:lnTo>
                    <a:pt x="2694" y="910"/>
                  </a:lnTo>
                  <a:lnTo>
                    <a:pt x="2662" y="910"/>
                  </a:lnTo>
                  <a:lnTo>
                    <a:pt x="2662" y="899"/>
                  </a:lnTo>
                  <a:close/>
                  <a:moveTo>
                    <a:pt x="0" y="449"/>
                  </a:moveTo>
                  <a:lnTo>
                    <a:pt x="46" y="449"/>
                  </a:lnTo>
                  <a:lnTo>
                    <a:pt x="46" y="461"/>
                  </a:lnTo>
                  <a:lnTo>
                    <a:pt x="0" y="461"/>
                  </a:lnTo>
                  <a:lnTo>
                    <a:pt x="0" y="449"/>
                  </a:lnTo>
                  <a:close/>
                  <a:moveTo>
                    <a:pt x="81" y="449"/>
                  </a:moveTo>
                  <a:lnTo>
                    <a:pt x="127" y="449"/>
                  </a:lnTo>
                  <a:lnTo>
                    <a:pt x="127" y="461"/>
                  </a:lnTo>
                  <a:lnTo>
                    <a:pt x="81" y="461"/>
                  </a:lnTo>
                  <a:lnTo>
                    <a:pt x="81" y="449"/>
                  </a:lnTo>
                  <a:close/>
                  <a:moveTo>
                    <a:pt x="162" y="449"/>
                  </a:moveTo>
                  <a:lnTo>
                    <a:pt x="208" y="449"/>
                  </a:lnTo>
                  <a:lnTo>
                    <a:pt x="208" y="461"/>
                  </a:lnTo>
                  <a:lnTo>
                    <a:pt x="162" y="461"/>
                  </a:lnTo>
                  <a:lnTo>
                    <a:pt x="162" y="449"/>
                  </a:lnTo>
                  <a:close/>
                  <a:moveTo>
                    <a:pt x="242" y="449"/>
                  </a:moveTo>
                  <a:lnTo>
                    <a:pt x="288" y="449"/>
                  </a:lnTo>
                  <a:lnTo>
                    <a:pt x="288" y="461"/>
                  </a:lnTo>
                  <a:lnTo>
                    <a:pt x="242" y="461"/>
                  </a:lnTo>
                  <a:lnTo>
                    <a:pt x="242" y="449"/>
                  </a:lnTo>
                  <a:close/>
                  <a:moveTo>
                    <a:pt x="323" y="449"/>
                  </a:moveTo>
                  <a:lnTo>
                    <a:pt x="369" y="449"/>
                  </a:lnTo>
                  <a:lnTo>
                    <a:pt x="369" y="461"/>
                  </a:lnTo>
                  <a:lnTo>
                    <a:pt x="323" y="461"/>
                  </a:lnTo>
                  <a:lnTo>
                    <a:pt x="323" y="449"/>
                  </a:lnTo>
                  <a:close/>
                  <a:moveTo>
                    <a:pt x="403" y="449"/>
                  </a:moveTo>
                  <a:lnTo>
                    <a:pt x="450" y="449"/>
                  </a:lnTo>
                  <a:lnTo>
                    <a:pt x="450" y="461"/>
                  </a:lnTo>
                  <a:lnTo>
                    <a:pt x="403" y="461"/>
                  </a:lnTo>
                  <a:lnTo>
                    <a:pt x="403" y="449"/>
                  </a:lnTo>
                  <a:close/>
                  <a:moveTo>
                    <a:pt x="484" y="449"/>
                  </a:moveTo>
                  <a:lnTo>
                    <a:pt x="530" y="449"/>
                  </a:lnTo>
                  <a:lnTo>
                    <a:pt x="530" y="461"/>
                  </a:lnTo>
                  <a:lnTo>
                    <a:pt x="484" y="461"/>
                  </a:lnTo>
                  <a:lnTo>
                    <a:pt x="484" y="449"/>
                  </a:lnTo>
                  <a:close/>
                  <a:moveTo>
                    <a:pt x="565" y="449"/>
                  </a:moveTo>
                  <a:lnTo>
                    <a:pt x="611" y="449"/>
                  </a:lnTo>
                  <a:lnTo>
                    <a:pt x="611" y="461"/>
                  </a:lnTo>
                  <a:lnTo>
                    <a:pt x="565" y="461"/>
                  </a:lnTo>
                  <a:lnTo>
                    <a:pt x="565" y="449"/>
                  </a:lnTo>
                  <a:close/>
                  <a:moveTo>
                    <a:pt x="645" y="449"/>
                  </a:moveTo>
                  <a:lnTo>
                    <a:pt x="692" y="449"/>
                  </a:lnTo>
                  <a:lnTo>
                    <a:pt x="692" y="461"/>
                  </a:lnTo>
                  <a:lnTo>
                    <a:pt x="645" y="461"/>
                  </a:lnTo>
                  <a:lnTo>
                    <a:pt x="645" y="449"/>
                  </a:lnTo>
                  <a:close/>
                  <a:moveTo>
                    <a:pt x="726" y="449"/>
                  </a:moveTo>
                  <a:lnTo>
                    <a:pt x="772" y="449"/>
                  </a:lnTo>
                  <a:lnTo>
                    <a:pt x="772" y="461"/>
                  </a:lnTo>
                  <a:lnTo>
                    <a:pt x="726" y="461"/>
                  </a:lnTo>
                  <a:lnTo>
                    <a:pt x="726" y="449"/>
                  </a:lnTo>
                  <a:close/>
                  <a:moveTo>
                    <a:pt x="807" y="449"/>
                  </a:moveTo>
                  <a:lnTo>
                    <a:pt x="853" y="449"/>
                  </a:lnTo>
                  <a:lnTo>
                    <a:pt x="853" y="461"/>
                  </a:lnTo>
                  <a:lnTo>
                    <a:pt x="807" y="461"/>
                  </a:lnTo>
                  <a:lnTo>
                    <a:pt x="807" y="449"/>
                  </a:lnTo>
                  <a:close/>
                  <a:moveTo>
                    <a:pt x="887" y="449"/>
                  </a:moveTo>
                  <a:lnTo>
                    <a:pt x="933" y="449"/>
                  </a:lnTo>
                  <a:lnTo>
                    <a:pt x="933" y="461"/>
                  </a:lnTo>
                  <a:lnTo>
                    <a:pt x="887" y="461"/>
                  </a:lnTo>
                  <a:lnTo>
                    <a:pt x="887" y="449"/>
                  </a:lnTo>
                  <a:close/>
                  <a:moveTo>
                    <a:pt x="968" y="449"/>
                  </a:moveTo>
                  <a:lnTo>
                    <a:pt x="1014" y="449"/>
                  </a:lnTo>
                  <a:lnTo>
                    <a:pt x="1014" y="461"/>
                  </a:lnTo>
                  <a:lnTo>
                    <a:pt x="968" y="461"/>
                  </a:lnTo>
                  <a:lnTo>
                    <a:pt x="968" y="449"/>
                  </a:lnTo>
                  <a:close/>
                  <a:moveTo>
                    <a:pt x="1049" y="449"/>
                  </a:moveTo>
                  <a:lnTo>
                    <a:pt x="1095" y="449"/>
                  </a:lnTo>
                  <a:lnTo>
                    <a:pt x="1095" y="461"/>
                  </a:lnTo>
                  <a:lnTo>
                    <a:pt x="1049" y="461"/>
                  </a:lnTo>
                  <a:lnTo>
                    <a:pt x="1049" y="449"/>
                  </a:lnTo>
                  <a:close/>
                  <a:moveTo>
                    <a:pt x="1129" y="449"/>
                  </a:moveTo>
                  <a:lnTo>
                    <a:pt x="1175" y="449"/>
                  </a:lnTo>
                  <a:lnTo>
                    <a:pt x="1175" y="461"/>
                  </a:lnTo>
                  <a:lnTo>
                    <a:pt x="1129" y="461"/>
                  </a:lnTo>
                  <a:lnTo>
                    <a:pt x="1129" y="449"/>
                  </a:lnTo>
                  <a:close/>
                  <a:moveTo>
                    <a:pt x="1210" y="449"/>
                  </a:moveTo>
                  <a:lnTo>
                    <a:pt x="1256" y="449"/>
                  </a:lnTo>
                  <a:lnTo>
                    <a:pt x="1256" y="461"/>
                  </a:lnTo>
                  <a:lnTo>
                    <a:pt x="1210" y="461"/>
                  </a:lnTo>
                  <a:lnTo>
                    <a:pt x="1210" y="449"/>
                  </a:lnTo>
                  <a:close/>
                  <a:moveTo>
                    <a:pt x="1291" y="449"/>
                  </a:moveTo>
                  <a:lnTo>
                    <a:pt x="1337" y="449"/>
                  </a:lnTo>
                  <a:lnTo>
                    <a:pt x="1337" y="461"/>
                  </a:lnTo>
                  <a:lnTo>
                    <a:pt x="1291" y="461"/>
                  </a:lnTo>
                  <a:lnTo>
                    <a:pt x="1291" y="449"/>
                  </a:lnTo>
                  <a:close/>
                  <a:moveTo>
                    <a:pt x="1371" y="449"/>
                  </a:moveTo>
                  <a:lnTo>
                    <a:pt x="1417" y="449"/>
                  </a:lnTo>
                  <a:lnTo>
                    <a:pt x="1417" y="461"/>
                  </a:lnTo>
                  <a:lnTo>
                    <a:pt x="1371" y="461"/>
                  </a:lnTo>
                  <a:lnTo>
                    <a:pt x="1371" y="449"/>
                  </a:lnTo>
                  <a:close/>
                  <a:moveTo>
                    <a:pt x="1452" y="449"/>
                  </a:moveTo>
                  <a:lnTo>
                    <a:pt x="1498" y="449"/>
                  </a:lnTo>
                  <a:lnTo>
                    <a:pt x="1498" y="461"/>
                  </a:lnTo>
                  <a:lnTo>
                    <a:pt x="1452" y="461"/>
                  </a:lnTo>
                  <a:lnTo>
                    <a:pt x="1452" y="449"/>
                  </a:lnTo>
                  <a:close/>
                  <a:moveTo>
                    <a:pt x="1533" y="449"/>
                  </a:moveTo>
                  <a:lnTo>
                    <a:pt x="1579" y="449"/>
                  </a:lnTo>
                  <a:lnTo>
                    <a:pt x="1579" y="461"/>
                  </a:lnTo>
                  <a:lnTo>
                    <a:pt x="1533" y="461"/>
                  </a:lnTo>
                  <a:lnTo>
                    <a:pt x="1533" y="449"/>
                  </a:lnTo>
                  <a:close/>
                  <a:moveTo>
                    <a:pt x="1613" y="449"/>
                  </a:moveTo>
                  <a:lnTo>
                    <a:pt x="1659" y="449"/>
                  </a:lnTo>
                  <a:lnTo>
                    <a:pt x="1659" y="461"/>
                  </a:lnTo>
                  <a:lnTo>
                    <a:pt x="1613" y="461"/>
                  </a:lnTo>
                  <a:lnTo>
                    <a:pt x="1613" y="449"/>
                  </a:lnTo>
                  <a:close/>
                  <a:moveTo>
                    <a:pt x="1694" y="449"/>
                  </a:moveTo>
                  <a:lnTo>
                    <a:pt x="1740" y="449"/>
                  </a:lnTo>
                  <a:lnTo>
                    <a:pt x="1740" y="461"/>
                  </a:lnTo>
                  <a:lnTo>
                    <a:pt x="1694" y="461"/>
                  </a:lnTo>
                  <a:lnTo>
                    <a:pt x="1694" y="449"/>
                  </a:lnTo>
                  <a:close/>
                  <a:moveTo>
                    <a:pt x="1775" y="449"/>
                  </a:moveTo>
                  <a:lnTo>
                    <a:pt x="1821" y="449"/>
                  </a:lnTo>
                  <a:lnTo>
                    <a:pt x="1821" y="461"/>
                  </a:lnTo>
                  <a:lnTo>
                    <a:pt x="1775" y="461"/>
                  </a:lnTo>
                  <a:lnTo>
                    <a:pt x="1775" y="449"/>
                  </a:lnTo>
                  <a:close/>
                  <a:moveTo>
                    <a:pt x="1855" y="449"/>
                  </a:moveTo>
                  <a:lnTo>
                    <a:pt x="1901" y="449"/>
                  </a:lnTo>
                  <a:lnTo>
                    <a:pt x="1901" y="461"/>
                  </a:lnTo>
                  <a:lnTo>
                    <a:pt x="1855" y="461"/>
                  </a:lnTo>
                  <a:lnTo>
                    <a:pt x="1855" y="449"/>
                  </a:lnTo>
                  <a:close/>
                  <a:moveTo>
                    <a:pt x="1936" y="449"/>
                  </a:moveTo>
                  <a:lnTo>
                    <a:pt x="1982" y="449"/>
                  </a:lnTo>
                  <a:lnTo>
                    <a:pt x="1982" y="461"/>
                  </a:lnTo>
                  <a:lnTo>
                    <a:pt x="1936" y="461"/>
                  </a:lnTo>
                  <a:lnTo>
                    <a:pt x="1936" y="449"/>
                  </a:lnTo>
                  <a:close/>
                  <a:moveTo>
                    <a:pt x="2017" y="449"/>
                  </a:moveTo>
                  <a:lnTo>
                    <a:pt x="2063" y="449"/>
                  </a:lnTo>
                  <a:lnTo>
                    <a:pt x="2063" y="461"/>
                  </a:lnTo>
                  <a:lnTo>
                    <a:pt x="2017" y="461"/>
                  </a:lnTo>
                  <a:lnTo>
                    <a:pt x="2017" y="449"/>
                  </a:lnTo>
                  <a:close/>
                  <a:moveTo>
                    <a:pt x="2097" y="449"/>
                  </a:moveTo>
                  <a:lnTo>
                    <a:pt x="2143" y="449"/>
                  </a:lnTo>
                  <a:lnTo>
                    <a:pt x="2143" y="461"/>
                  </a:lnTo>
                  <a:lnTo>
                    <a:pt x="2097" y="461"/>
                  </a:lnTo>
                  <a:lnTo>
                    <a:pt x="2097" y="449"/>
                  </a:lnTo>
                  <a:close/>
                  <a:moveTo>
                    <a:pt x="2178" y="449"/>
                  </a:moveTo>
                  <a:lnTo>
                    <a:pt x="2224" y="449"/>
                  </a:lnTo>
                  <a:lnTo>
                    <a:pt x="2224" y="461"/>
                  </a:lnTo>
                  <a:lnTo>
                    <a:pt x="2178" y="461"/>
                  </a:lnTo>
                  <a:lnTo>
                    <a:pt x="2178" y="449"/>
                  </a:lnTo>
                  <a:close/>
                  <a:moveTo>
                    <a:pt x="2258" y="449"/>
                  </a:moveTo>
                  <a:lnTo>
                    <a:pt x="2305" y="449"/>
                  </a:lnTo>
                  <a:lnTo>
                    <a:pt x="2305" y="461"/>
                  </a:lnTo>
                  <a:lnTo>
                    <a:pt x="2258" y="461"/>
                  </a:lnTo>
                  <a:lnTo>
                    <a:pt x="2258" y="449"/>
                  </a:lnTo>
                  <a:close/>
                  <a:moveTo>
                    <a:pt x="2339" y="449"/>
                  </a:moveTo>
                  <a:lnTo>
                    <a:pt x="2385" y="449"/>
                  </a:lnTo>
                  <a:lnTo>
                    <a:pt x="2385" y="461"/>
                  </a:lnTo>
                  <a:lnTo>
                    <a:pt x="2339" y="461"/>
                  </a:lnTo>
                  <a:lnTo>
                    <a:pt x="2339" y="449"/>
                  </a:lnTo>
                  <a:close/>
                  <a:moveTo>
                    <a:pt x="2420" y="449"/>
                  </a:moveTo>
                  <a:lnTo>
                    <a:pt x="2466" y="449"/>
                  </a:lnTo>
                  <a:lnTo>
                    <a:pt x="2466" y="461"/>
                  </a:lnTo>
                  <a:lnTo>
                    <a:pt x="2420" y="461"/>
                  </a:lnTo>
                  <a:lnTo>
                    <a:pt x="2420" y="449"/>
                  </a:lnTo>
                  <a:close/>
                  <a:moveTo>
                    <a:pt x="2500" y="449"/>
                  </a:moveTo>
                  <a:lnTo>
                    <a:pt x="2547" y="449"/>
                  </a:lnTo>
                  <a:lnTo>
                    <a:pt x="2547" y="461"/>
                  </a:lnTo>
                  <a:lnTo>
                    <a:pt x="2500" y="461"/>
                  </a:lnTo>
                  <a:lnTo>
                    <a:pt x="2500" y="449"/>
                  </a:lnTo>
                  <a:close/>
                  <a:moveTo>
                    <a:pt x="2581" y="449"/>
                  </a:moveTo>
                  <a:lnTo>
                    <a:pt x="2627" y="449"/>
                  </a:lnTo>
                  <a:lnTo>
                    <a:pt x="2627" y="461"/>
                  </a:lnTo>
                  <a:lnTo>
                    <a:pt x="2581" y="461"/>
                  </a:lnTo>
                  <a:lnTo>
                    <a:pt x="2581" y="449"/>
                  </a:lnTo>
                  <a:close/>
                  <a:moveTo>
                    <a:pt x="2662" y="449"/>
                  </a:moveTo>
                  <a:lnTo>
                    <a:pt x="2694" y="449"/>
                  </a:lnTo>
                  <a:lnTo>
                    <a:pt x="2694" y="461"/>
                  </a:lnTo>
                  <a:lnTo>
                    <a:pt x="2662" y="461"/>
                  </a:lnTo>
                  <a:lnTo>
                    <a:pt x="2662" y="449"/>
                  </a:lnTo>
                  <a:close/>
                  <a:moveTo>
                    <a:pt x="0" y="0"/>
                  </a:moveTo>
                  <a:lnTo>
                    <a:pt x="46" y="0"/>
                  </a:lnTo>
                  <a:lnTo>
                    <a:pt x="46" y="11"/>
                  </a:lnTo>
                  <a:lnTo>
                    <a:pt x="0" y="11"/>
                  </a:lnTo>
                  <a:lnTo>
                    <a:pt x="0" y="0"/>
                  </a:lnTo>
                  <a:close/>
                  <a:moveTo>
                    <a:pt x="81" y="0"/>
                  </a:moveTo>
                  <a:lnTo>
                    <a:pt x="127" y="0"/>
                  </a:lnTo>
                  <a:lnTo>
                    <a:pt x="127" y="11"/>
                  </a:lnTo>
                  <a:lnTo>
                    <a:pt x="81" y="11"/>
                  </a:lnTo>
                  <a:lnTo>
                    <a:pt x="81" y="0"/>
                  </a:lnTo>
                  <a:close/>
                  <a:moveTo>
                    <a:pt x="162" y="0"/>
                  </a:moveTo>
                  <a:lnTo>
                    <a:pt x="208" y="0"/>
                  </a:lnTo>
                  <a:lnTo>
                    <a:pt x="208" y="11"/>
                  </a:lnTo>
                  <a:lnTo>
                    <a:pt x="162" y="11"/>
                  </a:lnTo>
                  <a:lnTo>
                    <a:pt x="162" y="0"/>
                  </a:lnTo>
                  <a:close/>
                  <a:moveTo>
                    <a:pt x="242" y="0"/>
                  </a:moveTo>
                  <a:lnTo>
                    <a:pt x="288" y="0"/>
                  </a:lnTo>
                  <a:lnTo>
                    <a:pt x="288" y="11"/>
                  </a:lnTo>
                  <a:lnTo>
                    <a:pt x="242" y="11"/>
                  </a:lnTo>
                  <a:lnTo>
                    <a:pt x="242" y="0"/>
                  </a:lnTo>
                  <a:close/>
                  <a:moveTo>
                    <a:pt x="323" y="0"/>
                  </a:moveTo>
                  <a:lnTo>
                    <a:pt x="369" y="0"/>
                  </a:lnTo>
                  <a:lnTo>
                    <a:pt x="369" y="11"/>
                  </a:lnTo>
                  <a:lnTo>
                    <a:pt x="323" y="11"/>
                  </a:lnTo>
                  <a:lnTo>
                    <a:pt x="323" y="0"/>
                  </a:lnTo>
                  <a:close/>
                  <a:moveTo>
                    <a:pt x="403" y="0"/>
                  </a:moveTo>
                  <a:lnTo>
                    <a:pt x="450" y="0"/>
                  </a:lnTo>
                  <a:lnTo>
                    <a:pt x="450" y="11"/>
                  </a:lnTo>
                  <a:lnTo>
                    <a:pt x="403" y="11"/>
                  </a:lnTo>
                  <a:lnTo>
                    <a:pt x="403" y="0"/>
                  </a:lnTo>
                  <a:close/>
                  <a:moveTo>
                    <a:pt x="484" y="0"/>
                  </a:moveTo>
                  <a:lnTo>
                    <a:pt x="530" y="0"/>
                  </a:lnTo>
                  <a:lnTo>
                    <a:pt x="530" y="11"/>
                  </a:lnTo>
                  <a:lnTo>
                    <a:pt x="484" y="11"/>
                  </a:lnTo>
                  <a:lnTo>
                    <a:pt x="484" y="0"/>
                  </a:lnTo>
                  <a:close/>
                  <a:moveTo>
                    <a:pt x="565" y="0"/>
                  </a:moveTo>
                  <a:lnTo>
                    <a:pt x="611" y="0"/>
                  </a:lnTo>
                  <a:lnTo>
                    <a:pt x="611" y="11"/>
                  </a:lnTo>
                  <a:lnTo>
                    <a:pt x="565" y="11"/>
                  </a:lnTo>
                  <a:lnTo>
                    <a:pt x="565" y="0"/>
                  </a:lnTo>
                  <a:close/>
                  <a:moveTo>
                    <a:pt x="645" y="0"/>
                  </a:moveTo>
                  <a:lnTo>
                    <a:pt x="692" y="0"/>
                  </a:lnTo>
                  <a:lnTo>
                    <a:pt x="692" y="11"/>
                  </a:lnTo>
                  <a:lnTo>
                    <a:pt x="645" y="11"/>
                  </a:lnTo>
                  <a:lnTo>
                    <a:pt x="645" y="0"/>
                  </a:lnTo>
                  <a:close/>
                  <a:moveTo>
                    <a:pt x="726" y="0"/>
                  </a:moveTo>
                  <a:lnTo>
                    <a:pt x="772" y="0"/>
                  </a:lnTo>
                  <a:lnTo>
                    <a:pt x="772" y="11"/>
                  </a:lnTo>
                  <a:lnTo>
                    <a:pt x="726" y="11"/>
                  </a:lnTo>
                  <a:lnTo>
                    <a:pt x="726" y="0"/>
                  </a:lnTo>
                  <a:close/>
                  <a:moveTo>
                    <a:pt x="807" y="0"/>
                  </a:moveTo>
                  <a:lnTo>
                    <a:pt x="853" y="0"/>
                  </a:lnTo>
                  <a:lnTo>
                    <a:pt x="853" y="11"/>
                  </a:lnTo>
                  <a:lnTo>
                    <a:pt x="807" y="11"/>
                  </a:lnTo>
                  <a:lnTo>
                    <a:pt x="807" y="0"/>
                  </a:lnTo>
                  <a:close/>
                  <a:moveTo>
                    <a:pt x="887" y="0"/>
                  </a:moveTo>
                  <a:lnTo>
                    <a:pt x="933" y="0"/>
                  </a:lnTo>
                  <a:lnTo>
                    <a:pt x="933" y="11"/>
                  </a:lnTo>
                  <a:lnTo>
                    <a:pt x="887" y="11"/>
                  </a:lnTo>
                  <a:lnTo>
                    <a:pt x="887" y="0"/>
                  </a:lnTo>
                  <a:close/>
                  <a:moveTo>
                    <a:pt x="968" y="0"/>
                  </a:moveTo>
                  <a:lnTo>
                    <a:pt x="1014" y="0"/>
                  </a:lnTo>
                  <a:lnTo>
                    <a:pt x="1014" y="11"/>
                  </a:lnTo>
                  <a:lnTo>
                    <a:pt x="968" y="11"/>
                  </a:lnTo>
                  <a:lnTo>
                    <a:pt x="968" y="0"/>
                  </a:lnTo>
                  <a:close/>
                  <a:moveTo>
                    <a:pt x="1049" y="0"/>
                  </a:moveTo>
                  <a:lnTo>
                    <a:pt x="1095" y="0"/>
                  </a:lnTo>
                  <a:lnTo>
                    <a:pt x="1095" y="11"/>
                  </a:lnTo>
                  <a:lnTo>
                    <a:pt x="1049" y="11"/>
                  </a:lnTo>
                  <a:lnTo>
                    <a:pt x="1049" y="0"/>
                  </a:lnTo>
                  <a:close/>
                  <a:moveTo>
                    <a:pt x="1129" y="0"/>
                  </a:moveTo>
                  <a:lnTo>
                    <a:pt x="1175" y="0"/>
                  </a:lnTo>
                  <a:lnTo>
                    <a:pt x="1175" y="11"/>
                  </a:lnTo>
                  <a:lnTo>
                    <a:pt x="1129" y="11"/>
                  </a:lnTo>
                  <a:lnTo>
                    <a:pt x="1129" y="0"/>
                  </a:lnTo>
                  <a:close/>
                  <a:moveTo>
                    <a:pt x="1210" y="0"/>
                  </a:moveTo>
                  <a:lnTo>
                    <a:pt x="1256" y="0"/>
                  </a:lnTo>
                  <a:lnTo>
                    <a:pt x="1256" y="11"/>
                  </a:lnTo>
                  <a:lnTo>
                    <a:pt x="1210" y="11"/>
                  </a:lnTo>
                  <a:lnTo>
                    <a:pt x="1210" y="0"/>
                  </a:lnTo>
                  <a:close/>
                  <a:moveTo>
                    <a:pt x="1291" y="0"/>
                  </a:moveTo>
                  <a:lnTo>
                    <a:pt x="1337" y="0"/>
                  </a:lnTo>
                  <a:lnTo>
                    <a:pt x="1337" y="11"/>
                  </a:lnTo>
                  <a:lnTo>
                    <a:pt x="1291" y="11"/>
                  </a:lnTo>
                  <a:lnTo>
                    <a:pt x="1291" y="0"/>
                  </a:lnTo>
                  <a:close/>
                  <a:moveTo>
                    <a:pt x="1371" y="0"/>
                  </a:moveTo>
                  <a:lnTo>
                    <a:pt x="1417" y="0"/>
                  </a:lnTo>
                  <a:lnTo>
                    <a:pt x="1417" y="11"/>
                  </a:lnTo>
                  <a:lnTo>
                    <a:pt x="1371" y="11"/>
                  </a:lnTo>
                  <a:lnTo>
                    <a:pt x="1371" y="0"/>
                  </a:lnTo>
                  <a:close/>
                  <a:moveTo>
                    <a:pt x="1452" y="0"/>
                  </a:moveTo>
                  <a:lnTo>
                    <a:pt x="1498" y="0"/>
                  </a:lnTo>
                  <a:lnTo>
                    <a:pt x="1498" y="11"/>
                  </a:lnTo>
                  <a:lnTo>
                    <a:pt x="1452" y="11"/>
                  </a:lnTo>
                  <a:lnTo>
                    <a:pt x="1452" y="0"/>
                  </a:lnTo>
                  <a:close/>
                  <a:moveTo>
                    <a:pt x="1533" y="0"/>
                  </a:moveTo>
                  <a:lnTo>
                    <a:pt x="1579" y="0"/>
                  </a:lnTo>
                  <a:lnTo>
                    <a:pt x="1579" y="11"/>
                  </a:lnTo>
                  <a:lnTo>
                    <a:pt x="1533" y="11"/>
                  </a:lnTo>
                  <a:lnTo>
                    <a:pt x="1533" y="0"/>
                  </a:lnTo>
                  <a:close/>
                  <a:moveTo>
                    <a:pt x="1613" y="0"/>
                  </a:moveTo>
                  <a:lnTo>
                    <a:pt x="1659" y="0"/>
                  </a:lnTo>
                  <a:lnTo>
                    <a:pt x="1659" y="11"/>
                  </a:lnTo>
                  <a:lnTo>
                    <a:pt x="1613" y="11"/>
                  </a:lnTo>
                  <a:lnTo>
                    <a:pt x="1613" y="0"/>
                  </a:lnTo>
                  <a:close/>
                  <a:moveTo>
                    <a:pt x="1694" y="0"/>
                  </a:moveTo>
                  <a:lnTo>
                    <a:pt x="1740" y="0"/>
                  </a:lnTo>
                  <a:lnTo>
                    <a:pt x="1740" y="11"/>
                  </a:lnTo>
                  <a:lnTo>
                    <a:pt x="1694" y="11"/>
                  </a:lnTo>
                  <a:lnTo>
                    <a:pt x="1694" y="0"/>
                  </a:lnTo>
                  <a:close/>
                  <a:moveTo>
                    <a:pt x="1775" y="0"/>
                  </a:moveTo>
                  <a:lnTo>
                    <a:pt x="1821" y="0"/>
                  </a:lnTo>
                  <a:lnTo>
                    <a:pt x="1821" y="11"/>
                  </a:lnTo>
                  <a:lnTo>
                    <a:pt x="1775" y="11"/>
                  </a:lnTo>
                  <a:lnTo>
                    <a:pt x="1775" y="0"/>
                  </a:lnTo>
                  <a:close/>
                  <a:moveTo>
                    <a:pt x="1855" y="0"/>
                  </a:moveTo>
                  <a:lnTo>
                    <a:pt x="1901" y="0"/>
                  </a:lnTo>
                  <a:lnTo>
                    <a:pt x="1901" y="11"/>
                  </a:lnTo>
                  <a:lnTo>
                    <a:pt x="1855" y="11"/>
                  </a:lnTo>
                  <a:lnTo>
                    <a:pt x="1855" y="0"/>
                  </a:lnTo>
                  <a:close/>
                  <a:moveTo>
                    <a:pt x="1936" y="0"/>
                  </a:moveTo>
                  <a:lnTo>
                    <a:pt x="1982" y="0"/>
                  </a:lnTo>
                  <a:lnTo>
                    <a:pt x="1982" y="11"/>
                  </a:lnTo>
                  <a:lnTo>
                    <a:pt x="1936" y="11"/>
                  </a:lnTo>
                  <a:lnTo>
                    <a:pt x="1936" y="0"/>
                  </a:lnTo>
                  <a:close/>
                  <a:moveTo>
                    <a:pt x="2017" y="0"/>
                  </a:moveTo>
                  <a:lnTo>
                    <a:pt x="2063" y="0"/>
                  </a:lnTo>
                  <a:lnTo>
                    <a:pt x="2063" y="11"/>
                  </a:lnTo>
                  <a:lnTo>
                    <a:pt x="2017" y="11"/>
                  </a:lnTo>
                  <a:lnTo>
                    <a:pt x="2017" y="0"/>
                  </a:lnTo>
                  <a:close/>
                  <a:moveTo>
                    <a:pt x="2097" y="0"/>
                  </a:moveTo>
                  <a:lnTo>
                    <a:pt x="2143" y="0"/>
                  </a:lnTo>
                  <a:lnTo>
                    <a:pt x="2143" y="11"/>
                  </a:lnTo>
                  <a:lnTo>
                    <a:pt x="2097" y="11"/>
                  </a:lnTo>
                  <a:lnTo>
                    <a:pt x="2097" y="0"/>
                  </a:lnTo>
                  <a:close/>
                  <a:moveTo>
                    <a:pt x="2178" y="0"/>
                  </a:moveTo>
                  <a:lnTo>
                    <a:pt x="2224" y="0"/>
                  </a:lnTo>
                  <a:lnTo>
                    <a:pt x="2224" y="11"/>
                  </a:lnTo>
                  <a:lnTo>
                    <a:pt x="2178" y="11"/>
                  </a:lnTo>
                  <a:lnTo>
                    <a:pt x="2178" y="0"/>
                  </a:lnTo>
                  <a:close/>
                  <a:moveTo>
                    <a:pt x="2258" y="0"/>
                  </a:moveTo>
                  <a:lnTo>
                    <a:pt x="2305" y="0"/>
                  </a:lnTo>
                  <a:lnTo>
                    <a:pt x="2305" y="11"/>
                  </a:lnTo>
                  <a:lnTo>
                    <a:pt x="2258" y="11"/>
                  </a:lnTo>
                  <a:lnTo>
                    <a:pt x="2258" y="0"/>
                  </a:lnTo>
                  <a:close/>
                  <a:moveTo>
                    <a:pt x="2339" y="0"/>
                  </a:moveTo>
                  <a:lnTo>
                    <a:pt x="2385" y="0"/>
                  </a:lnTo>
                  <a:lnTo>
                    <a:pt x="2385" y="11"/>
                  </a:lnTo>
                  <a:lnTo>
                    <a:pt x="2339" y="11"/>
                  </a:lnTo>
                  <a:lnTo>
                    <a:pt x="2339" y="0"/>
                  </a:lnTo>
                  <a:close/>
                  <a:moveTo>
                    <a:pt x="2420" y="0"/>
                  </a:moveTo>
                  <a:lnTo>
                    <a:pt x="2466" y="0"/>
                  </a:lnTo>
                  <a:lnTo>
                    <a:pt x="2466" y="11"/>
                  </a:lnTo>
                  <a:lnTo>
                    <a:pt x="2420" y="11"/>
                  </a:lnTo>
                  <a:lnTo>
                    <a:pt x="2420" y="0"/>
                  </a:lnTo>
                  <a:close/>
                  <a:moveTo>
                    <a:pt x="2500" y="0"/>
                  </a:moveTo>
                  <a:lnTo>
                    <a:pt x="2547" y="0"/>
                  </a:lnTo>
                  <a:lnTo>
                    <a:pt x="2547" y="11"/>
                  </a:lnTo>
                  <a:lnTo>
                    <a:pt x="2500" y="11"/>
                  </a:lnTo>
                  <a:lnTo>
                    <a:pt x="2500" y="0"/>
                  </a:lnTo>
                  <a:close/>
                  <a:moveTo>
                    <a:pt x="2581" y="0"/>
                  </a:moveTo>
                  <a:lnTo>
                    <a:pt x="2627" y="0"/>
                  </a:lnTo>
                  <a:lnTo>
                    <a:pt x="2627" y="11"/>
                  </a:lnTo>
                  <a:lnTo>
                    <a:pt x="2581" y="11"/>
                  </a:lnTo>
                  <a:lnTo>
                    <a:pt x="2581" y="0"/>
                  </a:lnTo>
                  <a:close/>
                  <a:moveTo>
                    <a:pt x="2662" y="0"/>
                  </a:moveTo>
                  <a:lnTo>
                    <a:pt x="2694" y="0"/>
                  </a:lnTo>
                  <a:lnTo>
                    <a:pt x="2694" y="11"/>
                  </a:lnTo>
                  <a:lnTo>
                    <a:pt x="2662" y="11"/>
                  </a:lnTo>
                  <a:lnTo>
                    <a:pt x="2662" y="0"/>
                  </a:lnTo>
                  <a:close/>
                </a:path>
              </a:pathLst>
            </a:custGeom>
            <a:solidFill>
              <a:srgbClr val="868686"/>
            </a:solidFill>
            <a:ln w="1">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8"/>
            <p:cNvSpPr>
              <a:spLocks noChangeArrowheads="1"/>
            </p:cNvSpPr>
            <p:nvPr/>
          </p:nvSpPr>
          <p:spPr bwMode="auto">
            <a:xfrm>
              <a:off x="2000789" y="4613335"/>
              <a:ext cx="293688" cy="646113"/>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p:nvSpPr>
          <p:spPr bwMode="auto">
            <a:xfrm>
              <a:off x="1996026" y="4608573"/>
              <a:ext cx="303213" cy="655638"/>
            </a:xfrm>
            <a:custGeom>
              <a:avLst/>
              <a:gdLst>
                <a:gd name="T0" fmla="*/ 0 w 380"/>
                <a:gd name="T1" fmla="*/ 6 h 826"/>
                <a:gd name="T2" fmla="*/ 0 w 380"/>
                <a:gd name="T3" fmla="*/ 0 h 826"/>
                <a:gd name="T4" fmla="*/ 6 w 380"/>
                <a:gd name="T5" fmla="*/ 0 h 826"/>
                <a:gd name="T6" fmla="*/ 374 w 380"/>
                <a:gd name="T7" fmla="*/ 0 h 826"/>
                <a:gd name="T8" fmla="*/ 378 w 380"/>
                <a:gd name="T9" fmla="*/ 0 h 826"/>
                <a:gd name="T10" fmla="*/ 380 w 380"/>
                <a:gd name="T11" fmla="*/ 6 h 826"/>
                <a:gd name="T12" fmla="*/ 380 w 380"/>
                <a:gd name="T13" fmla="*/ 820 h 826"/>
                <a:gd name="T14" fmla="*/ 378 w 380"/>
                <a:gd name="T15" fmla="*/ 824 h 826"/>
                <a:gd name="T16" fmla="*/ 374 w 380"/>
                <a:gd name="T17" fmla="*/ 826 h 826"/>
                <a:gd name="T18" fmla="*/ 6 w 380"/>
                <a:gd name="T19" fmla="*/ 826 h 826"/>
                <a:gd name="T20" fmla="*/ 0 w 380"/>
                <a:gd name="T21" fmla="*/ 824 h 826"/>
                <a:gd name="T22" fmla="*/ 0 w 380"/>
                <a:gd name="T23" fmla="*/ 820 h 826"/>
                <a:gd name="T24" fmla="*/ 0 w 380"/>
                <a:gd name="T25" fmla="*/ 6 h 826"/>
                <a:gd name="T26" fmla="*/ 11 w 380"/>
                <a:gd name="T27" fmla="*/ 820 h 826"/>
                <a:gd name="T28" fmla="*/ 6 w 380"/>
                <a:gd name="T29" fmla="*/ 815 h 826"/>
                <a:gd name="T30" fmla="*/ 374 w 380"/>
                <a:gd name="T31" fmla="*/ 815 h 826"/>
                <a:gd name="T32" fmla="*/ 369 w 380"/>
                <a:gd name="T33" fmla="*/ 820 h 826"/>
                <a:gd name="T34" fmla="*/ 369 w 380"/>
                <a:gd name="T35" fmla="*/ 6 h 826"/>
                <a:gd name="T36" fmla="*/ 374 w 380"/>
                <a:gd name="T37" fmla="*/ 12 h 826"/>
                <a:gd name="T38" fmla="*/ 6 w 380"/>
                <a:gd name="T39" fmla="*/ 12 h 826"/>
                <a:gd name="T40" fmla="*/ 11 w 380"/>
                <a:gd name="T41" fmla="*/ 6 h 826"/>
                <a:gd name="T42" fmla="*/ 11 w 380"/>
                <a:gd name="T43" fmla="*/ 82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826">
                  <a:moveTo>
                    <a:pt x="0" y="6"/>
                  </a:moveTo>
                  <a:lnTo>
                    <a:pt x="0" y="0"/>
                  </a:lnTo>
                  <a:lnTo>
                    <a:pt x="6" y="0"/>
                  </a:lnTo>
                  <a:lnTo>
                    <a:pt x="374" y="0"/>
                  </a:lnTo>
                  <a:lnTo>
                    <a:pt x="378" y="0"/>
                  </a:lnTo>
                  <a:lnTo>
                    <a:pt x="380" y="6"/>
                  </a:lnTo>
                  <a:lnTo>
                    <a:pt x="380" y="820"/>
                  </a:lnTo>
                  <a:lnTo>
                    <a:pt x="378" y="824"/>
                  </a:lnTo>
                  <a:lnTo>
                    <a:pt x="374" y="826"/>
                  </a:lnTo>
                  <a:lnTo>
                    <a:pt x="6" y="826"/>
                  </a:lnTo>
                  <a:lnTo>
                    <a:pt x="0" y="824"/>
                  </a:lnTo>
                  <a:lnTo>
                    <a:pt x="0" y="820"/>
                  </a:lnTo>
                  <a:lnTo>
                    <a:pt x="0" y="6"/>
                  </a:lnTo>
                  <a:close/>
                  <a:moveTo>
                    <a:pt x="11" y="820"/>
                  </a:moveTo>
                  <a:lnTo>
                    <a:pt x="6" y="815"/>
                  </a:lnTo>
                  <a:lnTo>
                    <a:pt x="374" y="815"/>
                  </a:lnTo>
                  <a:lnTo>
                    <a:pt x="369" y="820"/>
                  </a:lnTo>
                  <a:lnTo>
                    <a:pt x="369" y="6"/>
                  </a:lnTo>
                  <a:lnTo>
                    <a:pt x="374" y="12"/>
                  </a:lnTo>
                  <a:lnTo>
                    <a:pt x="6" y="12"/>
                  </a:lnTo>
                  <a:lnTo>
                    <a:pt x="11" y="6"/>
                  </a:lnTo>
                  <a:lnTo>
                    <a:pt x="11" y="82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0"/>
            <p:cNvSpPr>
              <a:spLocks noChangeArrowheads="1"/>
            </p:cNvSpPr>
            <p:nvPr/>
          </p:nvSpPr>
          <p:spPr bwMode="auto">
            <a:xfrm>
              <a:off x="2294476" y="4546660"/>
              <a:ext cx="293688" cy="712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EditPoints="1"/>
            </p:cNvSpPr>
            <p:nvPr/>
          </p:nvSpPr>
          <p:spPr bwMode="auto">
            <a:xfrm>
              <a:off x="2289714" y="4541898"/>
              <a:ext cx="303213" cy="722313"/>
            </a:xfrm>
            <a:custGeom>
              <a:avLst/>
              <a:gdLst>
                <a:gd name="T0" fmla="*/ 0 w 382"/>
                <a:gd name="T1" fmla="*/ 5 h 908"/>
                <a:gd name="T2" fmla="*/ 0 w 382"/>
                <a:gd name="T3" fmla="*/ 0 h 908"/>
                <a:gd name="T4" fmla="*/ 5 w 382"/>
                <a:gd name="T5" fmla="*/ 0 h 908"/>
                <a:gd name="T6" fmla="*/ 376 w 382"/>
                <a:gd name="T7" fmla="*/ 0 h 908"/>
                <a:gd name="T8" fmla="*/ 380 w 382"/>
                <a:gd name="T9" fmla="*/ 0 h 908"/>
                <a:gd name="T10" fmla="*/ 382 w 382"/>
                <a:gd name="T11" fmla="*/ 5 h 908"/>
                <a:gd name="T12" fmla="*/ 382 w 382"/>
                <a:gd name="T13" fmla="*/ 902 h 908"/>
                <a:gd name="T14" fmla="*/ 380 w 382"/>
                <a:gd name="T15" fmla="*/ 906 h 908"/>
                <a:gd name="T16" fmla="*/ 376 w 382"/>
                <a:gd name="T17" fmla="*/ 908 h 908"/>
                <a:gd name="T18" fmla="*/ 5 w 382"/>
                <a:gd name="T19" fmla="*/ 908 h 908"/>
                <a:gd name="T20" fmla="*/ 0 w 382"/>
                <a:gd name="T21" fmla="*/ 906 h 908"/>
                <a:gd name="T22" fmla="*/ 0 w 382"/>
                <a:gd name="T23" fmla="*/ 902 h 908"/>
                <a:gd name="T24" fmla="*/ 0 w 382"/>
                <a:gd name="T25" fmla="*/ 5 h 908"/>
                <a:gd name="T26" fmla="*/ 11 w 382"/>
                <a:gd name="T27" fmla="*/ 902 h 908"/>
                <a:gd name="T28" fmla="*/ 5 w 382"/>
                <a:gd name="T29" fmla="*/ 897 h 908"/>
                <a:gd name="T30" fmla="*/ 376 w 382"/>
                <a:gd name="T31" fmla="*/ 897 h 908"/>
                <a:gd name="T32" fmla="*/ 370 w 382"/>
                <a:gd name="T33" fmla="*/ 902 h 908"/>
                <a:gd name="T34" fmla="*/ 370 w 382"/>
                <a:gd name="T35" fmla="*/ 5 h 908"/>
                <a:gd name="T36" fmla="*/ 376 w 382"/>
                <a:gd name="T37" fmla="*/ 11 h 908"/>
                <a:gd name="T38" fmla="*/ 5 w 382"/>
                <a:gd name="T39" fmla="*/ 11 h 908"/>
                <a:gd name="T40" fmla="*/ 11 w 382"/>
                <a:gd name="T41" fmla="*/ 5 h 908"/>
                <a:gd name="T42" fmla="*/ 11 w 382"/>
                <a:gd name="T43" fmla="*/ 902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2" h="908">
                  <a:moveTo>
                    <a:pt x="0" y="5"/>
                  </a:moveTo>
                  <a:lnTo>
                    <a:pt x="0" y="0"/>
                  </a:lnTo>
                  <a:lnTo>
                    <a:pt x="5" y="0"/>
                  </a:lnTo>
                  <a:lnTo>
                    <a:pt x="376" y="0"/>
                  </a:lnTo>
                  <a:lnTo>
                    <a:pt x="380" y="0"/>
                  </a:lnTo>
                  <a:lnTo>
                    <a:pt x="382" y="5"/>
                  </a:lnTo>
                  <a:lnTo>
                    <a:pt x="382" y="902"/>
                  </a:lnTo>
                  <a:lnTo>
                    <a:pt x="380" y="906"/>
                  </a:lnTo>
                  <a:lnTo>
                    <a:pt x="376" y="908"/>
                  </a:lnTo>
                  <a:lnTo>
                    <a:pt x="5" y="908"/>
                  </a:lnTo>
                  <a:lnTo>
                    <a:pt x="0" y="906"/>
                  </a:lnTo>
                  <a:lnTo>
                    <a:pt x="0" y="902"/>
                  </a:lnTo>
                  <a:lnTo>
                    <a:pt x="0" y="5"/>
                  </a:lnTo>
                  <a:close/>
                  <a:moveTo>
                    <a:pt x="11" y="902"/>
                  </a:moveTo>
                  <a:lnTo>
                    <a:pt x="5" y="897"/>
                  </a:lnTo>
                  <a:lnTo>
                    <a:pt x="376" y="897"/>
                  </a:lnTo>
                  <a:lnTo>
                    <a:pt x="370" y="902"/>
                  </a:lnTo>
                  <a:lnTo>
                    <a:pt x="370" y="5"/>
                  </a:lnTo>
                  <a:lnTo>
                    <a:pt x="376" y="11"/>
                  </a:lnTo>
                  <a:lnTo>
                    <a:pt x="5" y="11"/>
                  </a:lnTo>
                  <a:lnTo>
                    <a:pt x="11" y="5"/>
                  </a:lnTo>
                  <a:lnTo>
                    <a:pt x="11" y="902"/>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2588164" y="4451410"/>
              <a:ext cx="292100" cy="80803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2583401" y="4446648"/>
              <a:ext cx="301625" cy="817563"/>
            </a:xfrm>
            <a:custGeom>
              <a:avLst/>
              <a:gdLst>
                <a:gd name="T0" fmla="*/ 0 w 380"/>
                <a:gd name="T1" fmla="*/ 5 h 1029"/>
                <a:gd name="T2" fmla="*/ 0 w 380"/>
                <a:gd name="T3" fmla="*/ 0 h 1029"/>
                <a:gd name="T4" fmla="*/ 6 w 380"/>
                <a:gd name="T5" fmla="*/ 0 h 1029"/>
                <a:gd name="T6" fmla="*/ 375 w 380"/>
                <a:gd name="T7" fmla="*/ 0 h 1029"/>
                <a:gd name="T8" fmla="*/ 378 w 380"/>
                <a:gd name="T9" fmla="*/ 0 h 1029"/>
                <a:gd name="T10" fmla="*/ 380 w 380"/>
                <a:gd name="T11" fmla="*/ 5 h 1029"/>
                <a:gd name="T12" fmla="*/ 380 w 380"/>
                <a:gd name="T13" fmla="*/ 1023 h 1029"/>
                <a:gd name="T14" fmla="*/ 378 w 380"/>
                <a:gd name="T15" fmla="*/ 1027 h 1029"/>
                <a:gd name="T16" fmla="*/ 375 w 380"/>
                <a:gd name="T17" fmla="*/ 1029 h 1029"/>
                <a:gd name="T18" fmla="*/ 6 w 380"/>
                <a:gd name="T19" fmla="*/ 1029 h 1029"/>
                <a:gd name="T20" fmla="*/ 0 w 380"/>
                <a:gd name="T21" fmla="*/ 1027 h 1029"/>
                <a:gd name="T22" fmla="*/ 0 w 380"/>
                <a:gd name="T23" fmla="*/ 1023 h 1029"/>
                <a:gd name="T24" fmla="*/ 0 w 380"/>
                <a:gd name="T25" fmla="*/ 5 h 1029"/>
                <a:gd name="T26" fmla="*/ 12 w 380"/>
                <a:gd name="T27" fmla="*/ 1023 h 1029"/>
                <a:gd name="T28" fmla="*/ 6 w 380"/>
                <a:gd name="T29" fmla="*/ 1018 h 1029"/>
                <a:gd name="T30" fmla="*/ 375 w 380"/>
                <a:gd name="T31" fmla="*/ 1018 h 1029"/>
                <a:gd name="T32" fmla="*/ 369 w 380"/>
                <a:gd name="T33" fmla="*/ 1023 h 1029"/>
                <a:gd name="T34" fmla="*/ 369 w 380"/>
                <a:gd name="T35" fmla="*/ 5 h 1029"/>
                <a:gd name="T36" fmla="*/ 375 w 380"/>
                <a:gd name="T37" fmla="*/ 11 h 1029"/>
                <a:gd name="T38" fmla="*/ 6 w 380"/>
                <a:gd name="T39" fmla="*/ 11 h 1029"/>
                <a:gd name="T40" fmla="*/ 12 w 380"/>
                <a:gd name="T41" fmla="*/ 5 h 1029"/>
                <a:gd name="T42" fmla="*/ 12 w 380"/>
                <a:gd name="T43" fmla="*/ 1023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1029">
                  <a:moveTo>
                    <a:pt x="0" y="5"/>
                  </a:moveTo>
                  <a:lnTo>
                    <a:pt x="0" y="0"/>
                  </a:lnTo>
                  <a:lnTo>
                    <a:pt x="6" y="0"/>
                  </a:lnTo>
                  <a:lnTo>
                    <a:pt x="375" y="0"/>
                  </a:lnTo>
                  <a:lnTo>
                    <a:pt x="378" y="0"/>
                  </a:lnTo>
                  <a:lnTo>
                    <a:pt x="380" y="5"/>
                  </a:lnTo>
                  <a:lnTo>
                    <a:pt x="380" y="1023"/>
                  </a:lnTo>
                  <a:lnTo>
                    <a:pt x="378" y="1027"/>
                  </a:lnTo>
                  <a:lnTo>
                    <a:pt x="375" y="1029"/>
                  </a:lnTo>
                  <a:lnTo>
                    <a:pt x="6" y="1029"/>
                  </a:lnTo>
                  <a:lnTo>
                    <a:pt x="0" y="1027"/>
                  </a:lnTo>
                  <a:lnTo>
                    <a:pt x="0" y="1023"/>
                  </a:lnTo>
                  <a:lnTo>
                    <a:pt x="0" y="5"/>
                  </a:lnTo>
                  <a:close/>
                  <a:moveTo>
                    <a:pt x="12" y="1023"/>
                  </a:moveTo>
                  <a:lnTo>
                    <a:pt x="6" y="1018"/>
                  </a:lnTo>
                  <a:lnTo>
                    <a:pt x="375" y="1018"/>
                  </a:lnTo>
                  <a:lnTo>
                    <a:pt x="369" y="1023"/>
                  </a:lnTo>
                  <a:lnTo>
                    <a:pt x="369" y="5"/>
                  </a:lnTo>
                  <a:lnTo>
                    <a:pt x="375" y="11"/>
                  </a:lnTo>
                  <a:lnTo>
                    <a:pt x="6" y="11"/>
                  </a:lnTo>
                  <a:lnTo>
                    <a:pt x="12" y="5"/>
                  </a:lnTo>
                  <a:lnTo>
                    <a:pt x="12" y="102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4"/>
            <p:cNvSpPr>
              <a:spLocks noChangeArrowheads="1"/>
            </p:cNvSpPr>
            <p:nvPr/>
          </p:nvSpPr>
          <p:spPr bwMode="auto">
            <a:xfrm>
              <a:off x="2880264" y="4275198"/>
              <a:ext cx="293688" cy="98425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noEditPoints="1"/>
            </p:cNvSpPr>
            <p:nvPr/>
          </p:nvSpPr>
          <p:spPr bwMode="auto">
            <a:xfrm>
              <a:off x="2875501" y="4270435"/>
              <a:ext cx="303213" cy="993775"/>
            </a:xfrm>
            <a:custGeom>
              <a:avLst/>
              <a:gdLst>
                <a:gd name="T0" fmla="*/ 0 w 380"/>
                <a:gd name="T1" fmla="*/ 6 h 1250"/>
                <a:gd name="T2" fmla="*/ 0 w 380"/>
                <a:gd name="T3" fmla="*/ 0 h 1250"/>
                <a:gd name="T4" fmla="*/ 6 w 380"/>
                <a:gd name="T5" fmla="*/ 0 h 1250"/>
                <a:gd name="T6" fmla="*/ 374 w 380"/>
                <a:gd name="T7" fmla="*/ 0 h 1250"/>
                <a:gd name="T8" fmla="*/ 378 w 380"/>
                <a:gd name="T9" fmla="*/ 0 h 1250"/>
                <a:gd name="T10" fmla="*/ 380 w 380"/>
                <a:gd name="T11" fmla="*/ 6 h 1250"/>
                <a:gd name="T12" fmla="*/ 380 w 380"/>
                <a:gd name="T13" fmla="*/ 1244 h 1250"/>
                <a:gd name="T14" fmla="*/ 378 w 380"/>
                <a:gd name="T15" fmla="*/ 1248 h 1250"/>
                <a:gd name="T16" fmla="*/ 374 w 380"/>
                <a:gd name="T17" fmla="*/ 1250 h 1250"/>
                <a:gd name="T18" fmla="*/ 6 w 380"/>
                <a:gd name="T19" fmla="*/ 1250 h 1250"/>
                <a:gd name="T20" fmla="*/ 0 w 380"/>
                <a:gd name="T21" fmla="*/ 1248 h 1250"/>
                <a:gd name="T22" fmla="*/ 0 w 380"/>
                <a:gd name="T23" fmla="*/ 1244 h 1250"/>
                <a:gd name="T24" fmla="*/ 0 w 380"/>
                <a:gd name="T25" fmla="*/ 6 h 1250"/>
                <a:gd name="T26" fmla="*/ 11 w 380"/>
                <a:gd name="T27" fmla="*/ 1244 h 1250"/>
                <a:gd name="T28" fmla="*/ 6 w 380"/>
                <a:gd name="T29" fmla="*/ 1239 h 1250"/>
                <a:gd name="T30" fmla="*/ 374 w 380"/>
                <a:gd name="T31" fmla="*/ 1239 h 1250"/>
                <a:gd name="T32" fmla="*/ 369 w 380"/>
                <a:gd name="T33" fmla="*/ 1244 h 1250"/>
                <a:gd name="T34" fmla="*/ 369 w 380"/>
                <a:gd name="T35" fmla="*/ 6 h 1250"/>
                <a:gd name="T36" fmla="*/ 374 w 380"/>
                <a:gd name="T37" fmla="*/ 11 h 1250"/>
                <a:gd name="T38" fmla="*/ 6 w 380"/>
                <a:gd name="T39" fmla="*/ 11 h 1250"/>
                <a:gd name="T40" fmla="*/ 11 w 380"/>
                <a:gd name="T41" fmla="*/ 6 h 1250"/>
                <a:gd name="T42" fmla="*/ 11 w 380"/>
                <a:gd name="T43" fmla="*/ 1244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1250">
                  <a:moveTo>
                    <a:pt x="0" y="6"/>
                  </a:moveTo>
                  <a:lnTo>
                    <a:pt x="0" y="0"/>
                  </a:lnTo>
                  <a:lnTo>
                    <a:pt x="6" y="0"/>
                  </a:lnTo>
                  <a:lnTo>
                    <a:pt x="374" y="0"/>
                  </a:lnTo>
                  <a:lnTo>
                    <a:pt x="378" y="0"/>
                  </a:lnTo>
                  <a:lnTo>
                    <a:pt x="380" y="6"/>
                  </a:lnTo>
                  <a:lnTo>
                    <a:pt x="380" y="1244"/>
                  </a:lnTo>
                  <a:lnTo>
                    <a:pt x="378" y="1248"/>
                  </a:lnTo>
                  <a:lnTo>
                    <a:pt x="374" y="1250"/>
                  </a:lnTo>
                  <a:lnTo>
                    <a:pt x="6" y="1250"/>
                  </a:lnTo>
                  <a:lnTo>
                    <a:pt x="0" y="1248"/>
                  </a:lnTo>
                  <a:lnTo>
                    <a:pt x="0" y="1244"/>
                  </a:lnTo>
                  <a:lnTo>
                    <a:pt x="0" y="6"/>
                  </a:lnTo>
                  <a:close/>
                  <a:moveTo>
                    <a:pt x="11" y="1244"/>
                  </a:moveTo>
                  <a:lnTo>
                    <a:pt x="6" y="1239"/>
                  </a:lnTo>
                  <a:lnTo>
                    <a:pt x="374" y="1239"/>
                  </a:lnTo>
                  <a:lnTo>
                    <a:pt x="369" y="1244"/>
                  </a:lnTo>
                  <a:lnTo>
                    <a:pt x="369" y="6"/>
                  </a:lnTo>
                  <a:lnTo>
                    <a:pt x="374" y="11"/>
                  </a:lnTo>
                  <a:lnTo>
                    <a:pt x="6" y="11"/>
                  </a:lnTo>
                  <a:lnTo>
                    <a:pt x="11" y="6"/>
                  </a:lnTo>
                  <a:lnTo>
                    <a:pt x="11" y="124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6"/>
            <p:cNvSpPr>
              <a:spLocks noChangeArrowheads="1"/>
            </p:cNvSpPr>
            <p:nvPr/>
          </p:nvSpPr>
          <p:spPr bwMode="auto">
            <a:xfrm>
              <a:off x="3173951" y="4040248"/>
              <a:ext cx="292100" cy="1219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noEditPoints="1"/>
            </p:cNvSpPr>
            <p:nvPr/>
          </p:nvSpPr>
          <p:spPr bwMode="auto">
            <a:xfrm>
              <a:off x="3169189" y="4037073"/>
              <a:ext cx="301625" cy="1227138"/>
            </a:xfrm>
            <a:custGeom>
              <a:avLst/>
              <a:gdLst>
                <a:gd name="T0" fmla="*/ 0 w 380"/>
                <a:gd name="T1" fmla="*/ 6 h 1546"/>
                <a:gd name="T2" fmla="*/ 0 w 380"/>
                <a:gd name="T3" fmla="*/ 0 h 1546"/>
                <a:gd name="T4" fmla="*/ 5 w 380"/>
                <a:gd name="T5" fmla="*/ 0 h 1546"/>
                <a:gd name="T6" fmla="*/ 374 w 380"/>
                <a:gd name="T7" fmla="*/ 0 h 1546"/>
                <a:gd name="T8" fmla="*/ 378 w 380"/>
                <a:gd name="T9" fmla="*/ 0 h 1546"/>
                <a:gd name="T10" fmla="*/ 380 w 380"/>
                <a:gd name="T11" fmla="*/ 6 h 1546"/>
                <a:gd name="T12" fmla="*/ 380 w 380"/>
                <a:gd name="T13" fmla="*/ 1540 h 1546"/>
                <a:gd name="T14" fmla="*/ 378 w 380"/>
                <a:gd name="T15" fmla="*/ 1544 h 1546"/>
                <a:gd name="T16" fmla="*/ 374 w 380"/>
                <a:gd name="T17" fmla="*/ 1546 h 1546"/>
                <a:gd name="T18" fmla="*/ 5 w 380"/>
                <a:gd name="T19" fmla="*/ 1546 h 1546"/>
                <a:gd name="T20" fmla="*/ 0 w 380"/>
                <a:gd name="T21" fmla="*/ 1544 h 1546"/>
                <a:gd name="T22" fmla="*/ 0 w 380"/>
                <a:gd name="T23" fmla="*/ 1540 h 1546"/>
                <a:gd name="T24" fmla="*/ 0 w 380"/>
                <a:gd name="T25" fmla="*/ 6 h 1546"/>
                <a:gd name="T26" fmla="*/ 11 w 380"/>
                <a:gd name="T27" fmla="*/ 1540 h 1546"/>
                <a:gd name="T28" fmla="*/ 5 w 380"/>
                <a:gd name="T29" fmla="*/ 1535 h 1546"/>
                <a:gd name="T30" fmla="*/ 374 w 380"/>
                <a:gd name="T31" fmla="*/ 1535 h 1546"/>
                <a:gd name="T32" fmla="*/ 368 w 380"/>
                <a:gd name="T33" fmla="*/ 1540 h 1546"/>
                <a:gd name="T34" fmla="*/ 368 w 380"/>
                <a:gd name="T35" fmla="*/ 6 h 1546"/>
                <a:gd name="T36" fmla="*/ 374 w 380"/>
                <a:gd name="T37" fmla="*/ 12 h 1546"/>
                <a:gd name="T38" fmla="*/ 5 w 380"/>
                <a:gd name="T39" fmla="*/ 12 h 1546"/>
                <a:gd name="T40" fmla="*/ 11 w 380"/>
                <a:gd name="T41" fmla="*/ 6 h 1546"/>
                <a:gd name="T42" fmla="*/ 11 w 380"/>
                <a:gd name="T43" fmla="*/ 1540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1546">
                  <a:moveTo>
                    <a:pt x="0" y="6"/>
                  </a:moveTo>
                  <a:lnTo>
                    <a:pt x="0" y="0"/>
                  </a:lnTo>
                  <a:lnTo>
                    <a:pt x="5" y="0"/>
                  </a:lnTo>
                  <a:lnTo>
                    <a:pt x="374" y="0"/>
                  </a:lnTo>
                  <a:lnTo>
                    <a:pt x="378" y="0"/>
                  </a:lnTo>
                  <a:lnTo>
                    <a:pt x="380" y="6"/>
                  </a:lnTo>
                  <a:lnTo>
                    <a:pt x="380" y="1540"/>
                  </a:lnTo>
                  <a:lnTo>
                    <a:pt x="378" y="1544"/>
                  </a:lnTo>
                  <a:lnTo>
                    <a:pt x="374" y="1546"/>
                  </a:lnTo>
                  <a:lnTo>
                    <a:pt x="5" y="1546"/>
                  </a:lnTo>
                  <a:lnTo>
                    <a:pt x="0" y="1544"/>
                  </a:lnTo>
                  <a:lnTo>
                    <a:pt x="0" y="1540"/>
                  </a:lnTo>
                  <a:lnTo>
                    <a:pt x="0" y="6"/>
                  </a:lnTo>
                  <a:close/>
                  <a:moveTo>
                    <a:pt x="11" y="1540"/>
                  </a:moveTo>
                  <a:lnTo>
                    <a:pt x="5" y="1535"/>
                  </a:lnTo>
                  <a:lnTo>
                    <a:pt x="374" y="1535"/>
                  </a:lnTo>
                  <a:lnTo>
                    <a:pt x="368" y="1540"/>
                  </a:lnTo>
                  <a:lnTo>
                    <a:pt x="368" y="6"/>
                  </a:lnTo>
                  <a:lnTo>
                    <a:pt x="374" y="12"/>
                  </a:lnTo>
                  <a:lnTo>
                    <a:pt x="5" y="12"/>
                  </a:lnTo>
                  <a:lnTo>
                    <a:pt x="11" y="6"/>
                  </a:lnTo>
                  <a:lnTo>
                    <a:pt x="11" y="1540"/>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8"/>
            <p:cNvSpPr>
              <a:spLocks noChangeArrowheads="1"/>
            </p:cNvSpPr>
            <p:nvPr/>
          </p:nvSpPr>
          <p:spPr bwMode="auto">
            <a:xfrm>
              <a:off x="1659476" y="3833873"/>
              <a:ext cx="9525" cy="1425575"/>
            </a:xfrm>
            <a:prstGeom prst="rect">
              <a:avLst/>
            </a:prstGeom>
            <a:solidFill>
              <a:srgbClr val="868686"/>
            </a:solidFill>
            <a:ln w="1">
              <a:solidFill>
                <a:srgbClr val="8686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noEditPoints="1"/>
            </p:cNvSpPr>
            <p:nvPr/>
          </p:nvSpPr>
          <p:spPr bwMode="auto">
            <a:xfrm>
              <a:off x="1603914" y="3829110"/>
              <a:ext cx="60325" cy="1435100"/>
            </a:xfrm>
            <a:custGeom>
              <a:avLst/>
              <a:gdLst>
                <a:gd name="T0" fmla="*/ 0 w 77"/>
                <a:gd name="T1" fmla="*/ 1796 h 1807"/>
                <a:gd name="T2" fmla="*/ 77 w 77"/>
                <a:gd name="T3" fmla="*/ 1796 h 1807"/>
                <a:gd name="T4" fmla="*/ 77 w 77"/>
                <a:gd name="T5" fmla="*/ 1807 h 1807"/>
                <a:gd name="T6" fmla="*/ 0 w 77"/>
                <a:gd name="T7" fmla="*/ 1807 h 1807"/>
                <a:gd name="T8" fmla="*/ 0 w 77"/>
                <a:gd name="T9" fmla="*/ 1796 h 1807"/>
                <a:gd name="T10" fmla="*/ 0 w 77"/>
                <a:gd name="T11" fmla="*/ 1346 h 1807"/>
                <a:gd name="T12" fmla="*/ 77 w 77"/>
                <a:gd name="T13" fmla="*/ 1346 h 1807"/>
                <a:gd name="T14" fmla="*/ 77 w 77"/>
                <a:gd name="T15" fmla="*/ 1358 h 1807"/>
                <a:gd name="T16" fmla="*/ 0 w 77"/>
                <a:gd name="T17" fmla="*/ 1358 h 1807"/>
                <a:gd name="T18" fmla="*/ 0 w 77"/>
                <a:gd name="T19" fmla="*/ 1346 h 1807"/>
                <a:gd name="T20" fmla="*/ 0 w 77"/>
                <a:gd name="T21" fmla="*/ 899 h 1807"/>
                <a:gd name="T22" fmla="*/ 77 w 77"/>
                <a:gd name="T23" fmla="*/ 899 h 1807"/>
                <a:gd name="T24" fmla="*/ 77 w 77"/>
                <a:gd name="T25" fmla="*/ 910 h 1807"/>
                <a:gd name="T26" fmla="*/ 0 w 77"/>
                <a:gd name="T27" fmla="*/ 910 h 1807"/>
                <a:gd name="T28" fmla="*/ 0 w 77"/>
                <a:gd name="T29" fmla="*/ 899 h 1807"/>
                <a:gd name="T30" fmla="*/ 0 w 77"/>
                <a:gd name="T31" fmla="*/ 449 h 1807"/>
                <a:gd name="T32" fmla="*/ 77 w 77"/>
                <a:gd name="T33" fmla="*/ 449 h 1807"/>
                <a:gd name="T34" fmla="*/ 77 w 77"/>
                <a:gd name="T35" fmla="*/ 461 h 1807"/>
                <a:gd name="T36" fmla="*/ 0 w 77"/>
                <a:gd name="T37" fmla="*/ 461 h 1807"/>
                <a:gd name="T38" fmla="*/ 0 w 77"/>
                <a:gd name="T39" fmla="*/ 449 h 1807"/>
                <a:gd name="T40" fmla="*/ 0 w 77"/>
                <a:gd name="T41" fmla="*/ 0 h 1807"/>
                <a:gd name="T42" fmla="*/ 77 w 77"/>
                <a:gd name="T43" fmla="*/ 0 h 1807"/>
                <a:gd name="T44" fmla="*/ 77 w 77"/>
                <a:gd name="T45" fmla="*/ 11 h 1807"/>
                <a:gd name="T46" fmla="*/ 0 w 77"/>
                <a:gd name="T47" fmla="*/ 11 h 1807"/>
                <a:gd name="T48" fmla="*/ 0 w 77"/>
                <a:gd name="T49" fmla="*/ 0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1807">
                  <a:moveTo>
                    <a:pt x="0" y="1796"/>
                  </a:moveTo>
                  <a:lnTo>
                    <a:pt x="77" y="1796"/>
                  </a:lnTo>
                  <a:lnTo>
                    <a:pt x="77" y="1807"/>
                  </a:lnTo>
                  <a:lnTo>
                    <a:pt x="0" y="1807"/>
                  </a:lnTo>
                  <a:lnTo>
                    <a:pt x="0" y="1796"/>
                  </a:lnTo>
                  <a:close/>
                  <a:moveTo>
                    <a:pt x="0" y="1346"/>
                  </a:moveTo>
                  <a:lnTo>
                    <a:pt x="77" y="1346"/>
                  </a:lnTo>
                  <a:lnTo>
                    <a:pt x="77" y="1358"/>
                  </a:lnTo>
                  <a:lnTo>
                    <a:pt x="0" y="1358"/>
                  </a:lnTo>
                  <a:lnTo>
                    <a:pt x="0" y="1346"/>
                  </a:lnTo>
                  <a:close/>
                  <a:moveTo>
                    <a:pt x="0" y="899"/>
                  </a:moveTo>
                  <a:lnTo>
                    <a:pt x="77" y="899"/>
                  </a:lnTo>
                  <a:lnTo>
                    <a:pt x="77" y="910"/>
                  </a:lnTo>
                  <a:lnTo>
                    <a:pt x="0" y="910"/>
                  </a:lnTo>
                  <a:lnTo>
                    <a:pt x="0" y="899"/>
                  </a:lnTo>
                  <a:close/>
                  <a:moveTo>
                    <a:pt x="0" y="449"/>
                  </a:moveTo>
                  <a:lnTo>
                    <a:pt x="77" y="449"/>
                  </a:lnTo>
                  <a:lnTo>
                    <a:pt x="77" y="461"/>
                  </a:lnTo>
                  <a:lnTo>
                    <a:pt x="0" y="461"/>
                  </a:lnTo>
                  <a:lnTo>
                    <a:pt x="0" y="449"/>
                  </a:lnTo>
                  <a:close/>
                  <a:moveTo>
                    <a:pt x="0" y="0"/>
                  </a:moveTo>
                  <a:lnTo>
                    <a:pt x="77" y="0"/>
                  </a:lnTo>
                  <a:lnTo>
                    <a:pt x="77" y="11"/>
                  </a:lnTo>
                  <a:lnTo>
                    <a:pt x="0" y="11"/>
                  </a:lnTo>
                  <a:lnTo>
                    <a:pt x="0" y="0"/>
                  </a:lnTo>
                  <a:close/>
                </a:path>
              </a:pathLst>
            </a:custGeom>
            <a:solidFill>
              <a:srgbClr val="868686"/>
            </a:solidFill>
            <a:ln w="1">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20"/>
            <p:cNvSpPr>
              <a:spLocks noChangeArrowheads="1"/>
            </p:cNvSpPr>
            <p:nvPr/>
          </p:nvSpPr>
          <p:spPr bwMode="auto">
            <a:xfrm>
              <a:off x="1664239" y="5254685"/>
              <a:ext cx="2138363" cy="9525"/>
            </a:xfrm>
            <a:prstGeom prst="rect">
              <a:avLst/>
            </a:prstGeom>
            <a:solidFill>
              <a:srgbClr val="868686"/>
            </a:solidFill>
            <a:ln w="1">
              <a:solidFill>
                <a:srgbClr val="8686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1659476" y="5259448"/>
              <a:ext cx="2147888" cy="52388"/>
            </a:xfrm>
            <a:custGeom>
              <a:avLst/>
              <a:gdLst>
                <a:gd name="T0" fmla="*/ 12 w 2706"/>
                <a:gd name="T1" fmla="*/ 0 h 67"/>
                <a:gd name="T2" fmla="*/ 12 w 2706"/>
                <a:gd name="T3" fmla="*/ 67 h 67"/>
                <a:gd name="T4" fmla="*/ 0 w 2706"/>
                <a:gd name="T5" fmla="*/ 67 h 67"/>
                <a:gd name="T6" fmla="*/ 0 w 2706"/>
                <a:gd name="T7" fmla="*/ 0 h 67"/>
                <a:gd name="T8" fmla="*/ 12 w 2706"/>
                <a:gd name="T9" fmla="*/ 0 h 67"/>
                <a:gd name="T10" fmla="*/ 2706 w 2706"/>
                <a:gd name="T11" fmla="*/ 0 h 67"/>
                <a:gd name="T12" fmla="*/ 2706 w 2706"/>
                <a:gd name="T13" fmla="*/ 67 h 67"/>
                <a:gd name="T14" fmla="*/ 2695 w 2706"/>
                <a:gd name="T15" fmla="*/ 67 h 67"/>
                <a:gd name="T16" fmla="*/ 2695 w 2706"/>
                <a:gd name="T17" fmla="*/ 0 h 67"/>
                <a:gd name="T18" fmla="*/ 2706 w 2706"/>
                <a:gd name="T1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6" h="67">
                  <a:moveTo>
                    <a:pt x="12" y="0"/>
                  </a:moveTo>
                  <a:lnTo>
                    <a:pt x="12" y="67"/>
                  </a:lnTo>
                  <a:lnTo>
                    <a:pt x="0" y="67"/>
                  </a:lnTo>
                  <a:lnTo>
                    <a:pt x="0" y="0"/>
                  </a:lnTo>
                  <a:lnTo>
                    <a:pt x="12" y="0"/>
                  </a:lnTo>
                  <a:close/>
                  <a:moveTo>
                    <a:pt x="2706" y="0"/>
                  </a:moveTo>
                  <a:lnTo>
                    <a:pt x="2706" y="67"/>
                  </a:lnTo>
                  <a:lnTo>
                    <a:pt x="2695" y="67"/>
                  </a:lnTo>
                  <a:lnTo>
                    <a:pt x="2695" y="0"/>
                  </a:lnTo>
                  <a:lnTo>
                    <a:pt x="2706" y="0"/>
                  </a:lnTo>
                  <a:close/>
                </a:path>
              </a:pathLst>
            </a:custGeom>
            <a:solidFill>
              <a:srgbClr val="868686"/>
            </a:solidFill>
            <a:ln w="1">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2"/>
            <p:cNvSpPr>
              <a:spLocks noChangeArrowheads="1"/>
            </p:cNvSpPr>
            <p:nvPr/>
          </p:nvSpPr>
          <p:spPr bwMode="auto">
            <a:xfrm>
              <a:off x="1207039" y="5141973"/>
              <a:ext cx="3714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3"/>
            <p:cNvSpPr>
              <a:spLocks noChangeArrowheads="1"/>
            </p:cNvSpPr>
            <p:nvPr/>
          </p:nvSpPr>
          <p:spPr bwMode="auto">
            <a:xfrm>
              <a:off x="1207039" y="4786373"/>
              <a:ext cx="3714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4"/>
            <p:cNvSpPr>
              <a:spLocks noChangeArrowheads="1"/>
            </p:cNvSpPr>
            <p:nvPr/>
          </p:nvSpPr>
          <p:spPr bwMode="auto">
            <a:xfrm>
              <a:off x="1207039" y="4430773"/>
              <a:ext cx="3714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5"/>
            <p:cNvSpPr>
              <a:spLocks noChangeArrowheads="1"/>
            </p:cNvSpPr>
            <p:nvPr/>
          </p:nvSpPr>
          <p:spPr bwMode="auto">
            <a:xfrm>
              <a:off x="1207039" y="4073585"/>
              <a:ext cx="3714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6"/>
            <p:cNvSpPr>
              <a:spLocks noChangeArrowheads="1"/>
            </p:cNvSpPr>
            <p:nvPr/>
          </p:nvSpPr>
          <p:spPr bwMode="auto">
            <a:xfrm>
              <a:off x="1207039" y="3716398"/>
              <a:ext cx="3714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2075401" y="5313423"/>
              <a:ext cx="1398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All applications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Freeform 35"/>
            <p:cNvSpPr>
              <a:spLocks noEditPoints="1"/>
            </p:cNvSpPr>
            <p:nvPr/>
          </p:nvSpPr>
          <p:spPr bwMode="auto">
            <a:xfrm>
              <a:off x="1135601" y="5091173"/>
              <a:ext cx="425450" cy="306388"/>
            </a:xfrm>
            <a:custGeom>
              <a:avLst/>
              <a:gdLst>
                <a:gd name="T0" fmla="*/ 0 w 536"/>
                <a:gd name="T1" fmla="*/ 173 h 386"/>
                <a:gd name="T2" fmla="*/ 11 w 536"/>
                <a:gd name="T3" fmla="*/ 134 h 386"/>
                <a:gd name="T4" fmla="*/ 46 w 536"/>
                <a:gd name="T5" fmla="*/ 83 h 386"/>
                <a:gd name="T6" fmla="*/ 98 w 536"/>
                <a:gd name="T7" fmla="*/ 42 h 386"/>
                <a:gd name="T8" fmla="*/ 163 w 536"/>
                <a:gd name="T9" fmla="*/ 13 h 386"/>
                <a:gd name="T10" fmla="*/ 240 w 536"/>
                <a:gd name="T11" fmla="*/ 0 h 386"/>
                <a:gd name="T12" fmla="*/ 319 w 536"/>
                <a:gd name="T13" fmla="*/ 2 h 386"/>
                <a:gd name="T14" fmla="*/ 392 w 536"/>
                <a:gd name="T15" fmla="*/ 21 h 386"/>
                <a:gd name="T16" fmla="*/ 453 w 536"/>
                <a:gd name="T17" fmla="*/ 54 h 386"/>
                <a:gd name="T18" fmla="*/ 501 w 536"/>
                <a:gd name="T19" fmla="*/ 98 h 386"/>
                <a:gd name="T20" fmla="*/ 528 w 536"/>
                <a:gd name="T21" fmla="*/ 152 h 386"/>
                <a:gd name="T22" fmla="*/ 536 w 536"/>
                <a:gd name="T23" fmla="*/ 190 h 386"/>
                <a:gd name="T24" fmla="*/ 534 w 536"/>
                <a:gd name="T25" fmla="*/ 213 h 386"/>
                <a:gd name="T26" fmla="*/ 513 w 536"/>
                <a:gd name="T27" fmla="*/ 269 h 386"/>
                <a:gd name="T28" fmla="*/ 472 w 536"/>
                <a:gd name="T29" fmla="*/ 317 h 386"/>
                <a:gd name="T30" fmla="*/ 415 w 536"/>
                <a:gd name="T31" fmla="*/ 353 h 386"/>
                <a:gd name="T32" fmla="*/ 346 w 536"/>
                <a:gd name="T33" fmla="*/ 376 h 386"/>
                <a:gd name="T34" fmla="*/ 267 w 536"/>
                <a:gd name="T35" fmla="*/ 386 h 386"/>
                <a:gd name="T36" fmla="*/ 190 w 536"/>
                <a:gd name="T37" fmla="*/ 376 h 386"/>
                <a:gd name="T38" fmla="*/ 121 w 536"/>
                <a:gd name="T39" fmla="*/ 353 h 386"/>
                <a:gd name="T40" fmla="*/ 63 w 536"/>
                <a:gd name="T41" fmla="*/ 317 h 386"/>
                <a:gd name="T42" fmla="*/ 21 w 536"/>
                <a:gd name="T43" fmla="*/ 271 h 386"/>
                <a:gd name="T44" fmla="*/ 0 w 536"/>
                <a:gd name="T45" fmla="*/ 213 h 386"/>
                <a:gd name="T46" fmla="*/ 33 w 536"/>
                <a:gd name="T47" fmla="*/ 209 h 386"/>
                <a:gd name="T48" fmla="*/ 40 w 536"/>
                <a:gd name="T49" fmla="*/ 236 h 386"/>
                <a:gd name="T50" fmla="*/ 69 w 536"/>
                <a:gd name="T51" fmla="*/ 278 h 386"/>
                <a:gd name="T52" fmla="*/ 115 w 536"/>
                <a:gd name="T53" fmla="*/ 315 h 386"/>
                <a:gd name="T54" fmla="*/ 173 w 536"/>
                <a:gd name="T55" fmla="*/ 340 h 386"/>
                <a:gd name="T56" fmla="*/ 242 w 536"/>
                <a:gd name="T57" fmla="*/ 351 h 386"/>
                <a:gd name="T58" fmla="*/ 315 w 536"/>
                <a:gd name="T59" fmla="*/ 350 h 386"/>
                <a:gd name="T60" fmla="*/ 380 w 536"/>
                <a:gd name="T61" fmla="*/ 332 h 386"/>
                <a:gd name="T62" fmla="*/ 434 w 536"/>
                <a:gd name="T63" fmla="*/ 303 h 386"/>
                <a:gd name="T64" fmla="*/ 474 w 536"/>
                <a:gd name="T65" fmla="*/ 267 h 386"/>
                <a:gd name="T66" fmla="*/ 497 w 536"/>
                <a:gd name="T67" fmla="*/ 225 h 386"/>
                <a:gd name="T68" fmla="*/ 503 w 536"/>
                <a:gd name="T69" fmla="*/ 190 h 386"/>
                <a:gd name="T70" fmla="*/ 501 w 536"/>
                <a:gd name="T71" fmla="*/ 179 h 386"/>
                <a:gd name="T72" fmla="*/ 486 w 536"/>
                <a:gd name="T73" fmla="*/ 133 h 386"/>
                <a:gd name="T74" fmla="*/ 451 w 536"/>
                <a:gd name="T75" fmla="*/ 92 h 386"/>
                <a:gd name="T76" fmla="*/ 401 w 536"/>
                <a:gd name="T77" fmla="*/ 61 h 386"/>
                <a:gd name="T78" fmla="*/ 338 w 536"/>
                <a:gd name="T79" fmla="*/ 40 h 386"/>
                <a:gd name="T80" fmla="*/ 267 w 536"/>
                <a:gd name="T81" fmla="*/ 33 h 386"/>
                <a:gd name="T82" fmla="*/ 196 w 536"/>
                <a:gd name="T83" fmla="*/ 38 h 386"/>
                <a:gd name="T84" fmla="*/ 134 w 536"/>
                <a:gd name="T85" fmla="*/ 60 h 386"/>
                <a:gd name="T86" fmla="*/ 84 w 536"/>
                <a:gd name="T87" fmla="*/ 92 h 386"/>
                <a:gd name="T88" fmla="*/ 50 w 536"/>
                <a:gd name="T89" fmla="*/ 131 h 386"/>
                <a:gd name="T90" fmla="*/ 33 w 536"/>
                <a:gd name="T91" fmla="*/ 179 h 386"/>
                <a:gd name="T92" fmla="*/ 33 w 536"/>
                <a:gd name="T93" fmla="*/ 19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6" h="386">
                  <a:moveTo>
                    <a:pt x="0" y="194"/>
                  </a:moveTo>
                  <a:lnTo>
                    <a:pt x="0" y="190"/>
                  </a:lnTo>
                  <a:lnTo>
                    <a:pt x="0" y="173"/>
                  </a:lnTo>
                  <a:lnTo>
                    <a:pt x="0" y="171"/>
                  </a:lnTo>
                  <a:lnTo>
                    <a:pt x="4" y="154"/>
                  </a:lnTo>
                  <a:lnTo>
                    <a:pt x="11" y="134"/>
                  </a:lnTo>
                  <a:lnTo>
                    <a:pt x="21" y="115"/>
                  </a:lnTo>
                  <a:lnTo>
                    <a:pt x="33" y="98"/>
                  </a:lnTo>
                  <a:lnTo>
                    <a:pt x="46" y="83"/>
                  </a:lnTo>
                  <a:lnTo>
                    <a:pt x="61" y="67"/>
                  </a:lnTo>
                  <a:lnTo>
                    <a:pt x="79" y="54"/>
                  </a:lnTo>
                  <a:lnTo>
                    <a:pt x="98" y="42"/>
                  </a:lnTo>
                  <a:lnTo>
                    <a:pt x="119" y="31"/>
                  </a:lnTo>
                  <a:lnTo>
                    <a:pt x="140" y="21"/>
                  </a:lnTo>
                  <a:lnTo>
                    <a:pt x="163" y="13"/>
                  </a:lnTo>
                  <a:lnTo>
                    <a:pt x="188" y="8"/>
                  </a:lnTo>
                  <a:lnTo>
                    <a:pt x="213" y="4"/>
                  </a:lnTo>
                  <a:lnTo>
                    <a:pt x="240" y="0"/>
                  </a:lnTo>
                  <a:lnTo>
                    <a:pt x="267" y="0"/>
                  </a:lnTo>
                  <a:lnTo>
                    <a:pt x="294" y="0"/>
                  </a:lnTo>
                  <a:lnTo>
                    <a:pt x="319" y="2"/>
                  </a:lnTo>
                  <a:lnTo>
                    <a:pt x="346" y="8"/>
                  </a:lnTo>
                  <a:lnTo>
                    <a:pt x="369" y="13"/>
                  </a:lnTo>
                  <a:lnTo>
                    <a:pt x="392" y="21"/>
                  </a:lnTo>
                  <a:lnTo>
                    <a:pt x="415" y="31"/>
                  </a:lnTo>
                  <a:lnTo>
                    <a:pt x="434" y="42"/>
                  </a:lnTo>
                  <a:lnTo>
                    <a:pt x="453" y="54"/>
                  </a:lnTo>
                  <a:lnTo>
                    <a:pt x="470" y="67"/>
                  </a:lnTo>
                  <a:lnTo>
                    <a:pt x="488" y="81"/>
                  </a:lnTo>
                  <a:lnTo>
                    <a:pt x="501" y="98"/>
                  </a:lnTo>
                  <a:lnTo>
                    <a:pt x="513" y="113"/>
                  </a:lnTo>
                  <a:lnTo>
                    <a:pt x="522" y="133"/>
                  </a:lnTo>
                  <a:lnTo>
                    <a:pt x="528" y="152"/>
                  </a:lnTo>
                  <a:lnTo>
                    <a:pt x="534" y="171"/>
                  </a:lnTo>
                  <a:lnTo>
                    <a:pt x="534" y="173"/>
                  </a:lnTo>
                  <a:lnTo>
                    <a:pt x="536" y="190"/>
                  </a:lnTo>
                  <a:lnTo>
                    <a:pt x="536" y="194"/>
                  </a:lnTo>
                  <a:lnTo>
                    <a:pt x="534" y="211"/>
                  </a:lnTo>
                  <a:lnTo>
                    <a:pt x="534" y="213"/>
                  </a:lnTo>
                  <a:lnTo>
                    <a:pt x="530" y="230"/>
                  </a:lnTo>
                  <a:lnTo>
                    <a:pt x="522" y="250"/>
                  </a:lnTo>
                  <a:lnTo>
                    <a:pt x="513" y="269"/>
                  </a:lnTo>
                  <a:lnTo>
                    <a:pt x="501" y="286"/>
                  </a:lnTo>
                  <a:lnTo>
                    <a:pt x="488" y="302"/>
                  </a:lnTo>
                  <a:lnTo>
                    <a:pt x="472" y="317"/>
                  </a:lnTo>
                  <a:lnTo>
                    <a:pt x="455" y="330"/>
                  </a:lnTo>
                  <a:lnTo>
                    <a:pt x="436" y="342"/>
                  </a:lnTo>
                  <a:lnTo>
                    <a:pt x="415" y="353"/>
                  </a:lnTo>
                  <a:lnTo>
                    <a:pt x="394" y="363"/>
                  </a:lnTo>
                  <a:lnTo>
                    <a:pt x="370" y="371"/>
                  </a:lnTo>
                  <a:lnTo>
                    <a:pt x="346" y="376"/>
                  </a:lnTo>
                  <a:lnTo>
                    <a:pt x="321" y="382"/>
                  </a:lnTo>
                  <a:lnTo>
                    <a:pt x="294" y="384"/>
                  </a:lnTo>
                  <a:lnTo>
                    <a:pt x="267" y="386"/>
                  </a:lnTo>
                  <a:lnTo>
                    <a:pt x="240" y="384"/>
                  </a:lnTo>
                  <a:lnTo>
                    <a:pt x="215" y="382"/>
                  </a:lnTo>
                  <a:lnTo>
                    <a:pt x="190" y="376"/>
                  </a:lnTo>
                  <a:lnTo>
                    <a:pt x="165" y="371"/>
                  </a:lnTo>
                  <a:lnTo>
                    <a:pt x="142" y="363"/>
                  </a:lnTo>
                  <a:lnTo>
                    <a:pt x="121" y="353"/>
                  </a:lnTo>
                  <a:lnTo>
                    <a:pt x="100" y="344"/>
                  </a:lnTo>
                  <a:lnTo>
                    <a:pt x="81" y="330"/>
                  </a:lnTo>
                  <a:lnTo>
                    <a:pt x="63" y="317"/>
                  </a:lnTo>
                  <a:lnTo>
                    <a:pt x="48" y="303"/>
                  </a:lnTo>
                  <a:lnTo>
                    <a:pt x="33" y="288"/>
                  </a:lnTo>
                  <a:lnTo>
                    <a:pt x="21" y="271"/>
                  </a:lnTo>
                  <a:lnTo>
                    <a:pt x="11" y="252"/>
                  </a:lnTo>
                  <a:lnTo>
                    <a:pt x="6" y="234"/>
                  </a:lnTo>
                  <a:lnTo>
                    <a:pt x="0" y="213"/>
                  </a:lnTo>
                  <a:lnTo>
                    <a:pt x="0" y="211"/>
                  </a:lnTo>
                  <a:lnTo>
                    <a:pt x="0" y="194"/>
                  </a:lnTo>
                  <a:close/>
                  <a:moveTo>
                    <a:pt x="33" y="209"/>
                  </a:moveTo>
                  <a:lnTo>
                    <a:pt x="33" y="207"/>
                  </a:lnTo>
                  <a:lnTo>
                    <a:pt x="36" y="223"/>
                  </a:lnTo>
                  <a:lnTo>
                    <a:pt x="40" y="236"/>
                  </a:lnTo>
                  <a:lnTo>
                    <a:pt x="48" y="252"/>
                  </a:lnTo>
                  <a:lnTo>
                    <a:pt x="57" y="265"/>
                  </a:lnTo>
                  <a:lnTo>
                    <a:pt x="69" y="278"/>
                  </a:lnTo>
                  <a:lnTo>
                    <a:pt x="82" y="292"/>
                  </a:lnTo>
                  <a:lnTo>
                    <a:pt x="98" y="303"/>
                  </a:lnTo>
                  <a:lnTo>
                    <a:pt x="115" y="315"/>
                  </a:lnTo>
                  <a:lnTo>
                    <a:pt x="132" y="325"/>
                  </a:lnTo>
                  <a:lnTo>
                    <a:pt x="152" y="332"/>
                  </a:lnTo>
                  <a:lnTo>
                    <a:pt x="173" y="340"/>
                  </a:lnTo>
                  <a:lnTo>
                    <a:pt x="196" y="346"/>
                  </a:lnTo>
                  <a:lnTo>
                    <a:pt x="219" y="350"/>
                  </a:lnTo>
                  <a:lnTo>
                    <a:pt x="242" y="351"/>
                  </a:lnTo>
                  <a:lnTo>
                    <a:pt x="267" y="353"/>
                  </a:lnTo>
                  <a:lnTo>
                    <a:pt x="292" y="351"/>
                  </a:lnTo>
                  <a:lnTo>
                    <a:pt x="315" y="350"/>
                  </a:lnTo>
                  <a:lnTo>
                    <a:pt x="338" y="346"/>
                  </a:lnTo>
                  <a:lnTo>
                    <a:pt x="359" y="340"/>
                  </a:lnTo>
                  <a:lnTo>
                    <a:pt x="380" y="332"/>
                  </a:lnTo>
                  <a:lnTo>
                    <a:pt x="399" y="325"/>
                  </a:lnTo>
                  <a:lnTo>
                    <a:pt x="419" y="315"/>
                  </a:lnTo>
                  <a:lnTo>
                    <a:pt x="434" y="303"/>
                  </a:lnTo>
                  <a:lnTo>
                    <a:pt x="449" y="292"/>
                  </a:lnTo>
                  <a:lnTo>
                    <a:pt x="463" y="280"/>
                  </a:lnTo>
                  <a:lnTo>
                    <a:pt x="474" y="267"/>
                  </a:lnTo>
                  <a:lnTo>
                    <a:pt x="484" y="254"/>
                  </a:lnTo>
                  <a:lnTo>
                    <a:pt x="491" y="240"/>
                  </a:lnTo>
                  <a:lnTo>
                    <a:pt x="497" y="225"/>
                  </a:lnTo>
                  <a:lnTo>
                    <a:pt x="501" y="207"/>
                  </a:lnTo>
                  <a:lnTo>
                    <a:pt x="501" y="209"/>
                  </a:lnTo>
                  <a:lnTo>
                    <a:pt x="503" y="190"/>
                  </a:lnTo>
                  <a:lnTo>
                    <a:pt x="503" y="194"/>
                  </a:lnTo>
                  <a:lnTo>
                    <a:pt x="501" y="175"/>
                  </a:lnTo>
                  <a:lnTo>
                    <a:pt x="501" y="179"/>
                  </a:lnTo>
                  <a:lnTo>
                    <a:pt x="497" y="161"/>
                  </a:lnTo>
                  <a:lnTo>
                    <a:pt x="493" y="148"/>
                  </a:lnTo>
                  <a:lnTo>
                    <a:pt x="486" y="133"/>
                  </a:lnTo>
                  <a:lnTo>
                    <a:pt x="476" y="119"/>
                  </a:lnTo>
                  <a:lnTo>
                    <a:pt x="465" y="106"/>
                  </a:lnTo>
                  <a:lnTo>
                    <a:pt x="451" y="92"/>
                  </a:lnTo>
                  <a:lnTo>
                    <a:pt x="436" y="81"/>
                  </a:lnTo>
                  <a:lnTo>
                    <a:pt x="419" y="71"/>
                  </a:lnTo>
                  <a:lnTo>
                    <a:pt x="401" y="61"/>
                  </a:lnTo>
                  <a:lnTo>
                    <a:pt x="382" y="52"/>
                  </a:lnTo>
                  <a:lnTo>
                    <a:pt x="361" y="46"/>
                  </a:lnTo>
                  <a:lnTo>
                    <a:pt x="338" y="40"/>
                  </a:lnTo>
                  <a:lnTo>
                    <a:pt x="317" y="35"/>
                  </a:lnTo>
                  <a:lnTo>
                    <a:pt x="292" y="33"/>
                  </a:lnTo>
                  <a:lnTo>
                    <a:pt x="267" y="33"/>
                  </a:lnTo>
                  <a:lnTo>
                    <a:pt x="244" y="33"/>
                  </a:lnTo>
                  <a:lnTo>
                    <a:pt x="219" y="35"/>
                  </a:lnTo>
                  <a:lnTo>
                    <a:pt x="196" y="38"/>
                  </a:lnTo>
                  <a:lnTo>
                    <a:pt x="175" y="44"/>
                  </a:lnTo>
                  <a:lnTo>
                    <a:pt x="154" y="52"/>
                  </a:lnTo>
                  <a:lnTo>
                    <a:pt x="134" y="60"/>
                  </a:lnTo>
                  <a:lnTo>
                    <a:pt x="115" y="69"/>
                  </a:lnTo>
                  <a:lnTo>
                    <a:pt x="100" y="81"/>
                  </a:lnTo>
                  <a:lnTo>
                    <a:pt x="84" y="92"/>
                  </a:lnTo>
                  <a:lnTo>
                    <a:pt x="71" y="104"/>
                  </a:lnTo>
                  <a:lnTo>
                    <a:pt x="59" y="117"/>
                  </a:lnTo>
                  <a:lnTo>
                    <a:pt x="50" y="131"/>
                  </a:lnTo>
                  <a:lnTo>
                    <a:pt x="42" y="146"/>
                  </a:lnTo>
                  <a:lnTo>
                    <a:pt x="36" y="159"/>
                  </a:lnTo>
                  <a:lnTo>
                    <a:pt x="33" y="179"/>
                  </a:lnTo>
                  <a:lnTo>
                    <a:pt x="33" y="175"/>
                  </a:lnTo>
                  <a:lnTo>
                    <a:pt x="33" y="194"/>
                  </a:lnTo>
                  <a:lnTo>
                    <a:pt x="33" y="190"/>
                  </a:lnTo>
                  <a:lnTo>
                    <a:pt x="33" y="20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27"/>
            <p:cNvSpPr>
              <a:spLocks noChangeArrowheads="1"/>
            </p:cNvSpPr>
            <p:nvPr/>
          </p:nvSpPr>
          <p:spPr bwMode="auto">
            <a:xfrm rot="16200000">
              <a:off x="667336" y="4459575"/>
              <a:ext cx="7550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Speedup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30" name="Group 1029"/>
          <p:cNvGrpSpPr/>
          <p:nvPr/>
        </p:nvGrpSpPr>
        <p:grpSpPr>
          <a:xfrm>
            <a:off x="4834231" y="3514540"/>
            <a:ext cx="2887206" cy="1839913"/>
            <a:chOff x="4154945" y="3397251"/>
            <a:chExt cx="2887206" cy="1839913"/>
          </a:xfrm>
        </p:grpSpPr>
        <p:sp>
          <p:nvSpPr>
            <p:cNvPr id="40" name="Rectangle 40"/>
            <p:cNvSpPr>
              <a:spLocks noChangeArrowheads="1"/>
            </p:cNvSpPr>
            <p:nvPr/>
          </p:nvSpPr>
          <p:spPr bwMode="auto">
            <a:xfrm>
              <a:off x="4899025" y="3513139"/>
              <a:ext cx="2138363" cy="142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4899025" y="3508376"/>
              <a:ext cx="2138363" cy="960438"/>
            </a:xfrm>
            <a:custGeom>
              <a:avLst/>
              <a:gdLst>
                <a:gd name="T0" fmla="*/ 127 w 2694"/>
                <a:gd name="T1" fmla="*/ 1210 h 1210"/>
                <a:gd name="T2" fmla="*/ 242 w 2694"/>
                <a:gd name="T3" fmla="*/ 1198 h 1210"/>
                <a:gd name="T4" fmla="*/ 323 w 2694"/>
                <a:gd name="T5" fmla="*/ 1210 h 1210"/>
                <a:gd name="T6" fmla="*/ 530 w 2694"/>
                <a:gd name="T7" fmla="*/ 1198 h 1210"/>
                <a:gd name="T8" fmla="*/ 565 w 2694"/>
                <a:gd name="T9" fmla="*/ 1198 h 1210"/>
                <a:gd name="T10" fmla="*/ 772 w 2694"/>
                <a:gd name="T11" fmla="*/ 1210 h 1210"/>
                <a:gd name="T12" fmla="*/ 887 w 2694"/>
                <a:gd name="T13" fmla="*/ 1198 h 1210"/>
                <a:gd name="T14" fmla="*/ 968 w 2694"/>
                <a:gd name="T15" fmla="*/ 1210 h 1210"/>
                <a:gd name="T16" fmla="*/ 1175 w 2694"/>
                <a:gd name="T17" fmla="*/ 1198 h 1210"/>
                <a:gd name="T18" fmla="*/ 1210 w 2694"/>
                <a:gd name="T19" fmla="*/ 1198 h 1210"/>
                <a:gd name="T20" fmla="*/ 1417 w 2694"/>
                <a:gd name="T21" fmla="*/ 1210 h 1210"/>
                <a:gd name="T22" fmla="*/ 1533 w 2694"/>
                <a:gd name="T23" fmla="*/ 1198 h 1210"/>
                <a:gd name="T24" fmla="*/ 1613 w 2694"/>
                <a:gd name="T25" fmla="*/ 1210 h 1210"/>
                <a:gd name="T26" fmla="*/ 1821 w 2694"/>
                <a:gd name="T27" fmla="*/ 1198 h 1210"/>
                <a:gd name="T28" fmla="*/ 1855 w 2694"/>
                <a:gd name="T29" fmla="*/ 1198 h 1210"/>
                <a:gd name="T30" fmla="*/ 2063 w 2694"/>
                <a:gd name="T31" fmla="*/ 1210 h 1210"/>
                <a:gd name="T32" fmla="*/ 2178 w 2694"/>
                <a:gd name="T33" fmla="*/ 1198 h 1210"/>
                <a:gd name="T34" fmla="*/ 2258 w 2694"/>
                <a:gd name="T35" fmla="*/ 1210 h 1210"/>
                <a:gd name="T36" fmla="*/ 2466 w 2694"/>
                <a:gd name="T37" fmla="*/ 1198 h 1210"/>
                <a:gd name="T38" fmla="*/ 2500 w 2694"/>
                <a:gd name="T39" fmla="*/ 1198 h 1210"/>
                <a:gd name="T40" fmla="*/ 2694 w 2694"/>
                <a:gd name="T41" fmla="*/ 1210 h 1210"/>
                <a:gd name="T42" fmla="*/ 81 w 2694"/>
                <a:gd name="T43" fmla="*/ 599 h 1210"/>
                <a:gd name="T44" fmla="*/ 162 w 2694"/>
                <a:gd name="T45" fmla="*/ 611 h 1210"/>
                <a:gd name="T46" fmla="*/ 369 w 2694"/>
                <a:gd name="T47" fmla="*/ 599 h 1210"/>
                <a:gd name="T48" fmla="*/ 404 w 2694"/>
                <a:gd name="T49" fmla="*/ 599 h 1210"/>
                <a:gd name="T50" fmla="*/ 611 w 2694"/>
                <a:gd name="T51" fmla="*/ 611 h 1210"/>
                <a:gd name="T52" fmla="*/ 726 w 2694"/>
                <a:gd name="T53" fmla="*/ 599 h 1210"/>
                <a:gd name="T54" fmla="*/ 807 w 2694"/>
                <a:gd name="T55" fmla="*/ 611 h 1210"/>
                <a:gd name="T56" fmla="*/ 1014 w 2694"/>
                <a:gd name="T57" fmla="*/ 599 h 1210"/>
                <a:gd name="T58" fmla="*/ 1049 w 2694"/>
                <a:gd name="T59" fmla="*/ 599 h 1210"/>
                <a:gd name="T60" fmla="*/ 1256 w 2694"/>
                <a:gd name="T61" fmla="*/ 611 h 1210"/>
                <a:gd name="T62" fmla="*/ 1371 w 2694"/>
                <a:gd name="T63" fmla="*/ 599 h 1210"/>
                <a:gd name="T64" fmla="*/ 1452 w 2694"/>
                <a:gd name="T65" fmla="*/ 611 h 1210"/>
                <a:gd name="T66" fmla="*/ 1659 w 2694"/>
                <a:gd name="T67" fmla="*/ 599 h 1210"/>
                <a:gd name="T68" fmla="*/ 1694 w 2694"/>
                <a:gd name="T69" fmla="*/ 599 h 1210"/>
                <a:gd name="T70" fmla="*/ 1901 w 2694"/>
                <a:gd name="T71" fmla="*/ 611 h 1210"/>
                <a:gd name="T72" fmla="*/ 2017 w 2694"/>
                <a:gd name="T73" fmla="*/ 599 h 1210"/>
                <a:gd name="T74" fmla="*/ 2097 w 2694"/>
                <a:gd name="T75" fmla="*/ 611 h 1210"/>
                <a:gd name="T76" fmla="*/ 2305 w 2694"/>
                <a:gd name="T77" fmla="*/ 599 h 1210"/>
                <a:gd name="T78" fmla="*/ 2339 w 2694"/>
                <a:gd name="T79" fmla="*/ 599 h 1210"/>
                <a:gd name="T80" fmla="*/ 2547 w 2694"/>
                <a:gd name="T81" fmla="*/ 611 h 1210"/>
                <a:gd name="T82" fmla="*/ 2662 w 2694"/>
                <a:gd name="T83" fmla="*/ 599 h 1210"/>
                <a:gd name="T84" fmla="*/ 0 w 2694"/>
                <a:gd name="T85" fmla="*/ 11 h 1210"/>
                <a:gd name="T86" fmla="*/ 208 w 2694"/>
                <a:gd name="T87" fmla="*/ 0 h 1210"/>
                <a:gd name="T88" fmla="*/ 242 w 2694"/>
                <a:gd name="T89" fmla="*/ 0 h 1210"/>
                <a:gd name="T90" fmla="*/ 450 w 2694"/>
                <a:gd name="T91" fmla="*/ 11 h 1210"/>
                <a:gd name="T92" fmla="*/ 565 w 2694"/>
                <a:gd name="T93" fmla="*/ 0 h 1210"/>
                <a:gd name="T94" fmla="*/ 645 w 2694"/>
                <a:gd name="T95" fmla="*/ 11 h 1210"/>
                <a:gd name="T96" fmla="*/ 853 w 2694"/>
                <a:gd name="T97" fmla="*/ 0 h 1210"/>
                <a:gd name="T98" fmla="*/ 887 w 2694"/>
                <a:gd name="T99" fmla="*/ 0 h 1210"/>
                <a:gd name="T100" fmla="*/ 1095 w 2694"/>
                <a:gd name="T101" fmla="*/ 11 h 1210"/>
                <a:gd name="T102" fmla="*/ 1210 w 2694"/>
                <a:gd name="T103" fmla="*/ 0 h 1210"/>
                <a:gd name="T104" fmla="*/ 1291 w 2694"/>
                <a:gd name="T105" fmla="*/ 11 h 1210"/>
                <a:gd name="T106" fmla="*/ 1498 w 2694"/>
                <a:gd name="T107" fmla="*/ 0 h 1210"/>
                <a:gd name="T108" fmla="*/ 1533 w 2694"/>
                <a:gd name="T109" fmla="*/ 0 h 1210"/>
                <a:gd name="T110" fmla="*/ 1740 w 2694"/>
                <a:gd name="T111" fmla="*/ 11 h 1210"/>
                <a:gd name="T112" fmla="*/ 1855 w 2694"/>
                <a:gd name="T113" fmla="*/ 0 h 1210"/>
                <a:gd name="T114" fmla="*/ 1936 w 2694"/>
                <a:gd name="T115" fmla="*/ 11 h 1210"/>
                <a:gd name="T116" fmla="*/ 2143 w 2694"/>
                <a:gd name="T117" fmla="*/ 0 h 1210"/>
                <a:gd name="T118" fmla="*/ 2178 w 2694"/>
                <a:gd name="T119" fmla="*/ 0 h 1210"/>
                <a:gd name="T120" fmla="*/ 2385 w 2694"/>
                <a:gd name="T121" fmla="*/ 11 h 1210"/>
                <a:gd name="T122" fmla="*/ 2500 w 2694"/>
                <a:gd name="T123" fmla="*/ 0 h 1210"/>
                <a:gd name="T124" fmla="*/ 2581 w 2694"/>
                <a:gd name="T125" fmla="*/ 11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4" h="1210">
                  <a:moveTo>
                    <a:pt x="0" y="1198"/>
                  </a:moveTo>
                  <a:lnTo>
                    <a:pt x="46" y="1198"/>
                  </a:lnTo>
                  <a:lnTo>
                    <a:pt x="46" y="1210"/>
                  </a:lnTo>
                  <a:lnTo>
                    <a:pt x="0" y="1210"/>
                  </a:lnTo>
                  <a:lnTo>
                    <a:pt x="0" y="1198"/>
                  </a:lnTo>
                  <a:close/>
                  <a:moveTo>
                    <a:pt x="81" y="1198"/>
                  </a:moveTo>
                  <a:lnTo>
                    <a:pt x="127" y="1198"/>
                  </a:lnTo>
                  <a:lnTo>
                    <a:pt x="127" y="1210"/>
                  </a:lnTo>
                  <a:lnTo>
                    <a:pt x="81" y="1210"/>
                  </a:lnTo>
                  <a:lnTo>
                    <a:pt x="81" y="1198"/>
                  </a:lnTo>
                  <a:close/>
                  <a:moveTo>
                    <a:pt x="162" y="1198"/>
                  </a:moveTo>
                  <a:lnTo>
                    <a:pt x="208" y="1198"/>
                  </a:lnTo>
                  <a:lnTo>
                    <a:pt x="208" y="1210"/>
                  </a:lnTo>
                  <a:lnTo>
                    <a:pt x="162" y="1210"/>
                  </a:lnTo>
                  <a:lnTo>
                    <a:pt x="162" y="1198"/>
                  </a:lnTo>
                  <a:close/>
                  <a:moveTo>
                    <a:pt x="242" y="1198"/>
                  </a:moveTo>
                  <a:lnTo>
                    <a:pt x="288" y="1198"/>
                  </a:lnTo>
                  <a:lnTo>
                    <a:pt x="288" y="1210"/>
                  </a:lnTo>
                  <a:lnTo>
                    <a:pt x="242" y="1210"/>
                  </a:lnTo>
                  <a:lnTo>
                    <a:pt x="242" y="1198"/>
                  </a:lnTo>
                  <a:close/>
                  <a:moveTo>
                    <a:pt x="323" y="1198"/>
                  </a:moveTo>
                  <a:lnTo>
                    <a:pt x="369" y="1198"/>
                  </a:lnTo>
                  <a:lnTo>
                    <a:pt x="369" y="1210"/>
                  </a:lnTo>
                  <a:lnTo>
                    <a:pt x="323" y="1210"/>
                  </a:lnTo>
                  <a:lnTo>
                    <a:pt x="323" y="1198"/>
                  </a:lnTo>
                  <a:close/>
                  <a:moveTo>
                    <a:pt x="404" y="1198"/>
                  </a:moveTo>
                  <a:lnTo>
                    <a:pt x="450" y="1198"/>
                  </a:lnTo>
                  <a:lnTo>
                    <a:pt x="450" y="1210"/>
                  </a:lnTo>
                  <a:lnTo>
                    <a:pt x="404" y="1210"/>
                  </a:lnTo>
                  <a:lnTo>
                    <a:pt x="404" y="1198"/>
                  </a:lnTo>
                  <a:close/>
                  <a:moveTo>
                    <a:pt x="484" y="1198"/>
                  </a:moveTo>
                  <a:lnTo>
                    <a:pt x="530" y="1198"/>
                  </a:lnTo>
                  <a:lnTo>
                    <a:pt x="530" y="1210"/>
                  </a:lnTo>
                  <a:lnTo>
                    <a:pt x="484" y="1210"/>
                  </a:lnTo>
                  <a:lnTo>
                    <a:pt x="484" y="1198"/>
                  </a:lnTo>
                  <a:close/>
                  <a:moveTo>
                    <a:pt x="565" y="1198"/>
                  </a:moveTo>
                  <a:lnTo>
                    <a:pt x="611" y="1198"/>
                  </a:lnTo>
                  <a:lnTo>
                    <a:pt x="611" y="1210"/>
                  </a:lnTo>
                  <a:lnTo>
                    <a:pt x="565" y="1210"/>
                  </a:lnTo>
                  <a:lnTo>
                    <a:pt x="565" y="1198"/>
                  </a:lnTo>
                  <a:close/>
                  <a:moveTo>
                    <a:pt x="645" y="1198"/>
                  </a:moveTo>
                  <a:lnTo>
                    <a:pt x="692" y="1198"/>
                  </a:lnTo>
                  <a:lnTo>
                    <a:pt x="692" y="1210"/>
                  </a:lnTo>
                  <a:lnTo>
                    <a:pt x="645" y="1210"/>
                  </a:lnTo>
                  <a:lnTo>
                    <a:pt x="645" y="1198"/>
                  </a:lnTo>
                  <a:close/>
                  <a:moveTo>
                    <a:pt x="726" y="1198"/>
                  </a:moveTo>
                  <a:lnTo>
                    <a:pt x="772" y="1198"/>
                  </a:lnTo>
                  <a:lnTo>
                    <a:pt x="772" y="1210"/>
                  </a:lnTo>
                  <a:lnTo>
                    <a:pt x="726" y="1210"/>
                  </a:lnTo>
                  <a:lnTo>
                    <a:pt x="726" y="1198"/>
                  </a:lnTo>
                  <a:close/>
                  <a:moveTo>
                    <a:pt x="807" y="1198"/>
                  </a:moveTo>
                  <a:lnTo>
                    <a:pt x="853" y="1198"/>
                  </a:lnTo>
                  <a:lnTo>
                    <a:pt x="853" y="1210"/>
                  </a:lnTo>
                  <a:lnTo>
                    <a:pt x="807" y="1210"/>
                  </a:lnTo>
                  <a:lnTo>
                    <a:pt x="807" y="1198"/>
                  </a:lnTo>
                  <a:close/>
                  <a:moveTo>
                    <a:pt x="887" y="1198"/>
                  </a:moveTo>
                  <a:lnTo>
                    <a:pt x="934" y="1198"/>
                  </a:lnTo>
                  <a:lnTo>
                    <a:pt x="934" y="1210"/>
                  </a:lnTo>
                  <a:lnTo>
                    <a:pt x="887" y="1210"/>
                  </a:lnTo>
                  <a:lnTo>
                    <a:pt x="887" y="1198"/>
                  </a:lnTo>
                  <a:close/>
                  <a:moveTo>
                    <a:pt x="968" y="1198"/>
                  </a:moveTo>
                  <a:lnTo>
                    <a:pt x="1014" y="1198"/>
                  </a:lnTo>
                  <a:lnTo>
                    <a:pt x="1014" y="1210"/>
                  </a:lnTo>
                  <a:lnTo>
                    <a:pt x="968" y="1210"/>
                  </a:lnTo>
                  <a:lnTo>
                    <a:pt x="968" y="1198"/>
                  </a:lnTo>
                  <a:close/>
                  <a:moveTo>
                    <a:pt x="1049" y="1198"/>
                  </a:moveTo>
                  <a:lnTo>
                    <a:pt x="1095" y="1198"/>
                  </a:lnTo>
                  <a:lnTo>
                    <a:pt x="1095" y="1210"/>
                  </a:lnTo>
                  <a:lnTo>
                    <a:pt x="1049" y="1210"/>
                  </a:lnTo>
                  <a:lnTo>
                    <a:pt x="1049" y="1198"/>
                  </a:lnTo>
                  <a:close/>
                  <a:moveTo>
                    <a:pt x="1129" y="1198"/>
                  </a:moveTo>
                  <a:lnTo>
                    <a:pt x="1175" y="1198"/>
                  </a:lnTo>
                  <a:lnTo>
                    <a:pt x="1175" y="1210"/>
                  </a:lnTo>
                  <a:lnTo>
                    <a:pt x="1129" y="1210"/>
                  </a:lnTo>
                  <a:lnTo>
                    <a:pt x="1129" y="1198"/>
                  </a:lnTo>
                  <a:close/>
                  <a:moveTo>
                    <a:pt x="1210" y="1198"/>
                  </a:moveTo>
                  <a:lnTo>
                    <a:pt x="1256" y="1198"/>
                  </a:lnTo>
                  <a:lnTo>
                    <a:pt x="1256" y="1210"/>
                  </a:lnTo>
                  <a:lnTo>
                    <a:pt x="1210" y="1210"/>
                  </a:lnTo>
                  <a:lnTo>
                    <a:pt x="1210" y="1198"/>
                  </a:lnTo>
                  <a:close/>
                  <a:moveTo>
                    <a:pt x="1291" y="1198"/>
                  </a:moveTo>
                  <a:lnTo>
                    <a:pt x="1337" y="1198"/>
                  </a:lnTo>
                  <a:lnTo>
                    <a:pt x="1337" y="1210"/>
                  </a:lnTo>
                  <a:lnTo>
                    <a:pt x="1291" y="1210"/>
                  </a:lnTo>
                  <a:lnTo>
                    <a:pt x="1291" y="1198"/>
                  </a:lnTo>
                  <a:close/>
                  <a:moveTo>
                    <a:pt x="1371" y="1198"/>
                  </a:moveTo>
                  <a:lnTo>
                    <a:pt x="1417" y="1198"/>
                  </a:lnTo>
                  <a:lnTo>
                    <a:pt x="1417" y="1210"/>
                  </a:lnTo>
                  <a:lnTo>
                    <a:pt x="1371" y="1210"/>
                  </a:lnTo>
                  <a:lnTo>
                    <a:pt x="1371" y="1198"/>
                  </a:lnTo>
                  <a:close/>
                  <a:moveTo>
                    <a:pt x="1452" y="1198"/>
                  </a:moveTo>
                  <a:lnTo>
                    <a:pt x="1498" y="1198"/>
                  </a:lnTo>
                  <a:lnTo>
                    <a:pt x="1498" y="1210"/>
                  </a:lnTo>
                  <a:lnTo>
                    <a:pt x="1452" y="1210"/>
                  </a:lnTo>
                  <a:lnTo>
                    <a:pt x="1452" y="1198"/>
                  </a:lnTo>
                  <a:close/>
                  <a:moveTo>
                    <a:pt x="1533" y="1198"/>
                  </a:moveTo>
                  <a:lnTo>
                    <a:pt x="1579" y="1198"/>
                  </a:lnTo>
                  <a:lnTo>
                    <a:pt x="1579" y="1210"/>
                  </a:lnTo>
                  <a:lnTo>
                    <a:pt x="1533" y="1210"/>
                  </a:lnTo>
                  <a:lnTo>
                    <a:pt x="1533" y="1198"/>
                  </a:lnTo>
                  <a:close/>
                  <a:moveTo>
                    <a:pt x="1613" y="1198"/>
                  </a:moveTo>
                  <a:lnTo>
                    <a:pt x="1659" y="1198"/>
                  </a:lnTo>
                  <a:lnTo>
                    <a:pt x="1659" y="1210"/>
                  </a:lnTo>
                  <a:lnTo>
                    <a:pt x="1613" y="1210"/>
                  </a:lnTo>
                  <a:lnTo>
                    <a:pt x="1613" y="1198"/>
                  </a:lnTo>
                  <a:close/>
                  <a:moveTo>
                    <a:pt x="1694" y="1198"/>
                  </a:moveTo>
                  <a:lnTo>
                    <a:pt x="1740" y="1198"/>
                  </a:lnTo>
                  <a:lnTo>
                    <a:pt x="1740" y="1210"/>
                  </a:lnTo>
                  <a:lnTo>
                    <a:pt x="1694" y="1210"/>
                  </a:lnTo>
                  <a:lnTo>
                    <a:pt x="1694" y="1198"/>
                  </a:lnTo>
                  <a:close/>
                  <a:moveTo>
                    <a:pt x="1775" y="1198"/>
                  </a:moveTo>
                  <a:lnTo>
                    <a:pt x="1821" y="1198"/>
                  </a:lnTo>
                  <a:lnTo>
                    <a:pt x="1821" y="1210"/>
                  </a:lnTo>
                  <a:lnTo>
                    <a:pt x="1775" y="1210"/>
                  </a:lnTo>
                  <a:lnTo>
                    <a:pt x="1775" y="1198"/>
                  </a:lnTo>
                  <a:close/>
                  <a:moveTo>
                    <a:pt x="1855" y="1198"/>
                  </a:moveTo>
                  <a:lnTo>
                    <a:pt x="1901" y="1198"/>
                  </a:lnTo>
                  <a:lnTo>
                    <a:pt x="1901" y="1210"/>
                  </a:lnTo>
                  <a:lnTo>
                    <a:pt x="1855" y="1210"/>
                  </a:lnTo>
                  <a:lnTo>
                    <a:pt x="1855" y="1198"/>
                  </a:lnTo>
                  <a:close/>
                  <a:moveTo>
                    <a:pt x="1936" y="1198"/>
                  </a:moveTo>
                  <a:lnTo>
                    <a:pt x="1982" y="1198"/>
                  </a:lnTo>
                  <a:lnTo>
                    <a:pt x="1982" y="1210"/>
                  </a:lnTo>
                  <a:lnTo>
                    <a:pt x="1936" y="1210"/>
                  </a:lnTo>
                  <a:lnTo>
                    <a:pt x="1936" y="1198"/>
                  </a:lnTo>
                  <a:close/>
                  <a:moveTo>
                    <a:pt x="2017" y="1198"/>
                  </a:moveTo>
                  <a:lnTo>
                    <a:pt x="2063" y="1198"/>
                  </a:lnTo>
                  <a:lnTo>
                    <a:pt x="2063" y="1210"/>
                  </a:lnTo>
                  <a:lnTo>
                    <a:pt x="2017" y="1210"/>
                  </a:lnTo>
                  <a:lnTo>
                    <a:pt x="2017" y="1198"/>
                  </a:lnTo>
                  <a:close/>
                  <a:moveTo>
                    <a:pt x="2097" y="1198"/>
                  </a:moveTo>
                  <a:lnTo>
                    <a:pt x="2143" y="1198"/>
                  </a:lnTo>
                  <a:lnTo>
                    <a:pt x="2143" y="1210"/>
                  </a:lnTo>
                  <a:lnTo>
                    <a:pt x="2097" y="1210"/>
                  </a:lnTo>
                  <a:lnTo>
                    <a:pt x="2097" y="1198"/>
                  </a:lnTo>
                  <a:close/>
                  <a:moveTo>
                    <a:pt x="2178" y="1198"/>
                  </a:moveTo>
                  <a:lnTo>
                    <a:pt x="2224" y="1198"/>
                  </a:lnTo>
                  <a:lnTo>
                    <a:pt x="2224" y="1210"/>
                  </a:lnTo>
                  <a:lnTo>
                    <a:pt x="2178" y="1210"/>
                  </a:lnTo>
                  <a:lnTo>
                    <a:pt x="2178" y="1198"/>
                  </a:lnTo>
                  <a:close/>
                  <a:moveTo>
                    <a:pt x="2258" y="1198"/>
                  </a:moveTo>
                  <a:lnTo>
                    <a:pt x="2305" y="1198"/>
                  </a:lnTo>
                  <a:lnTo>
                    <a:pt x="2305" y="1210"/>
                  </a:lnTo>
                  <a:lnTo>
                    <a:pt x="2258" y="1210"/>
                  </a:lnTo>
                  <a:lnTo>
                    <a:pt x="2258" y="1198"/>
                  </a:lnTo>
                  <a:close/>
                  <a:moveTo>
                    <a:pt x="2339" y="1198"/>
                  </a:moveTo>
                  <a:lnTo>
                    <a:pt x="2385" y="1198"/>
                  </a:lnTo>
                  <a:lnTo>
                    <a:pt x="2385" y="1210"/>
                  </a:lnTo>
                  <a:lnTo>
                    <a:pt x="2339" y="1210"/>
                  </a:lnTo>
                  <a:lnTo>
                    <a:pt x="2339" y="1198"/>
                  </a:lnTo>
                  <a:close/>
                  <a:moveTo>
                    <a:pt x="2420" y="1198"/>
                  </a:moveTo>
                  <a:lnTo>
                    <a:pt x="2466" y="1198"/>
                  </a:lnTo>
                  <a:lnTo>
                    <a:pt x="2466" y="1210"/>
                  </a:lnTo>
                  <a:lnTo>
                    <a:pt x="2420" y="1210"/>
                  </a:lnTo>
                  <a:lnTo>
                    <a:pt x="2420" y="1198"/>
                  </a:lnTo>
                  <a:close/>
                  <a:moveTo>
                    <a:pt x="2500" y="1198"/>
                  </a:moveTo>
                  <a:lnTo>
                    <a:pt x="2547" y="1198"/>
                  </a:lnTo>
                  <a:lnTo>
                    <a:pt x="2547" y="1210"/>
                  </a:lnTo>
                  <a:lnTo>
                    <a:pt x="2500" y="1210"/>
                  </a:lnTo>
                  <a:lnTo>
                    <a:pt x="2500" y="1198"/>
                  </a:lnTo>
                  <a:close/>
                  <a:moveTo>
                    <a:pt x="2581" y="1198"/>
                  </a:moveTo>
                  <a:lnTo>
                    <a:pt x="2627" y="1198"/>
                  </a:lnTo>
                  <a:lnTo>
                    <a:pt x="2627" y="1210"/>
                  </a:lnTo>
                  <a:lnTo>
                    <a:pt x="2581" y="1210"/>
                  </a:lnTo>
                  <a:lnTo>
                    <a:pt x="2581" y="1198"/>
                  </a:lnTo>
                  <a:close/>
                  <a:moveTo>
                    <a:pt x="2662" y="1198"/>
                  </a:moveTo>
                  <a:lnTo>
                    <a:pt x="2694" y="1198"/>
                  </a:lnTo>
                  <a:lnTo>
                    <a:pt x="2694" y="1210"/>
                  </a:lnTo>
                  <a:lnTo>
                    <a:pt x="2662" y="1210"/>
                  </a:lnTo>
                  <a:lnTo>
                    <a:pt x="2662" y="1198"/>
                  </a:lnTo>
                  <a:close/>
                  <a:moveTo>
                    <a:pt x="0" y="599"/>
                  </a:moveTo>
                  <a:lnTo>
                    <a:pt x="46" y="599"/>
                  </a:lnTo>
                  <a:lnTo>
                    <a:pt x="46" y="611"/>
                  </a:lnTo>
                  <a:lnTo>
                    <a:pt x="0" y="611"/>
                  </a:lnTo>
                  <a:lnTo>
                    <a:pt x="0" y="599"/>
                  </a:lnTo>
                  <a:close/>
                  <a:moveTo>
                    <a:pt x="81" y="599"/>
                  </a:moveTo>
                  <a:lnTo>
                    <a:pt x="127" y="599"/>
                  </a:lnTo>
                  <a:lnTo>
                    <a:pt x="127" y="611"/>
                  </a:lnTo>
                  <a:lnTo>
                    <a:pt x="81" y="611"/>
                  </a:lnTo>
                  <a:lnTo>
                    <a:pt x="81" y="599"/>
                  </a:lnTo>
                  <a:close/>
                  <a:moveTo>
                    <a:pt x="162" y="599"/>
                  </a:moveTo>
                  <a:lnTo>
                    <a:pt x="208" y="599"/>
                  </a:lnTo>
                  <a:lnTo>
                    <a:pt x="208" y="611"/>
                  </a:lnTo>
                  <a:lnTo>
                    <a:pt x="162" y="611"/>
                  </a:lnTo>
                  <a:lnTo>
                    <a:pt x="162" y="599"/>
                  </a:lnTo>
                  <a:close/>
                  <a:moveTo>
                    <a:pt x="242" y="599"/>
                  </a:moveTo>
                  <a:lnTo>
                    <a:pt x="288" y="599"/>
                  </a:lnTo>
                  <a:lnTo>
                    <a:pt x="288" y="611"/>
                  </a:lnTo>
                  <a:lnTo>
                    <a:pt x="242" y="611"/>
                  </a:lnTo>
                  <a:lnTo>
                    <a:pt x="242" y="599"/>
                  </a:lnTo>
                  <a:close/>
                  <a:moveTo>
                    <a:pt x="323" y="599"/>
                  </a:moveTo>
                  <a:lnTo>
                    <a:pt x="369" y="599"/>
                  </a:lnTo>
                  <a:lnTo>
                    <a:pt x="369" y="611"/>
                  </a:lnTo>
                  <a:lnTo>
                    <a:pt x="323" y="611"/>
                  </a:lnTo>
                  <a:lnTo>
                    <a:pt x="323" y="599"/>
                  </a:lnTo>
                  <a:close/>
                  <a:moveTo>
                    <a:pt x="404" y="599"/>
                  </a:moveTo>
                  <a:lnTo>
                    <a:pt x="450" y="599"/>
                  </a:lnTo>
                  <a:lnTo>
                    <a:pt x="450" y="611"/>
                  </a:lnTo>
                  <a:lnTo>
                    <a:pt x="404" y="611"/>
                  </a:lnTo>
                  <a:lnTo>
                    <a:pt x="404" y="599"/>
                  </a:lnTo>
                  <a:close/>
                  <a:moveTo>
                    <a:pt x="484" y="599"/>
                  </a:moveTo>
                  <a:lnTo>
                    <a:pt x="530" y="599"/>
                  </a:lnTo>
                  <a:lnTo>
                    <a:pt x="530" y="611"/>
                  </a:lnTo>
                  <a:lnTo>
                    <a:pt x="484" y="611"/>
                  </a:lnTo>
                  <a:lnTo>
                    <a:pt x="484" y="599"/>
                  </a:lnTo>
                  <a:close/>
                  <a:moveTo>
                    <a:pt x="565" y="599"/>
                  </a:moveTo>
                  <a:lnTo>
                    <a:pt x="611" y="599"/>
                  </a:lnTo>
                  <a:lnTo>
                    <a:pt x="611" y="611"/>
                  </a:lnTo>
                  <a:lnTo>
                    <a:pt x="565" y="611"/>
                  </a:lnTo>
                  <a:lnTo>
                    <a:pt x="565" y="599"/>
                  </a:lnTo>
                  <a:close/>
                  <a:moveTo>
                    <a:pt x="645" y="599"/>
                  </a:moveTo>
                  <a:lnTo>
                    <a:pt x="692" y="599"/>
                  </a:lnTo>
                  <a:lnTo>
                    <a:pt x="692" y="611"/>
                  </a:lnTo>
                  <a:lnTo>
                    <a:pt x="645" y="611"/>
                  </a:lnTo>
                  <a:lnTo>
                    <a:pt x="645" y="599"/>
                  </a:lnTo>
                  <a:close/>
                  <a:moveTo>
                    <a:pt x="726" y="599"/>
                  </a:moveTo>
                  <a:lnTo>
                    <a:pt x="772" y="599"/>
                  </a:lnTo>
                  <a:lnTo>
                    <a:pt x="772" y="611"/>
                  </a:lnTo>
                  <a:lnTo>
                    <a:pt x="726" y="611"/>
                  </a:lnTo>
                  <a:lnTo>
                    <a:pt x="726" y="599"/>
                  </a:lnTo>
                  <a:close/>
                  <a:moveTo>
                    <a:pt x="807" y="599"/>
                  </a:moveTo>
                  <a:lnTo>
                    <a:pt x="853" y="599"/>
                  </a:lnTo>
                  <a:lnTo>
                    <a:pt x="853" y="611"/>
                  </a:lnTo>
                  <a:lnTo>
                    <a:pt x="807" y="611"/>
                  </a:lnTo>
                  <a:lnTo>
                    <a:pt x="807" y="599"/>
                  </a:lnTo>
                  <a:close/>
                  <a:moveTo>
                    <a:pt x="887" y="599"/>
                  </a:moveTo>
                  <a:lnTo>
                    <a:pt x="934" y="599"/>
                  </a:lnTo>
                  <a:lnTo>
                    <a:pt x="934" y="611"/>
                  </a:lnTo>
                  <a:lnTo>
                    <a:pt x="887" y="611"/>
                  </a:lnTo>
                  <a:lnTo>
                    <a:pt x="887" y="599"/>
                  </a:lnTo>
                  <a:close/>
                  <a:moveTo>
                    <a:pt x="968" y="599"/>
                  </a:moveTo>
                  <a:lnTo>
                    <a:pt x="1014" y="599"/>
                  </a:lnTo>
                  <a:lnTo>
                    <a:pt x="1014" y="611"/>
                  </a:lnTo>
                  <a:lnTo>
                    <a:pt x="968" y="611"/>
                  </a:lnTo>
                  <a:lnTo>
                    <a:pt x="968" y="599"/>
                  </a:lnTo>
                  <a:close/>
                  <a:moveTo>
                    <a:pt x="1049" y="599"/>
                  </a:moveTo>
                  <a:lnTo>
                    <a:pt x="1095" y="599"/>
                  </a:lnTo>
                  <a:lnTo>
                    <a:pt x="1095" y="611"/>
                  </a:lnTo>
                  <a:lnTo>
                    <a:pt x="1049" y="611"/>
                  </a:lnTo>
                  <a:lnTo>
                    <a:pt x="1049" y="599"/>
                  </a:lnTo>
                  <a:close/>
                  <a:moveTo>
                    <a:pt x="1129" y="599"/>
                  </a:moveTo>
                  <a:lnTo>
                    <a:pt x="1175" y="599"/>
                  </a:lnTo>
                  <a:lnTo>
                    <a:pt x="1175" y="611"/>
                  </a:lnTo>
                  <a:lnTo>
                    <a:pt x="1129" y="611"/>
                  </a:lnTo>
                  <a:lnTo>
                    <a:pt x="1129" y="599"/>
                  </a:lnTo>
                  <a:close/>
                  <a:moveTo>
                    <a:pt x="1210" y="599"/>
                  </a:moveTo>
                  <a:lnTo>
                    <a:pt x="1256" y="599"/>
                  </a:lnTo>
                  <a:lnTo>
                    <a:pt x="1256" y="611"/>
                  </a:lnTo>
                  <a:lnTo>
                    <a:pt x="1210" y="611"/>
                  </a:lnTo>
                  <a:lnTo>
                    <a:pt x="1210" y="599"/>
                  </a:lnTo>
                  <a:close/>
                  <a:moveTo>
                    <a:pt x="1291" y="599"/>
                  </a:moveTo>
                  <a:lnTo>
                    <a:pt x="1337" y="599"/>
                  </a:lnTo>
                  <a:lnTo>
                    <a:pt x="1337" y="611"/>
                  </a:lnTo>
                  <a:lnTo>
                    <a:pt x="1291" y="611"/>
                  </a:lnTo>
                  <a:lnTo>
                    <a:pt x="1291" y="599"/>
                  </a:lnTo>
                  <a:close/>
                  <a:moveTo>
                    <a:pt x="1371" y="599"/>
                  </a:moveTo>
                  <a:lnTo>
                    <a:pt x="1417" y="599"/>
                  </a:lnTo>
                  <a:lnTo>
                    <a:pt x="1417" y="611"/>
                  </a:lnTo>
                  <a:lnTo>
                    <a:pt x="1371" y="611"/>
                  </a:lnTo>
                  <a:lnTo>
                    <a:pt x="1371" y="599"/>
                  </a:lnTo>
                  <a:close/>
                  <a:moveTo>
                    <a:pt x="1452" y="599"/>
                  </a:moveTo>
                  <a:lnTo>
                    <a:pt x="1498" y="599"/>
                  </a:lnTo>
                  <a:lnTo>
                    <a:pt x="1498" y="611"/>
                  </a:lnTo>
                  <a:lnTo>
                    <a:pt x="1452" y="611"/>
                  </a:lnTo>
                  <a:lnTo>
                    <a:pt x="1452" y="599"/>
                  </a:lnTo>
                  <a:close/>
                  <a:moveTo>
                    <a:pt x="1533" y="599"/>
                  </a:moveTo>
                  <a:lnTo>
                    <a:pt x="1579" y="599"/>
                  </a:lnTo>
                  <a:lnTo>
                    <a:pt x="1579" y="611"/>
                  </a:lnTo>
                  <a:lnTo>
                    <a:pt x="1533" y="611"/>
                  </a:lnTo>
                  <a:lnTo>
                    <a:pt x="1533" y="599"/>
                  </a:lnTo>
                  <a:close/>
                  <a:moveTo>
                    <a:pt x="1613" y="599"/>
                  </a:moveTo>
                  <a:lnTo>
                    <a:pt x="1659" y="599"/>
                  </a:lnTo>
                  <a:lnTo>
                    <a:pt x="1659" y="611"/>
                  </a:lnTo>
                  <a:lnTo>
                    <a:pt x="1613" y="611"/>
                  </a:lnTo>
                  <a:lnTo>
                    <a:pt x="1613" y="599"/>
                  </a:lnTo>
                  <a:close/>
                  <a:moveTo>
                    <a:pt x="1694" y="599"/>
                  </a:moveTo>
                  <a:lnTo>
                    <a:pt x="1740" y="599"/>
                  </a:lnTo>
                  <a:lnTo>
                    <a:pt x="1740" y="611"/>
                  </a:lnTo>
                  <a:lnTo>
                    <a:pt x="1694" y="611"/>
                  </a:lnTo>
                  <a:lnTo>
                    <a:pt x="1694" y="599"/>
                  </a:lnTo>
                  <a:close/>
                  <a:moveTo>
                    <a:pt x="1775" y="599"/>
                  </a:moveTo>
                  <a:lnTo>
                    <a:pt x="1821" y="599"/>
                  </a:lnTo>
                  <a:lnTo>
                    <a:pt x="1821" y="611"/>
                  </a:lnTo>
                  <a:lnTo>
                    <a:pt x="1775" y="611"/>
                  </a:lnTo>
                  <a:lnTo>
                    <a:pt x="1775" y="599"/>
                  </a:lnTo>
                  <a:close/>
                  <a:moveTo>
                    <a:pt x="1855" y="599"/>
                  </a:moveTo>
                  <a:lnTo>
                    <a:pt x="1901" y="599"/>
                  </a:lnTo>
                  <a:lnTo>
                    <a:pt x="1901" y="611"/>
                  </a:lnTo>
                  <a:lnTo>
                    <a:pt x="1855" y="611"/>
                  </a:lnTo>
                  <a:lnTo>
                    <a:pt x="1855" y="599"/>
                  </a:lnTo>
                  <a:close/>
                  <a:moveTo>
                    <a:pt x="1936" y="599"/>
                  </a:moveTo>
                  <a:lnTo>
                    <a:pt x="1982" y="599"/>
                  </a:lnTo>
                  <a:lnTo>
                    <a:pt x="1982" y="611"/>
                  </a:lnTo>
                  <a:lnTo>
                    <a:pt x="1936" y="611"/>
                  </a:lnTo>
                  <a:lnTo>
                    <a:pt x="1936" y="599"/>
                  </a:lnTo>
                  <a:close/>
                  <a:moveTo>
                    <a:pt x="2017" y="599"/>
                  </a:moveTo>
                  <a:lnTo>
                    <a:pt x="2063" y="599"/>
                  </a:lnTo>
                  <a:lnTo>
                    <a:pt x="2063" y="611"/>
                  </a:lnTo>
                  <a:lnTo>
                    <a:pt x="2017" y="611"/>
                  </a:lnTo>
                  <a:lnTo>
                    <a:pt x="2017" y="599"/>
                  </a:lnTo>
                  <a:close/>
                  <a:moveTo>
                    <a:pt x="2097" y="599"/>
                  </a:moveTo>
                  <a:lnTo>
                    <a:pt x="2143" y="599"/>
                  </a:lnTo>
                  <a:lnTo>
                    <a:pt x="2143" y="611"/>
                  </a:lnTo>
                  <a:lnTo>
                    <a:pt x="2097" y="611"/>
                  </a:lnTo>
                  <a:lnTo>
                    <a:pt x="2097" y="599"/>
                  </a:lnTo>
                  <a:close/>
                  <a:moveTo>
                    <a:pt x="2178" y="599"/>
                  </a:moveTo>
                  <a:lnTo>
                    <a:pt x="2224" y="599"/>
                  </a:lnTo>
                  <a:lnTo>
                    <a:pt x="2224" y="611"/>
                  </a:lnTo>
                  <a:lnTo>
                    <a:pt x="2178" y="611"/>
                  </a:lnTo>
                  <a:lnTo>
                    <a:pt x="2178" y="599"/>
                  </a:lnTo>
                  <a:close/>
                  <a:moveTo>
                    <a:pt x="2258" y="599"/>
                  </a:moveTo>
                  <a:lnTo>
                    <a:pt x="2305" y="599"/>
                  </a:lnTo>
                  <a:lnTo>
                    <a:pt x="2305" y="611"/>
                  </a:lnTo>
                  <a:lnTo>
                    <a:pt x="2258" y="611"/>
                  </a:lnTo>
                  <a:lnTo>
                    <a:pt x="2258" y="599"/>
                  </a:lnTo>
                  <a:close/>
                  <a:moveTo>
                    <a:pt x="2339" y="599"/>
                  </a:moveTo>
                  <a:lnTo>
                    <a:pt x="2385" y="599"/>
                  </a:lnTo>
                  <a:lnTo>
                    <a:pt x="2385" y="611"/>
                  </a:lnTo>
                  <a:lnTo>
                    <a:pt x="2339" y="611"/>
                  </a:lnTo>
                  <a:lnTo>
                    <a:pt x="2339" y="599"/>
                  </a:lnTo>
                  <a:close/>
                  <a:moveTo>
                    <a:pt x="2420" y="599"/>
                  </a:moveTo>
                  <a:lnTo>
                    <a:pt x="2466" y="599"/>
                  </a:lnTo>
                  <a:lnTo>
                    <a:pt x="2466" y="611"/>
                  </a:lnTo>
                  <a:lnTo>
                    <a:pt x="2420" y="611"/>
                  </a:lnTo>
                  <a:lnTo>
                    <a:pt x="2420" y="599"/>
                  </a:lnTo>
                  <a:close/>
                  <a:moveTo>
                    <a:pt x="2500" y="599"/>
                  </a:moveTo>
                  <a:lnTo>
                    <a:pt x="2547" y="599"/>
                  </a:lnTo>
                  <a:lnTo>
                    <a:pt x="2547" y="611"/>
                  </a:lnTo>
                  <a:lnTo>
                    <a:pt x="2500" y="611"/>
                  </a:lnTo>
                  <a:lnTo>
                    <a:pt x="2500" y="599"/>
                  </a:lnTo>
                  <a:close/>
                  <a:moveTo>
                    <a:pt x="2581" y="599"/>
                  </a:moveTo>
                  <a:lnTo>
                    <a:pt x="2627" y="599"/>
                  </a:lnTo>
                  <a:lnTo>
                    <a:pt x="2627" y="611"/>
                  </a:lnTo>
                  <a:lnTo>
                    <a:pt x="2581" y="611"/>
                  </a:lnTo>
                  <a:lnTo>
                    <a:pt x="2581" y="599"/>
                  </a:lnTo>
                  <a:close/>
                  <a:moveTo>
                    <a:pt x="2662" y="599"/>
                  </a:moveTo>
                  <a:lnTo>
                    <a:pt x="2694" y="599"/>
                  </a:lnTo>
                  <a:lnTo>
                    <a:pt x="2694" y="611"/>
                  </a:lnTo>
                  <a:lnTo>
                    <a:pt x="2662" y="611"/>
                  </a:lnTo>
                  <a:lnTo>
                    <a:pt x="2662" y="599"/>
                  </a:lnTo>
                  <a:close/>
                  <a:moveTo>
                    <a:pt x="0" y="0"/>
                  </a:moveTo>
                  <a:lnTo>
                    <a:pt x="46" y="0"/>
                  </a:lnTo>
                  <a:lnTo>
                    <a:pt x="46" y="11"/>
                  </a:lnTo>
                  <a:lnTo>
                    <a:pt x="0" y="11"/>
                  </a:lnTo>
                  <a:lnTo>
                    <a:pt x="0" y="0"/>
                  </a:lnTo>
                  <a:close/>
                  <a:moveTo>
                    <a:pt x="81" y="0"/>
                  </a:moveTo>
                  <a:lnTo>
                    <a:pt x="127" y="0"/>
                  </a:lnTo>
                  <a:lnTo>
                    <a:pt x="127" y="11"/>
                  </a:lnTo>
                  <a:lnTo>
                    <a:pt x="81" y="11"/>
                  </a:lnTo>
                  <a:lnTo>
                    <a:pt x="81" y="0"/>
                  </a:lnTo>
                  <a:close/>
                  <a:moveTo>
                    <a:pt x="162" y="0"/>
                  </a:moveTo>
                  <a:lnTo>
                    <a:pt x="208" y="0"/>
                  </a:lnTo>
                  <a:lnTo>
                    <a:pt x="208" y="11"/>
                  </a:lnTo>
                  <a:lnTo>
                    <a:pt x="162" y="11"/>
                  </a:lnTo>
                  <a:lnTo>
                    <a:pt x="162" y="0"/>
                  </a:lnTo>
                  <a:close/>
                  <a:moveTo>
                    <a:pt x="242" y="0"/>
                  </a:moveTo>
                  <a:lnTo>
                    <a:pt x="288" y="0"/>
                  </a:lnTo>
                  <a:lnTo>
                    <a:pt x="288" y="11"/>
                  </a:lnTo>
                  <a:lnTo>
                    <a:pt x="242" y="11"/>
                  </a:lnTo>
                  <a:lnTo>
                    <a:pt x="242" y="0"/>
                  </a:lnTo>
                  <a:close/>
                  <a:moveTo>
                    <a:pt x="323" y="0"/>
                  </a:moveTo>
                  <a:lnTo>
                    <a:pt x="369" y="0"/>
                  </a:lnTo>
                  <a:lnTo>
                    <a:pt x="369" y="11"/>
                  </a:lnTo>
                  <a:lnTo>
                    <a:pt x="323" y="11"/>
                  </a:lnTo>
                  <a:lnTo>
                    <a:pt x="323" y="0"/>
                  </a:lnTo>
                  <a:close/>
                  <a:moveTo>
                    <a:pt x="404" y="0"/>
                  </a:moveTo>
                  <a:lnTo>
                    <a:pt x="450" y="0"/>
                  </a:lnTo>
                  <a:lnTo>
                    <a:pt x="450" y="11"/>
                  </a:lnTo>
                  <a:lnTo>
                    <a:pt x="404" y="11"/>
                  </a:lnTo>
                  <a:lnTo>
                    <a:pt x="404" y="0"/>
                  </a:lnTo>
                  <a:close/>
                  <a:moveTo>
                    <a:pt x="484" y="0"/>
                  </a:moveTo>
                  <a:lnTo>
                    <a:pt x="530" y="0"/>
                  </a:lnTo>
                  <a:lnTo>
                    <a:pt x="530" y="11"/>
                  </a:lnTo>
                  <a:lnTo>
                    <a:pt x="484" y="11"/>
                  </a:lnTo>
                  <a:lnTo>
                    <a:pt x="484" y="0"/>
                  </a:lnTo>
                  <a:close/>
                  <a:moveTo>
                    <a:pt x="565" y="0"/>
                  </a:moveTo>
                  <a:lnTo>
                    <a:pt x="611" y="0"/>
                  </a:lnTo>
                  <a:lnTo>
                    <a:pt x="611" y="11"/>
                  </a:lnTo>
                  <a:lnTo>
                    <a:pt x="565" y="11"/>
                  </a:lnTo>
                  <a:lnTo>
                    <a:pt x="565" y="0"/>
                  </a:lnTo>
                  <a:close/>
                  <a:moveTo>
                    <a:pt x="645" y="0"/>
                  </a:moveTo>
                  <a:lnTo>
                    <a:pt x="692" y="0"/>
                  </a:lnTo>
                  <a:lnTo>
                    <a:pt x="692" y="11"/>
                  </a:lnTo>
                  <a:lnTo>
                    <a:pt x="645" y="11"/>
                  </a:lnTo>
                  <a:lnTo>
                    <a:pt x="645" y="0"/>
                  </a:lnTo>
                  <a:close/>
                  <a:moveTo>
                    <a:pt x="726" y="0"/>
                  </a:moveTo>
                  <a:lnTo>
                    <a:pt x="772" y="0"/>
                  </a:lnTo>
                  <a:lnTo>
                    <a:pt x="772" y="11"/>
                  </a:lnTo>
                  <a:lnTo>
                    <a:pt x="726" y="11"/>
                  </a:lnTo>
                  <a:lnTo>
                    <a:pt x="726" y="0"/>
                  </a:lnTo>
                  <a:close/>
                  <a:moveTo>
                    <a:pt x="807" y="0"/>
                  </a:moveTo>
                  <a:lnTo>
                    <a:pt x="853" y="0"/>
                  </a:lnTo>
                  <a:lnTo>
                    <a:pt x="853" y="11"/>
                  </a:lnTo>
                  <a:lnTo>
                    <a:pt x="807" y="11"/>
                  </a:lnTo>
                  <a:lnTo>
                    <a:pt x="807" y="0"/>
                  </a:lnTo>
                  <a:close/>
                  <a:moveTo>
                    <a:pt x="887" y="0"/>
                  </a:moveTo>
                  <a:lnTo>
                    <a:pt x="934" y="0"/>
                  </a:lnTo>
                  <a:lnTo>
                    <a:pt x="934" y="11"/>
                  </a:lnTo>
                  <a:lnTo>
                    <a:pt x="887" y="11"/>
                  </a:lnTo>
                  <a:lnTo>
                    <a:pt x="887" y="0"/>
                  </a:lnTo>
                  <a:close/>
                  <a:moveTo>
                    <a:pt x="968" y="0"/>
                  </a:moveTo>
                  <a:lnTo>
                    <a:pt x="1014" y="0"/>
                  </a:lnTo>
                  <a:lnTo>
                    <a:pt x="1014" y="11"/>
                  </a:lnTo>
                  <a:lnTo>
                    <a:pt x="968" y="11"/>
                  </a:lnTo>
                  <a:lnTo>
                    <a:pt x="968" y="0"/>
                  </a:lnTo>
                  <a:close/>
                  <a:moveTo>
                    <a:pt x="1049" y="0"/>
                  </a:moveTo>
                  <a:lnTo>
                    <a:pt x="1095" y="0"/>
                  </a:lnTo>
                  <a:lnTo>
                    <a:pt x="1095" y="11"/>
                  </a:lnTo>
                  <a:lnTo>
                    <a:pt x="1049" y="11"/>
                  </a:lnTo>
                  <a:lnTo>
                    <a:pt x="1049" y="0"/>
                  </a:lnTo>
                  <a:close/>
                  <a:moveTo>
                    <a:pt x="1129" y="0"/>
                  </a:moveTo>
                  <a:lnTo>
                    <a:pt x="1175" y="0"/>
                  </a:lnTo>
                  <a:lnTo>
                    <a:pt x="1175" y="11"/>
                  </a:lnTo>
                  <a:lnTo>
                    <a:pt x="1129" y="11"/>
                  </a:lnTo>
                  <a:lnTo>
                    <a:pt x="1129" y="0"/>
                  </a:lnTo>
                  <a:close/>
                  <a:moveTo>
                    <a:pt x="1210" y="0"/>
                  </a:moveTo>
                  <a:lnTo>
                    <a:pt x="1256" y="0"/>
                  </a:lnTo>
                  <a:lnTo>
                    <a:pt x="1256" y="11"/>
                  </a:lnTo>
                  <a:lnTo>
                    <a:pt x="1210" y="11"/>
                  </a:lnTo>
                  <a:lnTo>
                    <a:pt x="1210" y="0"/>
                  </a:lnTo>
                  <a:close/>
                  <a:moveTo>
                    <a:pt x="1291" y="0"/>
                  </a:moveTo>
                  <a:lnTo>
                    <a:pt x="1337" y="0"/>
                  </a:lnTo>
                  <a:lnTo>
                    <a:pt x="1337" y="11"/>
                  </a:lnTo>
                  <a:lnTo>
                    <a:pt x="1291" y="11"/>
                  </a:lnTo>
                  <a:lnTo>
                    <a:pt x="1291" y="0"/>
                  </a:lnTo>
                  <a:close/>
                  <a:moveTo>
                    <a:pt x="1371" y="0"/>
                  </a:moveTo>
                  <a:lnTo>
                    <a:pt x="1417" y="0"/>
                  </a:lnTo>
                  <a:lnTo>
                    <a:pt x="1417" y="11"/>
                  </a:lnTo>
                  <a:lnTo>
                    <a:pt x="1371" y="11"/>
                  </a:lnTo>
                  <a:lnTo>
                    <a:pt x="1371" y="0"/>
                  </a:lnTo>
                  <a:close/>
                  <a:moveTo>
                    <a:pt x="1452" y="0"/>
                  </a:moveTo>
                  <a:lnTo>
                    <a:pt x="1498" y="0"/>
                  </a:lnTo>
                  <a:lnTo>
                    <a:pt x="1498" y="11"/>
                  </a:lnTo>
                  <a:lnTo>
                    <a:pt x="1452" y="11"/>
                  </a:lnTo>
                  <a:lnTo>
                    <a:pt x="1452" y="0"/>
                  </a:lnTo>
                  <a:close/>
                  <a:moveTo>
                    <a:pt x="1533" y="0"/>
                  </a:moveTo>
                  <a:lnTo>
                    <a:pt x="1579" y="0"/>
                  </a:lnTo>
                  <a:lnTo>
                    <a:pt x="1579" y="11"/>
                  </a:lnTo>
                  <a:lnTo>
                    <a:pt x="1533" y="11"/>
                  </a:lnTo>
                  <a:lnTo>
                    <a:pt x="1533" y="0"/>
                  </a:lnTo>
                  <a:close/>
                  <a:moveTo>
                    <a:pt x="1613" y="0"/>
                  </a:moveTo>
                  <a:lnTo>
                    <a:pt x="1659" y="0"/>
                  </a:lnTo>
                  <a:lnTo>
                    <a:pt x="1659" y="11"/>
                  </a:lnTo>
                  <a:lnTo>
                    <a:pt x="1613" y="11"/>
                  </a:lnTo>
                  <a:lnTo>
                    <a:pt x="1613" y="0"/>
                  </a:lnTo>
                  <a:close/>
                  <a:moveTo>
                    <a:pt x="1694" y="0"/>
                  </a:moveTo>
                  <a:lnTo>
                    <a:pt x="1740" y="0"/>
                  </a:lnTo>
                  <a:lnTo>
                    <a:pt x="1740" y="11"/>
                  </a:lnTo>
                  <a:lnTo>
                    <a:pt x="1694" y="11"/>
                  </a:lnTo>
                  <a:lnTo>
                    <a:pt x="1694" y="0"/>
                  </a:lnTo>
                  <a:close/>
                  <a:moveTo>
                    <a:pt x="1775" y="0"/>
                  </a:moveTo>
                  <a:lnTo>
                    <a:pt x="1821" y="0"/>
                  </a:lnTo>
                  <a:lnTo>
                    <a:pt x="1821" y="11"/>
                  </a:lnTo>
                  <a:lnTo>
                    <a:pt x="1775" y="11"/>
                  </a:lnTo>
                  <a:lnTo>
                    <a:pt x="1775" y="0"/>
                  </a:lnTo>
                  <a:close/>
                  <a:moveTo>
                    <a:pt x="1855" y="0"/>
                  </a:moveTo>
                  <a:lnTo>
                    <a:pt x="1901" y="0"/>
                  </a:lnTo>
                  <a:lnTo>
                    <a:pt x="1901" y="11"/>
                  </a:lnTo>
                  <a:lnTo>
                    <a:pt x="1855" y="11"/>
                  </a:lnTo>
                  <a:lnTo>
                    <a:pt x="1855" y="0"/>
                  </a:lnTo>
                  <a:close/>
                  <a:moveTo>
                    <a:pt x="1936" y="0"/>
                  </a:moveTo>
                  <a:lnTo>
                    <a:pt x="1982" y="0"/>
                  </a:lnTo>
                  <a:lnTo>
                    <a:pt x="1982" y="11"/>
                  </a:lnTo>
                  <a:lnTo>
                    <a:pt x="1936" y="11"/>
                  </a:lnTo>
                  <a:lnTo>
                    <a:pt x="1936" y="0"/>
                  </a:lnTo>
                  <a:close/>
                  <a:moveTo>
                    <a:pt x="2017" y="0"/>
                  </a:moveTo>
                  <a:lnTo>
                    <a:pt x="2063" y="0"/>
                  </a:lnTo>
                  <a:lnTo>
                    <a:pt x="2063" y="11"/>
                  </a:lnTo>
                  <a:lnTo>
                    <a:pt x="2017" y="11"/>
                  </a:lnTo>
                  <a:lnTo>
                    <a:pt x="2017" y="0"/>
                  </a:lnTo>
                  <a:close/>
                  <a:moveTo>
                    <a:pt x="2097" y="0"/>
                  </a:moveTo>
                  <a:lnTo>
                    <a:pt x="2143" y="0"/>
                  </a:lnTo>
                  <a:lnTo>
                    <a:pt x="2143" y="11"/>
                  </a:lnTo>
                  <a:lnTo>
                    <a:pt x="2097" y="11"/>
                  </a:lnTo>
                  <a:lnTo>
                    <a:pt x="2097" y="0"/>
                  </a:lnTo>
                  <a:close/>
                  <a:moveTo>
                    <a:pt x="2178" y="0"/>
                  </a:moveTo>
                  <a:lnTo>
                    <a:pt x="2224" y="0"/>
                  </a:lnTo>
                  <a:lnTo>
                    <a:pt x="2224" y="11"/>
                  </a:lnTo>
                  <a:lnTo>
                    <a:pt x="2178" y="11"/>
                  </a:lnTo>
                  <a:lnTo>
                    <a:pt x="2178" y="0"/>
                  </a:lnTo>
                  <a:close/>
                  <a:moveTo>
                    <a:pt x="2258" y="0"/>
                  </a:moveTo>
                  <a:lnTo>
                    <a:pt x="2305" y="0"/>
                  </a:lnTo>
                  <a:lnTo>
                    <a:pt x="2305" y="11"/>
                  </a:lnTo>
                  <a:lnTo>
                    <a:pt x="2258" y="11"/>
                  </a:lnTo>
                  <a:lnTo>
                    <a:pt x="2258" y="0"/>
                  </a:lnTo>
                  <a:close/>
                  <a:moveTo>
                    <a:pt x="2339" y="0"/>
                  </a:moveTo>
                  <a:lnTo>
                    <a:pt x="2385" y="0"/>
                  </a:lnTo>
                  <a:lnTo>
                    <a:pt x="2385" y="11"/>
                  </a:lnTo>
                  <a:lnTo>
                    <a:pt x="2339" y="11"/>
                  </a:lnTo>
                  <a:lnTo>
                    <a:pt x="2339" y="0"/>
                  </a:lnTo>
                  <a:close/>
                  <a:moveTo>
                    <a:pt x="2420" y="0"/>
                  </a:moveTo>
                  <a:lnTo>
                    <a:pt x="2466" y="0"/>
                  </a:lnTo>
                  <a:lnTo>
                    <a:pt x="2466" y="11"/>
                  </a:lnTo>
                  <a:lnTo>
                    <a:pt x="2420" y="11"/>
                  </a:lnTo>
                  <a:lnTo>
                    <a:pt x="2420" y="0"/>
                  </a:lnTo>
                  <a:close/>
                  <a:moveTo>
                    <a:pt x="2500" y="0"/>
                  </a:moveTo>
                  <a:lnTo>
                    <a:pt x="2547" y="0"/>
                  </a:lnTo>
                  <a:lnTo>
                    <a:pt x="2547" y="11"/>
                  </a:lnTo>
                  <a:lnTo>
                    <a:pt x="2500" y="11"/>
                  </a:lnTo>
                  <a:lnTo>
                    <a:pt x="2500" y="0"/>
                  </a:lnTo>
                  <a:close/>
                  <a:moveTo>
                    <a:pt x="2581" y="0"/>
                  </a:moveTo>
                  <a:lnTo>
                    <a:pt x="2627" y="0"/>
                  </a:lnTo>
                  <a:lnTo>
                    <a:pt x="2627" y="11"/>
                  </a:lnTo>
                  <a:lnTo>
                    <a:pt x="2581" y="11"/>
                  </a:lnTo>
                  <a:lnTo>
                    <a:pt x="2581" y="0"/>
                  </a:lnTo>
                  <a:close/>
                  <a:moveTo>
                    <a:pt x="2662" y="0"/>
                  </a:moveTo>
                  <a:lnTo>
                    <a:pt x="2694" y="0"/>
                  </a:lnTo>
                  <a:lnTo>
                    <a:pt x="2694" y="11"/>
                  </a:lnTo>
                  <a:lnTo>
                    <a:pt x="2662" y="11"/>
                  </a:lnTo>
                  <a:lnTo>
                    <a:pt x="2662" y="0"/>
                  </a:lnTo>
                  <a:close/>
                </a:path>
              </a:pathLst>
            </a:custGeom>
            <a:solidFill>
              <a:srgbClr val="868686"/>
            </a:solidFill>
            <a:ln w="1">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42"/>
            <p:cNvSpPr>
              <a:spLocks noChangeArrowheads="1"/>
            </p:cNvSpPr>
            <p:nvPr/>
          </p:nvSpPr>
          <p:spPr bwMode="auto">
            <a:xfrm>
              <a:off x="5235575" y="4011614"/>
              <a:ext cx="293688" cy="9286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5230813" y="4006851"/>
              <a:ext cx="303213" cy="938213"/>
            </a:xfrm>
            <a:custGeom>
              <a:avLst/>
              <a:gdLst>
                <a:gd name="T0" fmla="*/ 0 w 380"/>
                <a:gd name="T1" fmla="*/ 6 h 1181"/>
                <a:gd name="T2" fmla="*/ 2 w 380"/>
                <a:gd name="T3" fmla="*/ 0 h 1181"/>
                <a:gd name="T4" fmla="*/ 6 w 380"/>
                <a:gd name="T5" fmla="*/ 0 h 1181"/>
                <a:gd name="T6" fmla="*/ 374 w 380"/>
                <a:gd name="T7" fmla="*/ 0 h 1181"/>
                <a:gd name="T8" fmla="*/ 378 w 380"/>
                <a:gd name="T9" fmla="*/ 0 h 1181"/>
                <a:gd name="T10" fmla="*/ 380 w 380"/>
                <a:gd name="T11" fmla="*/ 6 h 1181"/>
                <a:gd name="T12" fmla="*/ 380 w 380"/>
                <a:gd name="T13" fmla="*/ 1175 h 1181"/>
                <a:gd name="T14" fmla="*/ 378 w 380"/>
                <a:gd name="T15" fmla="*/ 1179 h 1181"/>
                <a:gd name="T16" fmla="*/ 374 w 380"/>
                <a:gd name="T17" fmla="*/ 1181 h 1181"/>
                <a:gd name="T18" fmla="*/ 6 w 380"/>
                <a:gd name="T19" fmla="*/ 1181 h 1181"/>
                <a:gd name="T20" fmla="*/ 2 w 380"/>
                <a:gd name="T21" fmla="*/ 1179 h 1181"/>
                <a:gd name="T22" fmla="*/ 0 w 380"/>
                <a:gd name="T23" fmla="*/ 1175 h 1181"/>
                <a:gd name="T24" fmla="*/ 0 w 380"/>
                <a:gd name="T25" fmla="*/ 6 h 1181"/>
                <a:gd name="T26" fmla="*/ 11 w 380"/>
                <a:gd name="T27" fmla="*/ 1175 h 1181"/>
                <a:gd name="T28" fmla="*/ 6 w 380"/>
                <a:gd name="T29" fmla="*/ 1170 h 1181"/>
                <a:gd name="T30" fmla="*/ 374 w 380"/>
                <a:gd name="T31" fmla="*/ 1170 h 1181"/>
                <a:gd name="T32" fmla="*/ 369 w 380"/>
                <a:gd name="T33" fmla="*/ 1175 h 1181"/>
                <a:gd name="T34" fmla="*/ 369 w 380"/>
                <a:gd name="T35" fmla="*/ 6 h 1181"/>
                <a:gd name="T36" fmla="*/ 374 w 380"/>
                <a:gd name="T37" fmla="*/ 11 h 1181"/>
                <a:gd name="T38" fmla="*/ 6 w 380"/>
                <a:gd name="T39" fmla="*/ 11 h 1181"/>
                <a:gd name="T40" fmla="*/ 11 w 380"/>
                <a:gd name="T41" fmla="*/ 6 h 1181"/>
                <a:gd name="T42" fmla="*/ 11 w 380"/>
                <a:gd name="T43" fmla="*/ 1175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1181">
                  <a:moveTo>
                    <a:pt x="0" y="6"/>
                  </a:moveTo>
                  <a:lnTo>
                    <a:pt x="2" y="0"/>
                  </a:lnTo>
                  <a:lnTo>
                    <a:pt x="6" y="0"/>
                  </a:lnTo>
                  <a:lnTo>
                    <a:pt x="374" y="0"/>
                  </a:lnTo>
                  <a:lnTo>
                    <a:pt x="378" y="0"/>
                  </a:lnTo>
                  <a:lnTo>
                    <a:pt x="380" y="6"/>
                  </a:lnTo>
                  <a:lnTo>
                    <a:pt x="380" y="1175"/>
                  </a:lnTo>
                  <a:lnTo>
                    <a:pt x="378" y="1179"/>
                  </a:lnTo>
                  <a:lnTo>
                    <a:pt x="374" y="1181"/>
                  </a:lnTo>
                  <a:lnTo>
                    <a:pt x="6" y="1181"/>
                  </a:lnTo>
                  <a:lnTo>
                    <a:pt x="2" y="1179"/>
                  </a:lnTo>
                  <a:lnTo>
                    <a:pt x="0" y="1175"/>
                  </a:lnTo>
                  <a:lnTo>
                    <a:pt x="0" y="6"/>
                  </a:lnTo>
                  <a:close/>
                  <a:moveTo>
                    <a:pt x="11" y="1175"/>
                  </a:moveTo>
                  <a:lnTo>
                    <a:pt x="6" y="1170"/>
                  </a:lnTo>
                  <a:lnTo>
                    <a:pt x="374" y="1170"/>
                  </a:lnTo>
                  <a:lnTo>
                    <a:pt x="369" y="1175"/>
                  </a:lnTo>
                  <a:lnTo>
                    <a:pt x="369" y="6"/>
                  </a:lnTo>
                  <a:lnTo>
                    <a:pt x="374" y="11"/>
                  </a:lnTo>
                  <a:lnTo>
                    <a:pt x="6" y="11"/>
                  </a:lnTo>
                  <a:lnTo>
                    <a:pt x="11" y="6"/>
                  </a:lnTo>
                  <a:lnTo>
                    <a:pt x="11" y="11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44"/>
            <p:cNvSpPr>
              <a:spLocks noChangeArrowheads="1"/>
            </p:cNvSpPr>
            <p:nvPr/>
          </p:nvSpPr>
          <p:spPr bwMode="auto">
            <a:xfrm>
              <a:off x="5529263" y="3987801"/>
              <a:ext cx="293688" cy="9509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5524500" y="3984626"/>
              <a:ext cx="303213" cy="958850"/>
            </a:xfrm>
            <a:custGeom>
              <a:avLst/>
              <a:gdLst>
                <a:gd name="T0" fmla="*/ 0 w 382"/>
                <a:gd name="T1" fmla="*/ 6 h 1208"/>
                <a:gd name="T2" fmla="*/ 0 w 382"/>
                <a:gd name="T3" fmla="*/ 0 h 1208"/>
                <a:gd name="T4" fmla="*/ 5 w 382"/>
                <a:gd name="T5" fmla="*/ 0 h 1208"/>
                <a:gd name="T6" fmla="*/ 376 w 382"/>
                <a:gd name="T7" fmla="*/ 0 h 1208"/>
                <a:gd name="T8" fmla="*/ 380 w 382"/>
                <a:gd name="T9" fmla="*/ 0 h 1208"/>
                <a:gd name="T10" fmla="*/ 382 w 382"/>
                <a:gd name="T11" fmla="*/ 6 h 1208"/>
                <a:gd name="T12" fmla="*/ 382 w 382"/>
                <a:gd name="T13" fmla="*/ 1202 h 1208"/>
                <a:gd name="T14" fmla="*/ 380 w 382"/>
                <a:gd name="T15" fmla="*/ 1206 h 1208"/>
                <a:gd name="T16" fmla="*/ 376 w 382"/>
                <a:gd name="T17" fmla="*/ 1208 h 1208"/>
                <a:gd name="T18" fmla="*/ 5 w 382"/>
                <a:gd name="T19" fmla="*/ 1208 h 1208"/>
                <a:gd name="T20" fmla="*/ 0 w 382"/>
                <a:gd name="T21" fmla="*/ 1206 h 1208"/>
                <a:gd name="T22" fmla="*/ 0 w 382"/>
                <a:gd name="T23" fmla="*/ 1202 h 1208"/>
                <a:gd name="T24" fmla="*/ 0 w 382"/>
                <a:gd name="T25" fmla="*/ 6 h 1208"/>
                <a:gd name="T26" fmla="*/ 11 w 382"/>
                <a:gd name="T27" fmla="*/ 1202 h 1208"/>
                <a:gd name="T28" fmla="*/ 5 w 382"/>
                <a:gd name="T29" fmla="*/ 1197 h 1208"/>
                <a:gd name="T30" fmla="*/ 376 w 382"/>
                <a:gd name="T31" fmla="*/ 1197 h 1208"/>
                <a:gd name="T32" fmla="*/ 370 w 382"/>
                <a:gd name="T33" fmla="*/ 1202 h 1208"/>
                <a:gd name="T34" fmla="*/ 370 w 382"/>
                <a:gd name="T35" fmla="*/ 6 h 1208"/>
                <a:gd name="T36" fmla="*/ 376 w 382"/>
                <a:gd name="T37" fmla="*/ 12 h 1208"/>
                <a:gd name="T38" fmla="*/ 5 w 382"/>
                <a:gd name="T39" fmla="*/ 12 h 1208"/>
                <a:gd name="T40" fmla="*/ 11 w 382"/>
                <a:gd name="T41" fmla="*/ 6 h 1208"/>
                <a:gd name="T42" fmla="*/ 11 w 382"/>
                <a:gd name="T43" fmla="*/ 120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2" h="1208">
                  <a:moveTo>
                    <a:pt x="0" y="6"/>
                  </a:moveTo>
                  <a:lnTo>
                    <a:pt x="0" y="0"/>
                  </a:lnTo>
                  <a:lnTo>
                    <a:pt x="5" y="0"/>
                  </a:lnTo>
                  <a:lnTo>
                    <a:pt x="376" y="0"/>
                  </a:lnTo>
                  <a:lnTo>
                    <a:pt x="380" y="0"/>
                  </a:lnTo>
                  <a:lnTo>
                    <a:pt x="382" y="6"/>
                  </a:lnTo>
                  <a:lnTo>
                    <a:pt x="382" y="1202"/>
                  </a:lnTo>
                  <a:lnTo>
                    <a:pt x="380" y="1206"/>
                  </a:lnTo>
                  <a:lnTo>
                    <a:pt x="376" y="1208"/>
                  </a:lnTo>
                  <a:lnTo>
                    <a:pt x="5" y="1208"/>
                  </a:lnTo>
                  <a:lnTo>
                    <a:pt x="0" y="1206"/>
                  </a:lnTo>
                  <a:lnTo>
                    <a:pt x="0" y="1202"/>
                  </a:lnTo>
                  <a:lnTo>
                    <a:pt x="0" y="6"/>
                  </a:lnTo>
                  <a:close/>
                  <a:moveTo>
                    <a:pt x="11" y="1202"/>
                  </a:moveTo>
                  <a:lnTo>
                    <a:pt x="5" y="1197"/>
                  </a:lnTo>
                  <a:lnTo>
                    <a:pt x="376" y="1197"/>
                  </a:lnTo>
                  <a:lnTo>
                    <a:pt x="370" y="1202"/>
                  </a:lnTo>
                  <a:lnTo>
                    <a:pt x="370" y="6"/>
                  </a:lnTo>
                  <a:lnTo>
                    <a:pt x="376" y="12"/>
                  </a:lnTo>
                  <a:lnTo>
                    <a:pt x="5" y="12"/>
                  </a:lnTo>
                  <a:lnTo>
                    <a:pt x="11" y="6"/>
                  </a:lnTo>
                  <a:lnTo>
                    <a:pt x="11" y="1202"/>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6"/>
            <p:cNvSpPr>
              <a:spLocks noChangeArrowheads="1"/>
            </p:cNvSpPr>
            <p:nvPr/>
          </p:nvSpPr>
          <p:spPr bwMode="auto">
            <a:xfrm>
              <a:off x="5822950" y="3944939"/>
              <a:ext cx="292100" cy="9953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5818188" y="3940176"/>
              <a:ext cx="301625" cy="1004888"/>
            </a:xfrm>
            <a:custGeom>
              <a:avLst/>
              <a:gdLst>
                <a:gd name="T0" fmla="*/ 0 w 380"/>
                <a:gd name="T1" fmla="*/ 6 h 1266"/>
                <a:gd name="T2" fmla="*/ 2 w 380"/>
                <a:gd name="T3" fmla="*/ 0 h 1266"/>
                <a:gd name="T4" fmla="*/ 6 w 380"/>
                <a:gd name="T5" fmla="*/ 0 h 1266"/>
                <a:gd name="T6" fmla="*/ 375 w 380"/>
                <a:gd name="T7" fmla="*/ 0 h 1266"/>
                <a:gd name="T8" fmla="*/ 378 w 380"/>
                <a:gd name="T9" fmla="*/ 0 h 1266"/>
                <a:gd name="T10" fmla="*/ 380 w 380"/>
                <a:gd name="T11" fmla="*/ 6 h 1266"/>
                <a:gd name="T12" fmla="*/ 380 w 380"/>
                <a:gd name="T13" fmla="*/ 1260 h 1266"/>
                <a:gd name="T14" fmla="*/ 378 w 380"/>
                <a:gd name="T15" fmla="*/ 1264 h 1266"/>
                <a:gd name="T16" fmla="*/ 375 w 380"/>
                <a:gd name="T17" fmla="*/ 1266 h 1266"/>
                <a:gd name="T18" fmla="*/ 6 w 380"/>
                <a:gd name="T19" fmla="*/ 1266 h 1266"/>
                <a:gd name="T20" fmla="*/ 2 w 380"/>
                <a:gd name="T21" fmla="*/ 1264 h 1266"/>
                <a:gd name="T22" fmla="*/ 0 w 380"/>
                <a:gd name="T23" fmla="*/ 1260 h 1266"/>
                <a:gd name="T24" fmla="*/ 0 w 380"/>
                <a:gd name="T25" fmla="*/ 6 h 1266"/>
                <a:gd name="T26" fmla="*/ 12 w 380"/>
                <a:gd name="T27" fmla="*/ 1260 h 1266"/>
                <a:gd name="T28" fmla="*/ 6 w 380"/>
                <a:gd name="T29" fmla="*/ 1255 h 1266"/>
                <a:gd name="T30" fmla="*/ 375 w 380"/>
                <a:gd name="T31" fmla="*/ 1255 h 1266"/>
                <a:gd name="T32" fmla="*/ 369 w 380"/>
                <a:gd name="T33" fmla="*/ 1260 h 1266"/>
                <a:gd name="T34" fmla="*/ 369 w 380"/>
                <a:gd name="T35" fmla="*/ 6 h 1266"/>
                <a:gd name="T36" fmla="*/ 375 w 380"/>
                <a:gd name="T37" fmla="*/ 12 h 1266"/>
                <a:gd name="T38" fmla="*/ 6 w 380"/>
                <a:gd name="T39" fmla="*/ 12 h 1266"/>
                <a:gd name="T40" fmla="*/ 12 w 380"/>
                <a:gd name="T41" fmla="*/ 6 h 1266"/>
                <a:gd name="T42" fmla="*/ 12 w 380"/>
                <a:gd name="T43" fmla="*/ 1260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1266">
                  <a:moveTo>
                    <a:pt x="0" y="6"/>
                  </a:moveTo>
                  <a:lnTo>
                    <a:pt x="2" y="0"/>
                  </a:lnTo>
                  <a:lnTo>
                    <a:pt x="6" y="0"/>
                  </a:lnTo>
                  <a:lnTo>
                    <a:pt x="375" y="0"/>
                  </a:lnTo>
                  <a:lnTo>
                    <a:pt x="378" y="0"/>
                  </a:lnTo>
                  <a:lnTo>
                    <a:pt x="380" y="6"/>
                  </a:lnTo>
                  <a:lnTo>
                    <a:pt x="380" y="1260"/>
                  </a:lnTo>
                  <a:lnTo>
                    <a:pt x="378" y="1264"/>
                  </a:lnTo>
                  <a:lnTo>
                    <a:pt x="375" y="1266"/>
                  </a:lnTo>
                  <a:lnTo>
                    <a:pt x="6" y="1266"/>
                  </a:lnTo>
                  <a:lnTo>
                    <a:pt x="2" y="1264"/>
                  </a:lnTo>
                  <a:lnTo>
                    <a:pt x="0" y="1260"/>
                  </a:lnTo>
                  <a:lnTo>
                    <a:pt x="0" y="6"/>
                  </a:lnTo>
                  <a:close/>
                  <a:moveTo>
                    <a:pt x="12" y="1260"/>
                  </a:moveTo>
                  <a:lnTo>
                    <a:pt x="6" y="1255"/>
                  </a:lnTo>
                  <a:lnTo>
                    <a:pt x="375" y="1255"/>
                  </a:lnTo>
                  <a:lnTo>
                    <a:pt x="369" y="1260"/>
                  </a:lnTo>
                  <a:lnTo>
                    <a:pt x="369" y="6"/>
                  </a:lnTo>
                  <a:lnTo>
                    <a:pt x="375" y="12"/>
                  </a:lnTo>
                  <a:lnTo>
                    <a:pt x="6" y="12"/>
                  </a:lnTo>
                  <a:lnTo>
                    <a:pt x="12" y="6"/>
                  </a:lnTo>
                  <a:lnTo>
                    <a:pt x="12" y="126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8"/>
            <p:cNvSpPr>
              <a:spLocks noChangeArrowheads="1"/>
            </p:cNvSpPr>
            <p:nvPr/>
          </p:nvSpPr>
          <p:spPr bwMode="auto">
            <a:xfrm>
              <a:off x="6115050" y="3695701"/>
              <a:ext cx="293688" cy="12446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noEditPoints="1"/>
            </p:cNvSpPr>
            <p:nvPr/>
          </p:nvSpPr>
          <p:spPr bwMode="auto">
            <a:xfrm>
              <a:off x="6110288" y="3690939"/>
              <a:ext cx="303213" cy="1254125"/>
            </a:xfrm>
            <a:custGeom>
              <a:avLst/>
              <a:gdLst>
                <a:gd name="T0" fmla="*/ 0 w 380"/>
                <a:gd name="T1" fmla="*/ 6 h 1579"/>
                <a:gd name="T2" fmla="*/ 2 w 380"/>
                <a:gd name="T3" fmla="*/ 0 h 1579"/>
                <a:gd name="T4" fmla="*/ 6 w 380"/>
                <a:gd name="T5" fmla="*/ 0 h 1579"/>
                <a:gd name="T6" fmla="*/ 374 w 380"/>
                <a:gd name="T7" fmla="*/ 0 h 1579"/>
                <a:gd name="T8" fmla="*/ 378 w 380"/>
                <a:gd name="T9" fmla="*/ 0 h 1579"/>
                <a:gd name="T10" fmla="*/ 380 w 380"/>
                <a:gd name="T11" fmla="*/ 6 h 1579"/>
                <a:gd name="T12" fmla="*/ 380 w 380"/>
                <a:gd name="T13" fmla="*/ 1573 h 1579"/>
                <a:gd name="T14" fmla="*/ 378 w 380"/>
                <a:gd name="T15" fmla="*/ 1577 h 1579"/>
                <a:gd name="T16" fmla="*/ 374 w 380"/>
                <a:gd name="T17" fmla="*/ 1579 h 1579"/>
                <a:gd name="T18" fmla="*/ 6 w 380"/>
                <a:gd name="T19" fmla="*/ 1579 h 1579"/>
                <a:gd name="T20" fmla="*/ 2 w 380"/>
                <a:gd name="T21" fmla="*/ 1577 h 1579"/>
                <a:gd name="T22" fmla="*/ 0 w 380"/>
                <a:gd name="T23" fmla="*/ 1573 h 1579"/>
                <a:gd name="T24" fmla="*/ 0 w 380"/>
                <a:gd name="T25" fmla="*/ 6 h 1579"/>
                <a:gd name="T26" fmla="*/ 11 w 380"/>
                <a:gd name="T27" fmla="*/ 1573 h 1579"/>
                <a:gd name="T28" fmla="*/ 6 w 380"/>
                <a:gd name="T29" fmla="*/ 1568 h 1579"/>
                <a:gd name="T30" fmla="*/ 374 w 380"/>
                <a:gd name="T31" fmla="*/ 1568 h 1579"/>
                <a:gd name="T32" fmla="*/ 369 w 380"/>
                <a:gd name="T33" fmla="*/ 1573 h 1579"/>
                <a:gd name="T34" fmla="*/ 369 w 380"/>
                <a:gd name="T35" fmla="*/ 6 h 1579"/>
                <a:gd name="T36" fmla="*/ 374 w 380"/>
                <a:gd name="T37" fmla="*/ 12 h 1579"/>
                <a:gd name="T38" fmla="*/ 6 w 380"/>
                <a:gd name="T39" fmla="*/ 12 h 1579"/>
                <a:gd name="T40" fmla="*/ 11 w 380"/>
                <a:gd name="T41" fmla="*/ 6 h 1579"/>
                <a:gd name="T42" fmla="*/ 11 w 380"/>
                <a:gd name="T43" fmla="*/ 1573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1579">
                  <a:moveTo>
                    <a:pt x="0" y="6"/>
                  </a:moveTo>
                  <a:lnTo>
                    <a:pt x="2" y="0"/>
                  </a:lnTo>
                  <a:lnTo>
                    <a:pt x="6" y="0"/>
                  </a:lnTo>
                  <a:lnTo>
                    <a:pt x="374" y="0"/>
                  </a:lnTo>
                  <a:lnTo>
                    <a:pt x="378" y="0"/>
                  </a:lnTo>
                  <a:lnTo>
                    <a:pt x="380" y="6"/>
                  </a:lnTo>
                  <a:lnTo>
                    <a:pt x="380" y="1573"/>
                  </a:lnTo>
                  <a:lnTo>
                    <a:pt x="378" y="1577"/>
                  </a:lnTo>
                  <a:lnTo>
                    <a:pt x="374" y="1579"/>
                  </a:lnTo>
                  <a:lnTo>
                    <a:pt x="6" y="1579"/>
                  </a:lnTo>
                  <a:lnTo>
                    <a:pt x="2" y="1577"/>
                  </a:lnTo>
                  <a:lnTo>
                    <a:pt x="0" y="1573"/>
                  </a:lnTo>
                  <a:lnTo>
                    <a:pt x="0" y="6"/>
                  </a:lnTo>
                  <a:close/>
                  <a:moveTo>
                    <a:pt x="11" y="1573"/>
                  </a:moveTo>
                  <a:lnTo>
                    <a:pt x="6" y="1568"/>
                  </a:lnTo>
                  <a:lnTo>
                    <a:pt x="374" y="1568"/>
                  </a:lnTo>
                  <a:lnTo>
                    <a:pt x="369" y="1573"/>
                  </a:lnTo>
                  <a:lnTo>
                    <a:pt x="369" y="6"/>
                  </a:lnTo>
                  <a:lnTo>
                    <a:pt x="374" y="12"/>
                  </a:lnTo>
                  <a:lnTo>
                    <a:pt x="6" y="12"/>
                  </a:lnTo>
                  <a:lnTo>
                    <a:pt x="11" y="6"/>
                  </a:lnTo>
                  <a:lnTo>
                    <a:pt x="11" y="157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50"/>
            <p:cNvSpPr>
              <a:spLocks noChangeArrowheads="1"/>
            </p:cNvSpPr>
            <p:nvPr/>
          </p:nvSpPr>
          <p:spPr bwMode="auto">
            <a:xfrm>
              <a:off x="6408738" y="3700464"/>
              <a:ext cx="292100" cy="1238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noEditPoints="1"/>
            </p:cNvSpPr>
            <p:nvPr/>
          </p:nvSpPr>
          <p:spPr bwMode="auto">
            <a:xfrm>
              <a:off x="6403975" y="3695701"/>
              <a:ext cx="301625" cy="1247775"/>
            </a:xfrm>
            <a:custGeom>
              <a:avLst/>
              <a:gdLst>
                <a:gd name="T0" fmla="*/ 0 w 380"/>
                <a:gd name="T1" fmla="*/ 6 h 1571"/>
                <a:gd name="T2" fmla="*/ 0 w 380"/>
                <a:gd name="T3" fmla="*/ 0 h 1571"/>
                <a:gd name="T4" fmla="*/ 5 w 380"/>
                <a:gd name="T5" fmla="*/ 0 h 1571"/>
                <a:gd name="T6" fmla="*/ 374 w 380"/>
                <a:gd name="T7" fmla="*/ 0 h 1571"/>
                <a:gd name="T8" fmla="*/ 378 w 380"/>
                <a:gd name="T9" fmla="*/ 0 h 1571"/>
                <a:gd name="T10" fmla="*/ 380 w 380"/>
                <a:gd name="T11" fmla="*/ 6 h 1571"/>
                <a:gd name="T12" fmla="*/ 380 w 380"/>
                <a:gd name="T13" fmla="*/ 1565 h 1571"/>
                <a:gd name="T14" fmla="*/ 378 w 380"/>
                <a:gd name="T15" fmla="*/ 1569 h 1571"/>
                <a:gd name="T16" fmla="*/ 374 w 380"/>
                <a:gd name="T17" fmla="*/ 1571 h 1571"/>
                <a:gd name="T18" fmla="*/ 5 w 380"/>
                <a:gd name="T19" fmla="*/ 1571 h 1571"/>
                <a:gd name="T20" fmla="*/ 0 w 380"/>
                <a:gd name="T21" fmla="*/ 1569 h 1571"/>
                <a:gd name="T22" fmla="*/ 0 w 380"/>
                <a:gd name="T23" fmla="*/ 1565 h 1571"/>
                <a:gd name="T24" fmla="*/ 0 w 380"/>
                <a:gd name="T25" fmla="*/ 6 h 1571"/>
                <a:gd name="T26" fmla="*/ 11 w 380"/>
                <a:gd name="T27" fmla="*/ 1565 h 1571"/>
                <a:gd name="T28" fmla="*/ 5 w 380"/>
                <a:gd name="T29" fmla="*/ 1560 h 1571"/>
                <a:gd name="T30" fmla="*/ 374 w 380"/>
                <a:gd name="T31" fmla="*/ 1560 h 1571"/>
                <a:gd name="T32" fmla="*/ 368 w 380"/>
                <a:gd name="T33" fmla="*/ 1565 h 1571"/>
                <a:gd name="T34" fmla="*/ 368 w 380"/>
                <a:gd name="T35" fmla="*/ 6 h 1571"/>
                <a:gd name="T36" fmla="*/ 374 w 380"/>
                <a:gd name="T37" fmla="*/ 12 h 1571"/>
                <a:gd name="T38" fmla="*/ 5 w 380"/>
                <a:gd name="T39" fmla="*/ 12 h 1571"/>
                <a:gd name="T40" fmla="*/ 11 w 380"/>
                <a:gd name="T41" fmla="*/ 6 h 1571"/>
                <a:gd name="T42" fmla="*/ 11 w 380"/>
                <a:gd name="T43" fmla="*/ 1565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1571">
                  <a:moveTo>
                    <a:pt x="0" y="6"/>
                  </a:moveTo>
                  <a:lnTo>
                    <a:pt x="0" y="0"/>
                  </a:lnTo>
                  <a:lnTo>
                    <a:pt x="5" y="0"/>
                  </a:lnTo>
                  <a:lnTo>
                    <a:pt x="374" y="0"/>
                  </a:lnTo>
                  <a:lnTo>
                    <a:pt x="378" y="0"/>
                  </a:lnTo>
                  <a:lnTo>
                    <a:pt x="380" y="6"/>
                  </a:lnTo>
                  <a:lnTo>
                    <a:pt x="380" y="1565"/>
                  </a:lnTo>
                  <a:lnTo>
                    <a:pt x="378" y="1569"/>
                  </a:lnTo>
                  <a:lnTo>
                    <a:pt x="374" y="1571"/>
                  </a:lnTo>
                  <a:lnTo>
                    <a:pt x="5" y="1571"/>
                  </a:lnTo>
                  <a:lnTo>
                    <a:pt x="0" y="1569"/>
                  </a:lnTo>
                  <a:lnTo>
                    <a:pt x="0" y="1565"/>
                  </a:lnTo>
                  <a:lnTo>
                    <a:pt x="0" y="6"/>
                  </a:lnTo>
                  <a:close/>
                  <a:moveTo>
                    <a:pt x="11" y="1565"/>
                  </a:moveTo>
                  <a:lnTo>
                    <a:pt x="5" y="1560"/>
                  </a:lnTo>
                  <a:lnTo>
                    <a:pt x="374" y="1560"/>
                  </a:lnTo>
                  <a:lnTo>
                    <a:pt x="368" y="1565"/>
                  </a:lnTo>
                  <a:lnTo>
                    <a:pt x="368" y="6"/>
                  </a:lnTo>
                  <a:lnTo>
                    <a:pt x="374" y="12"/>
                  </a:lnTo>
                  <a:lnTo>
                    <a:pt x="5" y="12"/>
                  </a:lnTo>
                  <a:lnTo>
                    <a:pt x="11" y="6"/>
                  </a:lnTo>
                  <a:lnTo>
                    <a:pt x="11" y="1565"/>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52"/>
            <p:cNvSpPr>
              <a:spLocks noChangeArrowheads="1"/>
            </p:cNvSpPr>
            <p:nvPr/>
          </p:nvSpPr>
          <p:spPr bwMode="auto">
            <a:xfrm>
              <a:off x="4894263" y="3513139"/>
              <a:ext cx="9525" cy="1425575"/>
            </a:xfrm>
            <a:prstGeom prst="rect">
              <a:avLst/>
            </a:prstGeom>
            <a:solidFill>
              <a:srgbClr val="868686"/>
            </a:solidFill>
            <a:ln w="1">
              <a:solidFill>
                <a:srgbClr val="8686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noEditPoints="1"/>
            </p:cNvSpPr>
            <p:nvPr/>
          </p:nvSpPr>
          <p:spPr bwMode="auto">
            <a:xfrm>
              <a:off x="4838700" y="3508376"/>
              <a:ext cx="60325" cy="1435100"/>
            </a:xfrm>
            <a:custGeom>
              <a:avLst/>
              <a:gdLst>
                <a:gd name="T0" fmla="*/ 0 w 77"/>
                <a:gd name="T1" fmla="*/ 1796 h 1807"/>
                <a:gd name="T2" fmla="*/ 77 w 77"/>
                <a:gd name="T3" fmla="*/ 1796 h 1807"/>
                <a:gd name="T4" fmla="*/ 77 w 77"/>
                <a:gd name="T5" fmla="*/ 1807 h 1807"/>
                <a:gd name="T6" fmla="*/ 0 w 77"/>
                <a:gd name="T7" fmla="*/ 1807 h 1807"/>
                <a:gd name="T8" fmla="*/ 0 w 77"/>
                <a:gd name="T9" fmla="*/ 1796 h 1807"/>
                <a:gd name="T10" fmla="*/ 0 w 77"/>
                <a:gd name="T11" fmla="*/ 1198 h 1807"/>
                <a:gd name="T12" fmla="*/ 77 w 77"/>
                <a:gd name="T13" fmla="*/ 1198 h 1807"/>
                <a:gd name="T14" fmla="*/ 77 w 77"/>
                <a:gd name="T15" fmla="*/ 1210 h 1807"/>
                <a:gd name="T16" fmla="*/ 0 w 77"/>
                <a:gd name="T17" fmla="*/ 1210 h 1807"/>
                <a:gd name="T18" fmla="*/ 0 w 77"/>
                <a:gd name="T19" fmla="*/ 1198 h 1807"/>
                <a:gd name="T20" fmla="*/ 0 w 77"/>
                <a:gd name="T21" fmla="*/ 599 h 1807"/>
                <a:gd name="T22" fmla="*/ 77 w 77"/>
                <a:gd name="T23" fmla="*/ 599 h 1807"/>
                <a:gd name="T24" fmla="*/ 77 w 77"/>
                <a:gd name="T25" fmla="*/ 611 h 1807"/>
                <a:gd name="T26" fmla="*/ 0 w 77"/>
                <a:gd name="T27" fmla="*/ 611 h 1807"/>
                <a:gd name="T28" fmla="*/ 0 w 77"/>
                <a:gd name="T29" fmla="*/ 599 h 1807"/>
                <a:gd name="T30" fmla="*/ 0 w 77"/>
                <a:gd name="T31" fmla="*/ 0 h 1807"/>
                <a:gd name="T32" fmla="*/ 77 w 77"/>
                <a:gd name="T33" fmla="*/ 0 h 1807"/>
                <a:gd name="T34" fmla="*/ 77 w 77"/>
                <a:gd name="T35" fmla="*/ 11 h 1807"/>
                <a:gd name="T36" fmla="*/ 0 w 77"/>
                <a:gd name="T37" fmla="*/ 11 h 1807"/>
                <a:gd name="T38" fmla="*/ 0 w 77"/>
                <a:gd name="T39" fmla="*/ 0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1807">
                  <a:moveTo>
                    <a:pt x="0" y="1796"/>
                  </a:moveTo>
                  <a:lnTo>
                    <a:pt x="77" y="1796"/>
                  </a:lnTo>
                  <a:lnTo>
                    <a:pt x="77" y="1807"/>
                  </a:lnTo>
                  <a:lnTo>
                    <a:pt x="0" y="1807"/>
                  </a:lnTo>
                  <a:lnTo>
                    <a:pt x="0" y="1796"/>
                  </a:lnTo>
                  <a:close/>
                  <a:moveTo>
                    <a:pt x="0" y="1198"/>
                  </a:moveTo>
                  <a:lnTo>
                    <a:pt x="77" y="1198"/>
                  </a:lnTo>
                  <a:lnTo>
                    <a:pt x="77" y="1210"/>
                  </a:lnTo>
                  <a:lnTo>
                    <a:pt x="0" y="1210"/>
                  </a:lnTo>
                  <a:lnTo>
                    <a:pt x="0" y="1198"/>
                  </a:lnTo>
                  <a:close/>
                  <a:moveTo>
                    <a:pt x="0" y="599"/>
                  </a:moveTo>
                  <a:lnTo>
                    <a:pt x="77" y="599"/>
                  </a:lnTo>
                  <a:lnTo>
                    <a:pt x="77" y="611"/>
                  </a:lnTo>
                  <a:lnTo>
                    <a:pt x="0" y="611"/>
                  </a:lnTo>
                  <a:lnTo>
                    <a:pt x="0" y="599"/>
                  </a:lnTo>
                  <a:close/>
                  <a:moveTo>
                    <a:pt x="0" y="0"/>
                  </a:moveTo>
                  <a:lnTo>
                    <a:pt x="77" y="0"/>
                  </a:lnTo>
                  <a:lnTo>
                    <a:pt x="77" y="11"/>
                  </a:lnTo>
                  <a:lnTo>
                    <a:pt x="0" y="11"/>
                  </a:lnTo>
                  <a:lnTo>
                    <a:pt x="0" y="0"/>
                  </a:lnTo>
                  <a:close/>
                </a:path>
              </a:pathLst>
            </a:custGeom>
            <a:solidFill>
              <a:srgbClr val="868686"/>
            </a:solidFill>
            <a:ln w="1">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54"/>
            <p:cNvSpPr>
              <a:spLocks noChangeArrowheads="1"/>
            </p:cNvSpPr>
            <p:nvPr/>
          </p:nvSpPr>
          <p:spPr bwMode="auto">
            <a:xfrm>
              <a:off x="4899025" y="4933951"/>
              <a:ext cx="2138363" cy="9525"/>
            </a:xfrm>
            <a:prstGeom prst="rect">
              <a:avLst/>
            </a:prstGeom>
            <a:solidFill>
              <a:srgbClr val="868686"/>
            </a:solidFill>
            <a:ln w="1">
              <a:solidFill>
                <a:srgbClr val="8686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noEditPoints="1"/>
            </p:cNvSpPr>
            <p:nvPr/>
          </p:nvSpPr>
          <p:spPr bwMode="auto">
            <a:xfrm>
              <a:off x="4894263" y="4938714"/>
              <a:ext cx="2147888" cy="52388"/>
            </a:xfrm>
            <a:custGeom>
              <a:avLst/>
              <a:gdLst>
                <a:gd name="T0" fmla="*/ 11 w 2705"/>
                <a:gd name="T1" fmla="*/ 0 h 68"/>
                <a:gd name="T2" fmla="*/ 11 w 2705"/>
                <a:gd name="T3" fmla="*/ 68 h 68"/>
                <a:gd name="T4" fmla="*/ 0 w 2705"/>
                <a:gd name="T5" fmla="*/ 68 h 68"/>
                <a:gd name="T6" fmla="*/ 0 w 2705"/>
                <a:gd name="T7" fmla="*/ 0 h 68"/>
                <a:gd name="T8" fmla="*/ 11 w 2705"/>
                <a:gd name="T9" fmla="*/ 0 h 68"/>
                <a:gd name="T10" fmla="*/ 2705 w 2705"/>
                <a:gd name="T11" fmla="*/ 0 h 68"/>
                <a:gd name="T12" fmla="*/ 2705 w 2705"/>
                <a:gd name="T13" fmla="*/ 68 h 68"/>
                <a:gd name="T14" fmla="*/ 2694 w 2705"/>
                <a:gd name="T15" fmla="*/ 68 h 68"/>
                <a:gd name="T16" fmla="*/ 2694 w 2705"/>
                <a:gd name="T17" fmla="*/ 0 h 68"/>
                <a:gd name="T18" fmla="*/ 2705 w 2705"/>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5" h="68">
                  <a:moveTo>
                    <a:pt x="11" y="0"/>
                  </a:moveTo>
                  <a:lnTo>
                    <a:pt x="11" y="68"/>
                  </a:lnTo>
                  <a:lnTo>
                    <a:pt x="0" y="68"/>
                  </a:lnTo>
                  <a:lnTo>
                    <a:pt x="0" y="0"/>
                  </a:lnTo>
                  <a:lnTo>
                    <a:pt x="11" y="0"/>
                  </a:lnTo>
                  <a:close/>
                  <a:moveTo>
                    <a:pt x="2705" y="0"/>
                  </a:moveTo>
                  <a:lnTo>
                    <a:pt x="2705" y="68"/>
                  </a:lnTo>
                  <a:lnTo>
                    <a:pt x="2694" y="68"/>
                  </a:lnTo>
                  <a:lnTo>
                    <a:pt x="2694" y="0"/>
                  </a:lnTo>
                  <a:lnTo>
                    <a:pt x="2705" y="0"/>
                  </a:lnTo>
                  <a:close/>
                </a:path>
              </a:pathLst>
            </a:custGeom>
            <a:solidFill>
              <a:srgbClr val="868686"/>
            </a:solidFill>
            <a:ln w="1">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56"/>
            <p:cNvSpPr>
              <a:spLocks noChangeArrowheads="1"/>
            </p:cNvSpPr>
            <p:nvPr/>
          </p:nvSpPr>
          <p:spPr bwMode="auto">
            <a:xfrm>
              <a:off x="4441825" y="4822826"/>
              <a:ext cx="3714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7"/>
            <p:cNvSpPr>
              <a:spLocks noChangeArrowheads="1"/>
            </p:cNvSpPr>
            <p:nvPr/>
          </p:nvSpPr>
          <p:spPr bwMode="auto">
            <a:xfrm>
              <a:off x="4441825" y="4348164"/>
              <a:ext cx="3714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8"/>
            <p:cNvSpPr>
              <a:spLocks noChangeArrowheads="1"/>
            </p:cNvSpPr>
            <p:nvPr/>
          </p:nvSpPr>
          <p:spPr bwMode="auto">
            <a:xfrm>
              <a:off x="4441825" y="3873501"/>
              <a:ext cx="3714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9"/>
            <p:cNvSpPr>
              <a:spLocks noChangeArrowheads="1"/>
            </p:cNvSpPr>
            <p:nvPr/>
          </p:nvSpPr>
          <p:spPr bwMode="auto">
            <a:xfrm>
              <a:off x="4441825" y="3397251"/>
              <a:ext cx="3714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60"/>
            <p:cNvSpPr>
              <a:spLocks noChangeArrowheads="1"/>
            </p:cNvSpPr>
            <p:nvPr/>
          </p:nvSpPr>
          <p:spPr bwMode="auto">
            <a:xfrm>
              <a:off x="5311775" y="4992689"/>
              <a:ext cx="1398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All applications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Freeform 68"/>
            <p:cNvSpPr>
              <a:spLocks noEditPoints="1"/>
            </p:cNvSpPr>
            <p:nvPr/>
          </p:nvSpPr>
          <p:spPr bwMode="auto">
            <a:xfrm>
              <a:off x="4370388" y="4772026"/>
              <a:ext cx="425450" cy="306388"/>
            </a:xfrm>
            <a:custGeom>
              <a:avLst/>
              <a:gdLst>
                <a:gd name="T0" fmla="*/ 0 w 536"/>
                <a:gd name="T1" fmla="*/ 173 h 386"/>
                <a:gd name="T2" fmla="*/ 11 w 536"/>
                <a:gd name="T3" fmla="*/ 134 h 386"/>
                <a:gd name="T4" fmla="*/ 46 w 536"/>
                <a:gd name="T5" fmla="*/ 83 h 386"/>
                <a:gd name="T6" fmla="*/ 98 w 536"/>
                <a:gd name="T7" fmla="*/ 42 h 386"/>
                <a:gd name="T8" fmla="*/ 163 w 536"/>
                <a:gd name="T9" fmla="*/ 13 h 386"/>
                <a:gd name="T10" fmla="*/ 240 w 536"/>
                <a:gd name="T11" fmla="*/ 0 h 386"/>
                <a:gd name="T12" fmla="*/ 319 w 536"/>
                <a:gd name="T13" fmla="*/ 2 h 386"/>
                <a:gd name="T14" fmla="*/ 392 w 536"/>
                <a:gd name="T15" fmla="*/ 21 h 386"/>
                <a:gd name="T16" fmla="*/ 453 w 536"/>
                <a:gd name="T17" fmla="*/ 54 h 386"/>
                <a:gd name="T18" fmla="*/ 501 w 536"/>
                <a:gd name="T19" fmla="*/ 98 h 386"/>
                <a:gd name="T20" fmla="*/ 528 w 536"/>
                <a:gd name="T21" fmla="*/ 152 h 386"/>
                <a:gd name="T22" fmla="*/ 536 w 536"/>
                <a:gd name="T23" fmla="*/ 190 h 386"/>
                <a:gd name="T24" fmla="*/ 534 w 536"/>
                <a:gd name="T25" fmla="*/ 213 h 386"/>
                <a:gd name="T26" fmla="*/ 513 w 536"/>
                <a:gd name="T27" fmla="*/ 269 h 386"/>
                <a:gd name="T28" fmla="*/ 472 w 536"/>
                <a:gd name="T29" fmla="*/ 317 h 386"/>
                <a:gd name="T30" fmla="*/ 415 w 536"/>
                <a:gd name="T31" fmla="*/ 353 h 386"/>
                <a:gd name="T32" fmla="*/ 346 w 536"/>
                <a:gd name="T33" fmla="*/ 376 h 386"/>
                <a:gd name="T34" fmla="*/ 267 w 536"/>
                <a:gd name="T35" fmla="*/ 386 h 386"/>
                <a:gd name="T36" fmla="*/ 190 w 536"/>
                <a:gd name="T37" fmla="*/ 376 h 386"/>
                <a:gd name="T38" fmla="*/ 121 w 536"/>
                <a:gd name="T39" fmla="*/ 353 h 386"/>
                <a:gd name="T40" fmla="*/ 63 w 536"/>
                <a:gd name="T41" fmla="*/ 317 h 386"/>
                <a:gd name="T42" fmla="*/ 21 w 536"/>
                <a:gd name="T43" fmla="*/ 271 h 386"/>
                <a:gd name="T44" fmla="*/ 0 w 536"/>
                <a:gd name="T45" fmla="*/ 213 h 386"/>
                <a:gd name="T46" fmla="*/ 33 w 536"/>
                <a:gd name="T47" fmla="*/ 209 h 386"/>
                <a:gd name="T48" fmla="*/ 40 w 536"/>
                <a:gd name="T49" fmla="*/ 236 h 386"/>
                <a:gd name="T50" fmla="*/ 69 w 536"/>
                <a:gd name="T51" fmla="*/ 278 h 386"/>
                <a:gd name="T52" fmla="*/ 115 w 536"/>
                <a:gd name="T53" fmla="*/ 315 h 386"/>
                <a:gd name="T54" fmla="*/ 173 w 536"/>
                <a:gd name="T55" fmla="*/ 340 h 386"/>
                <a:gd name="T56" fmla="*/ 242 w 536"/>
                <a:gd name="T57" fmla="*/ 351 h 386"/>
                <a:gd name="T58" fmla="*/ 315 w 536"/>
                <a:gd name="T59" fmla="*/ 350 h 386"/>
                <a:gd name="T60" fmla="*/ 380 w 536"/>
                <a:gd name="T61" fmla="*/ 332 h 386"/>
                <a:gd name="T62" fmla="*/ 434 w 536"/>
                <a:gd name="T63" fmla="*/ 303 h 386"/>
                <a:gd name="T64" fmla="*/ 474 w 536"/>
                <a:gd name="T65" fmla="*/ 267 h 386"/>
                <a:gd name="T66" fmla="*/ 497 w 536"/>
                <a:gd name="T67" fmla="*/ 225 h 386"/>
                <a:gd name="T68" fmla="*/ 503 w 536"/>
                <a:gd name="T69" fmla="*/ 190 h 386"/>
                <a:gd name="T70" fmla="*/ 501 w 536"/>
                <a:gd name="T71" fmla="*/ 179 h 386"/>
                <a:gd name="T72" fmla="*/ 486 w 536"/>
                <a:gd name="T73" fmla="*/ 133 h 386"/>
                <a:gd name="T74" fmla="*/ 451 w 536"/>
                <a:gd name="T75" fmla="*/ 92 h 386"/>
                <a:gd name="T76" fmla="*/ 401 w 536"/>
                <a:gd name="T77" fmla="*/ 61 h 386"/>
                <a:gd name="T78" fmla="*/ 338 w 536"/>
                <a:gd name="T79" fmla="*/ 40 h 386"/>
                <a:gd name="T80" fmla="*/ 267 w 536"/>
                <a:gd name="T81" fmla="*/ 33 h 386"/>
                <a:gd name="T82" fmla="*/ 196 w 536"/>
                <a:gd name="T83" fmla="*/ 38 h 386"/>
                <a:gd name="T84" fmla="*/ 134 w 536"/>
                <a:gd name="T85" fmla="*/ 60 h 386"/>
                <a:gd name="T86" fmla="*/ 84 w 536"/>
                <a:gd name="T87" fmla="*/ 92 h 386"/>
                <a:gd name="T88" fmla="*/ 50 w 536"/>
                <a:gd name="T89" fmla="*/ 131 h 386"/>
                <a:gd name="T90" fmla="*/ 33 w 536"/>
                <a:gd name="T91" fmla="*/ 179 h 386"/>
                <a:gd name="T92" fmla="*/ 33 w 536"/>
                <a:gd name="T93" fmla="*/ 19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6" h="386">
                  <a:moveTo>
                    <a:pt x="0" y="194"/>
                  </a:moveTo>
                  <a:lnTo>
                    <a:pt x="0" y="190"/>
                  </a:lnTo>
                  <a:lnTo>
                    <a:pt x="0" y="173"/>
                  </a:lnTo>
                  <a:lnTo>
                    <a:pt x="0" y="171"/>
                  </a:lnTo>
                  <a:lnTo>
                    <a:pt x="4" y="154"/>
                  </a:lnTo>
                  <a:lnTo>
                    <a:pt x="11" y="134"/>
                  </a:lnTo>
                  <a:lnTo>
                    <a:pt x="21" y="115"/>
                  </a:lnTo>
                  <a:lnTo>
                    <a:pt x="33" y="98"/>
                  </a:lnTo>
                  <a:lnTo>
                    <a:pt x="46" y="83"/>
                  </a:lnTo>
                  <a:lnTo>
                    <a:pt x="61" y="67"/>
                  </a:lnTo>
                  <a:lnTo>
                    <a:pt x="79" y="54"/>
                  </a:lnTo>
                  <a:lnTo>
                    <a:pt x="98" y="42"/>
                  </a:lnTo>
                  <a:lnTo>
                    <a:pt x="119" y="31"/>
                  </a:lnTo>
                  <a:lnTo>
                    <a:pt x="140" y="21"/>
                  </a:lnTo>
                  <a:lnTo>
                    <a:pt x="163" y="13"/>
                  </a:lnTo>
                  <a:lnTo>
                    <a:pt x="188" y="8"/>
                  </a:lnTo>
                  <a:lnTo>
                    <a:pt x="213" y="4"/>
                  </a:lnTo>
                  <a:lnTo>
                    <a:pt x="240" y="0"/>
                  </a:lnTo>
                  <a:lnTo>
                    <a:pt x="267" y="0"/>
                  </a:lnTo>
                  <a:lnTo>
                    <a:pt x="294" y="0"/>
                  </a:lnTo>
                  <a:lnTo>
                    <a:pt x="319" y="2"/>
                  </a:lnTo>
                  <a:lnTo>
                    <a:pt x="346" y="8"/>
                  </a:lnTo>
                  <a:lnTo>
                    <a:pt x="369" y="13"/>
                  </a:lnTo>
                  <a:lnTo>
                    <a:pt x="392" y="21"/>
                  </a:lnTo>
                  <a:lnTo>
                    <a:pt x="415" y="31"/>
                  </a:lnTo>
                  <a:lnTo>
                    <a:pt x="434" y="42"/>
                  </a:lnTo>
                  <a:lnTo>
                    <a:pt x="453" y="54"/>
                  </a:lnTo>
                  <a:lnTo>
                    <a:pt x="470" y="67"/>
                  </a:lnTo>
                  <a:lnTo>
                    <a:pt x="488" y="81"/>
                  </a:lnTo>
                  <a:lnTo>
                    <a:pt x="501" y="98"/>
                  </a:lnTo>
                  <a:lnTo>
                    <a:pt x="513" y="113"/>
                  </a:lnTo>
                  <a:lnTo>
                    <a:pt x="522" y="133"/>
                  </a:lnTo>
                  <a:lnTo>
                    <a:pt x="528" y="152"/>
                  </a:lnTo>
                  <a:lnTo>
                    <a:pt x="534" y="171"/>
                  </a:lnTo>
                  <a:lnTo>
                    <a:pt x="534" y="173"/>
                  </a:lnTo>
                  <a:lnTo>
                    <a:pt x="536" y="190"/>
                  </a:lnTo>
                  <a:lnTo>
                    <a:pt x="536" y="194"/>
                  </a:lnTo>
                  <a:lnTo>
                    <a:pt x="534" y="211"/>
                  </a:lnTo>
                  <a:lnTo>
                    <a:pt x="534" y="213"/>
                  </a:lnTo>
                  <a:lnTo>
                    <a:pt x="530" y="230"/>
                  </a:lnTo>
                  <a:lnTo>
                    <a:pt x="522" y="250"/>
                  </a:lnTo>
                  <a:lnTo>
                    <a:pt x="513" y="269"/>
                  </a:lnTo>
                  <a:lnTo>
                    <a:pt x="501" y="286"/>
                  </a:lnTo>
                  <a:lnTo>
                    <a:pt x="488" y="302"/>
                  </a:lnTo>
                  <a:lnTo>
                    <a:pt x="472" y="317"/>
                  </a:lnTo>
                  <a:lnTo>
                    <a:pt x="455" y="330"/>
                  </a:lnTo>
                  <a:lnTo>
                    <a:pt x="436" y="342"/>
                  </a:lnTo>
                  <a:lnTo>
                    <a:pt x="415" y="353"/>
                  </a:lnTo>
                  <a:lnTo>
                    <a:pt x="394" y="363"/>
                  </a:lnTo>
                  <a:lnTo>
                    <a:pt x="371" y="371"/>
                  </a:lnTo>
                  <a:lnTo>
                    <a:pt x="346" y="376"/>
                  </a:lnTo>
                  <a:lnTo>
                    <a:pt x="321" y="382"/>
                  </a:lnTo>
                  <a:lnTo>
                    <a:pt x="294" y="384"/>
                  </a:lnTo>
                  <a:lnTo>
                    <a:pt x="267" y="386"/>
                  </a:lnTo>
                  <a:lnTo>
                    <a:pt x="240" y="384"/>
                  </a:lnTo>
                  <a:lnTo>
                    <a:pt x="215" y="382"/>
                  </a:lnTo>
                  <a:lnTo>
                    <a:pt x="190" y="376"/>
                  </a:lnTo>
                  <a:lnTo>
                    <a:pt x="165" y="371"/>
                  </a:lnTo>
                  <a:lnTo>
                    <a:pt x="142" y="363"/>
                  </a:lnTo>
                  <a:lnTo>
                    <a:pt x="121" y="353"/>
                  </a:lnTo>
                  <a:lnTo>
                    <a:pt x="100" y="344"/>
                  </a:lnTo>
                  <a:lnTo>
                    <a:pt x="81" y="330"/>
                  </a:lnTo>
                  <a:lnTo>
                    <a:pt x="63" y="317"/>
                  </a:lnTo>
                  <a:lnTo>
                    <a:pt x="48" y="303"/>
                  </a:lnTo>
                  <a:lnTo>
                    <a:pt x="33" y="288"/>
                  </a:lnTo>
                  <a:lnTo>
                    <a:pt x="21" y="271"/>
                  </a:lnTo>
                  <a:lnTo>
                    <a:pt x="11" y="252"/>
                  </a:lnTo>
                  <a:lnTo>
                    <a:pt x="6" y="234"/>
                  </a:lnTo>
                  <a:lnTo>
                    <a:pt x="0" y="213"/>
                  </a:lnTo>
                  <a:lnTo>
                    <a:pt x="0" y="211"/>
                  </a:lnTo>
                  <a:lnTo>
                    <a:pt x="0" y="194"/>
                  </a:lnTo>
                  <a:close/>
                  <a:moveTo>
                    <a:pt x="33" y="209"/>
                  </a:moveTo>
                  <a:lnTo>
                    <a:pt x="33" y="207"/>
                  </a:lnTo>
                  <a:lnTo>
                    <a:pt x="36" y="223"/>
                  </a:lnTo>
                  <a:lnTo>
                    <a:pt x="40" y="236"/>
                  </a:lnTo>
                  <a:lnTo>
                    <a:pt x="48" y="252"/>
                  </a:lnTo>
                  <a:lnTo>
                    <a:pt x="58" y="265"/>
                  </a:lnTo>
                  <a:lnTo>
                    <a:pt x="69" y="278"/>
                  </a:lnTo>
                  <a:lnTo>
                    <a:pt x="83" y="292"/>
                  </a:lnTo>
                  <a:lnTo>
                    <a:pt x="98" y="303"/>
                  </a:lnTo>
                  <a:lnTo>
                    <a:pt x="115" y="315"/>
                  </a:lnTo>
                  <a:lnTo>
                    <a:pt x="132" y="325"/>
                  </a:lnTo>
                  <a:lnTo>
                    <a:pt x="152" y="332"/>
                  </a:lnTo>
                  <a:lnTo>
                    <a:pt x="173" y="340"/>
                  </a:lnTo>
                  <a:lnTo>
                    <a:pt x="196" y="346"/>
                  </a:lnTo>
                  <a:lnTo>
                    <a:pt x="219" y="350"/>
                  </a:lnTo>
                  <a:lnTo>
                    <a:pt x="242" y="351"/>
                  </a:lnTo>
                  <a:lnTo>
                    <a:pt x="267" y="353"/>
                  </a:lnTo>
                  <a:lnTo>
                    <a:pt x="292" y="351"/>
                  </a:lnTo>
                  <a:lnTo>
                    <a:pt x="315" y="350"/>
                  </a:lnTo>
                  <a:lnTo>
                    <a:pt x="338" y="346"/>
                  </a:lnTo>
                  <a:lnTo>
                    <a:pt x="359" y="340"/>
                  </a:lnTo>
                  <a:lnTo>
                    <a:pt x="380" y="332"/>
                  </a:lnTo>
                  <a:lnTo>
                    <a:pt x="399" y="325"/>
                  </a:lnTo>
                  <a:lnTo>
                    <a:pt x="419" y="315"/>
                  </a:lnTo>
                  <a:lnTo>
                    <a:pt x="434" y="303"/>
                  </a:lnTo>
                  <a:lnTo>
                    <a:pt x="449" y="292"/>
                  </a:lnTo>
                  <a:lnTo>
                    <a:pt x="463" y="280"/>
                  </a:lnTo>
                  <a:lnTo>
                    <a:pt x="474" y="267"/>
                  </a:lnTo>
                  <a:lnTo>
                    <a:pt x="484" y="254"/>
                  </a:lnTo>
                  <a:lnTo>
                    <a:pt x="492" y="240"/>
                  </a:lnTo>
                  <a:lnTo>
                    <a:pt x="497" y="225"/>
                  </a:lnTo>
                  <a:lnTo>
                    <a:pt x="501" y="207"/>
                  </a:lnTo>
                  <a:lnTo>
                    <a:pt x="501" y="209"/>
                  </a:lnTo>
                  <a:lnTo>
                    <a:pt x="503" y="190"/>
                  </a:lnTo>
                  <a:lnTo>
                    <a:pt x="503" y="194"/>
                  </a:lnTo>
                  <a:lnTo>
                    <a:pt x="501" y="175"/>
                  </a:lnTo>
                  <a:lnTo>
                    <a:pt x="501" y="179"/>
                  </a:lnTo>
                  <a:lnTo>
                    <a:pt x="497" y="161"/>
                  </a:lnTo>
                  <a:lnTo>
                    <a:pt x="493" y="148"/>
                  </a:lnTo>
                  <a:lnTo>
                    <a:pt x="486" y="133"/>
                  </a:lnTo>
                  <a:lnTo>
                    <a:pt x="476" y="119"/>
                  </a:lnTo>
                  <a:lnTo>
                    <a:pt x="465" y="106"/>
                  </a:lnTo>
                  <a:lnTo>
                    <a:pt x="451" y="92"/>
                  </a:lnTo>
                  <a:lnTo>
                    <a:pt x="436" y="81"/>
                  </a:lnTo>
                  <a:lnTo>
                    <a:pt x="419" y="71"/>
                  </a:lnTo>
                  <a:lnTo>
                    <a:pt x="401" y="61"/>
                  </a:lnTo>
                  <a:lnTo>
                    <a:pt x="382" y="52"/>
                  </a:lnTo>
                  <a:lnTo>
                    <a:pt x="361" y="46"/>
                  </a:lnTo>
                  <a:lnTo>
                    <a:pt x="338" y="40"/>
                  </a:lnTo>
                  <a:lnTo>
                    <a:pt x="317" y="35"/>
                  </a:lnTo>
                  <a:lnTo>
                    <a:pt x="292" y="33"/>
                  </a:lnTo>
                  <a:lnTo>
                    <a:pt x="267" y="33"/>
                  </a:lnTo>
                  <a:lnTo>
                    <a:pt x="244" y="33"/>
                  </a:lnTo>
                  <a:lnTo>
                    <a:pt x="219" y="35"/>
                  </a:lnTo>
                  <a:lnTo>
                    <a:pt x="196" y="38"/>
                  </a:lnTo>
                  <a:lnTo>
                    <a:pt x="175" y="44"/>
                  </a:lnTo>
                  <a:lnTo>
                    <a:pt x="154" y="52"/>
                  </a:lnTo>
                  <a:lnTo>
                    <a:pt x="134" y="60"/>
                  </a:lnTo>
                  <a:lnTo>
                    <a:pt x="115" y="69"/>
                  </a:lnTo>
                  <a:lnTo>
                    <a:pt x="100" y="81"/>
                  </a:lnTo>
                  <a:lnTo>
                    <a:pt x="84" y="92"/>
                  </a:lnTo>
                  <a:lnTo>
                    <a:pt x="71" y="104"/>
                  </a:lnTo>
                  <a:lnTo>
                    <a:pt x="59" y="117"/>
                  </a:lnTo>
                  <a:lnTo>
                    <a:pt x="50" y="131"/>
                  </a:lnTo>
                  <a:lnTo>
                    <a:pt x="42" y="146"/>
                  </a:lnTo>
                  <a:lnTo>
                    <a:pt x="36" y="159"/>
                  </a:lnTo>
                  <a:lnTo>
                    <a:pt x="33" y="179"/>
                  </a:lnTo>
                  <a:lnTo>
                    <a:pt x="33" y="175"/>
                  </a:lnTo>
                  <a:lnTo>
                    <a:pt x="33" y="194"/>
                  </a:lnTo>
                  <a:lnTo>
                    <a:pt x="33" y="190"/>
                  </a:lnTo>
                  <a:lnTo>
                    <a:pt x="33" y="20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27"/>
            <p:cNvSpPr>
              <a:spLocks noChangeArrowheads="1"/>
            </p:cNvSpPr>
            <p:nvPr/>
          </p:nvSpPr>
          <p:spPr bwMode="auto">
            <a:xfrm rot="16200000">
              <a:off x="3885159" y="4118204"/>
              <a:ext cx="7550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Speedup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5" name="Group 74"/>
          <p:cNvGrpSpPr/>
          <p:nvPr/>
        </p:nvGrpSpPr>
        <p:grpSpPr>
          <a:xfrm>
            <a:off x="2692959" y="2080076"/>
            <a:ext cx="868943" cy="246221"/>
            <a:chOff x="2182288" y="3209801"/>
            <a:chExt cx="868943" cy="246221"/>
          </a:xfrm>
        </p:grpSpPr>
        <p:sp>
          <p:nvSpPr>
            <p:cNvPr id="1079" name="Rectangle 118"/>
            <p:cNvSpPr>
              <a:spLocks noChangeArrowheads="1"/>
            </p:cNvSpPr>
            <p:nvPr/>
          </p:nvSpPr>
          <p:spPr bwMode="auto">
            <a:xfrm>
              <a:off x="2187051" y="3281238"/>
              <a:ext cx="103188" cy="1031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Freeform 119"/>
            <p:cNvSpPr>
              <a:spLocks noEditPoints="1"/>
            </p:cNvSpPr>
            <p:nvPr/>
          </p:nvSpPr>
          <p:spPr bwMode="auto">
            <a:xfrm>
              <a:off x="2182288" y="3276476"/>
              <a:ext cx="112713" cy="112713"/>
            </a:xfrm>
            <a:custGeom>
              <a:avLst/>
              <a:gdLst>
                <a:gd name="T0" fmla="*/ 0 w 140"/>
                <a:gd name="T1" fmla="*/ 6 h 140"/>
                <a:gd name="T2" fmla="*/ 0 w 140"/>
                <a:gd name="T3" fmla="*/ 0 h 140"/>
                <a:gd name="T4" fmla="*/ 6 w 140"/>
                <a:gd name="T5" fmla="*/ 0 h 140"/>
                <a:gd name="T6" fmla="*/ 134 w 140"/>
                <a:gd name="T7" fmla="*/ 0 h 140"/>
                <a:gd name="T8" fmla="*/ 138 w 140"/>
                <a:gd name="T9" fmla="*/ 0 h 140"/>
                <a:gd name="T10" fmla="*/ 140 w 140"/>
                <a:gd name="T11" fmla="*/ 6 h 140"/>
                <a:gd name="T12" fmla="*/ 140 w 140"/>
                <a:gd name="T13" fmla="*/ 134 h 140"/>
                <a:gd name="T14" fmla="*/ 138 w 140"/>
                <a:gd name="T15" fmla="*/ 138 h 140"/>
                <a:gd name="T16" fmla="*/ 134 w 140"/>
                <a:gd name="T17" fmla="*/ 140 h 140"/>
                <a:gd name="T18" fmla="*/ 6 w 140"/>
                <a:gd name="T19" fmla="*/ 140 h 140"/>
                <a:gd name="T20" fmla="*/ 0 w 140"/>
                <a:gd name="T21" fmla="*/ 138 h 140"/>
                <a:gd name="T22" fmla="*/ 0 w 140"/>
                <a:gd name="T23" fmla="*/ 134 h 140"/>
                <a:gd name="T24" fmla="*/ 0 w 140"/>
                <a:gd name="T25" fmla="*/ 6 h 140"/>
                <a:gd name="T26" fmla="*/ 11 w 140"/>
                <a:gd name="T27" fmla="*/ 134 h 140"/>
                <a:gd name="T28" fmla="*/ 6 w 140"/>
                <a:gd name="T29" fmla="*/ 129 h 140"/>
                <a:gd name="T30" fmla="*/ 134 w 140"/>
                <a:gd name="T31" fmla="*/ 129 h 140"/>
                <a:gd name="T32" fmla="*/ 129 w 140"/>
                <a:gd name="T33" fmla="*/ 134 h 140"/>
                <a:gd name="T34" fmla="*/ 129 w 140"/>
                <a:gd name="T35" fmla="*/ 6 h 140"/>
                <a:gd name="T36" fmla="*/ 134 w 140"/>
                <a:gd name="T37" fmla="*/ 11 h 140"/>
                <a:gd name="T38" fmla="*/ 6 w 140"/>
                <a:gd name="T39" fmla="*/ 11 h 140"/>
                <a:gd name="T40" fmla="*/ 11 w 140"/>
                <a:gd name="T41" fmla="*/ 6 h 140"/>
                <a:gd name="T42" fmla="*/ 11 w 140"/>
                <a:gd name="T43"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140">
                  <a:moveTo>
                    <a:pt x="0" y="6"/>
                  </a:moveTo>
                  <a:lnTo>
                    <a:pt x="0" y="0"/>
                  </a:lnTo>
                  <a:lnTo>
                    <a:pt x="6" y="0"/>
                  </a:lnTo>
                  <a:lnTo>
                    <a:pt x="134" y="0"/>
                  </a:lnTo>
                  <a:lnTo>
                    <a:pt x="138" y="0"/>
                  </a:lnTo>
                  <a:lnTo>
                    <a:pt x="140" y="6"/>
                  </a:lnTo>
                  <a:lnTo>
                    <a:pt x="140" y="134"/>
                  </a:lnTo>
                  <a:lnTo>
                    <a:pt x="138" y="138"/>
                  </a:lnTo>
                  <a:lnTo>
                    <a:pt x="134" y="140"/>
                  </a:lnTo>
                  <a:lnTo>
                    <a:pt x="6" y="140"/>
                  </a:lnTo>
                  <a:lnTo>
                    <a:pt x="0" y="138"/>
                  </a:lnTo>
                  <a:lnTo>
                    <a:pt x="0" y="134"/>
                  </a:lnTo>
                  <a:lnTo>
                    <a:pt x="0" y="6"/>
                  </a:lnTo>
                  <a:close/>
                  <a:moveTo>
                    <a:pt x="11" y="134"/>
                  </a:moveTo>
                  <a:lnTo>
                    <a:pt x="6" y="129"/>
                  </a:lnTo>
                  <a:lnTo>
                    <a:pt x="134" y="129"/>
                  </a:lnTo>
                  <a:lnTo>
                    <a:pt x="129" y="134"/>
                  </a:lnTo>
                  <a:lnTo>
                    <a:pt x="129" y="6"/>
                  </a:lnTo>
                  <a:lnTo>
                    <a:pt x="134" y="11"/>
                  </a:lnTo>
                  <a:lnTo>
                    <a:pt x="6" y="11"/>
                  </a:lnTo>
                  <a:lnTo>
                    <a:pt x="11" y="6"/>
                  </a:lnTo>
                  <a:lnTo>
                    <a:pt x="11" y="1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Rectangle 120"/>
            <p:cNvSpPr>
              <a:spLocks noChangeArrowheads="1"/>
            </p:cNvSpPr>
            <p:nvPr/>
          </p:nvSpPr>
          <p:spPr bwMode="auto">
            <a:xfrm>
              <a:off x="2334688" y="3209801"/>
              <a:ext cx="7165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TCSUO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6" name="Group 75"/>
          <p:cNvGrpSpPr/>
          <p:nvPr/>
        </p:nvGrpSpPr>
        <p:grpSpPr>
          <a:xfrm>
            <a:off x="4122213" y="2079996"/>
            <a:ext cx="562753" cy="246221"/>
            <a:chOff x="4066651" y="3209801"/>
            <a:chExt cx="562753" cy="246221"/>
          </a:xfrm>
        </p:grpSpPr>
        <p:sp>
          <p:nvSpPr>
            <p:cNvPr id="1082" name="Rectangle 121"/>
            <p:cNvSpPr>
              <a:spLocks noChangeArrowheads="1"/>
            </p:cNvSpPr>
            <p:nvPr/>
          </p:nvSpPr>
          <p:spPr bwMode="auto">
            <a:xfrm>
              <a:off x="4071413" y="3281238"/>
              <a:ext cx="101600" cy="1031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122"/>
            <p:cNvSpPr>
              <a:spLocks noEditPoints="1"/>
            </p:cNvSpPr>
            <p:nvPr/>
          </p:nvSpPr>
          <p:spPr bwMode="auto">
            <a:xfrm>
              <a:off x="4066651" y="3276476"/>
              <a:ext cx="111125" cy="112713"/>
            </a:xfrm>
            <a:custGeom>
              <a:avLst/>
              <a:gdLst>
                <a:gd name="T0" fmla="*/ 0 w 140"/>
                <a:gd name="T1" fmla="*/ 6 h 140"/>
                <a:gd name="T2" fmla="*/ 0 w 140"/>
                <a:gd name="T3" fmla="*/ 0 h 140"/>
                <a:gd name="T4" fmla="*/ 6 w 140"/>
                <a:gd name="T5" fmla="*/ 0 h 140"/>
                <a:gd name="T6" fmla="*/ 135 w 140"/>
                <a:gd name="T7" fmla="*/ 0 h 140"/>
                <a:gd name="T8" fmla="*/ 138 w 140"/>
                <a:gd name="T9" fmla="*/ 0 h 140"/>
                <a:gd name="T10" fmla="*/ 140 w 140"/>
                <a:gd name="T11" fmla="*/ 6 h 140"/>
                <a:gd name="T12" fmla="*/ 140 w 140"/>
                <a:gd name="T13" fmla="*/ 134 h 140"/>
                <a:gd name="T14" fmla="*/ 138 w 140"/>
                <a:gd name="T15" fmla="*/ 138 h 140"/>
                <a:gd name="T16" fmla="*/ 135 w 140"/>
                <a:gd name="T17" fmla="*/ 140 h 140"/>
                <a:gd name="T18" fmla="*/ 6 w 140"/>
                <a:gd name="T19" fmla="*/ 140 h 140"/>
                <a:gd name="T20" fmla="*/ 0 w 140"/>
                <a:gd name="T21" fmla="*/ 138 h 140"/>
                <a:gd name="T22" fmla="*/ 0 w 140"/>
                <a:gd name="T23" fmla="*/ 134 h 140"/>
                <a:gd name="T24" fmla="*/ 0 w 140"/>
                <a:gd name="T25" fmla="*/ 6 h 140"/>
                <a:gd name="T26" fmla="*/ 12 w 140"/>
                <a:gd name="T27" fmla="*/ 134 h 140"/>
                <a:gd name="T28" fmla="*/ 6 w 140"/>
                <a:gd name="T29" fmla="*/ 129 h 140"/>
                <a:gd name="T30" fmla="*/ 135 w 140"/>
                <a:gd name="T31" fmla="*/ 129 h 140"/>
                <a:gd name="T32" fmla="*/ 129 w 140"/>
                <a:gd name="T33" fmla="*/ 134 h 140"/>
                <a:gd name="T34" fmla="*/ 129 w 140"/>
                <a:gd name="T35" fmla="*/ 6 h 140"/>
                <a:gd name="T36" fmla="*/ 135 w 140"/>
                <a:gd name="T37" fmla="*/ 11 h 140"/>
                <a:gd name="T38" fmla="*/ 6 w 140"/>
                <a:gd name="T39" fmla="*/ 11 h 140"/>
                <a:gd name="T40" fmla="*/ 12 w 140"/>
                <a:gd name="T41" fmla="*/ 6 h 140"/>
                <a:gd name="T42" fmla="*/ 12 w 140"/>
                <a:gd name="T43"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140">
                  <a:moveTo>
                    <a:pt x="0" y="6"/>
                  </a:moveTo>
                  <a:lnTo>
                    <a:pt x="0" y="0"/>
                  </a:lnTo>
                  <a:lnTo>
                    <a:pt x="6" y="0"/>
                  </a:lnTo>
                  <a:lnTo>
                    <a:pt x="135" y="0"/>
                  </a:lnTo>
                  <a:lnTo>
                    <a:pt x="138" y="0"/>
                  </a:lnTo>
                  <a:lnTo>
                    <a:pt x="140" y="6"/>
                  </a:lnTo>
                  <a:lnTo>
                    <a:pt x="140" y="134"/>
                  </a:lnTo>
                  <a:lnTo>
                    <a:pt x="138" y="138"/>
                  </a:lnTo>
                  <a:lnTo>
                    <a:pt x="135" y="140"/>
                  </a:lnTo>
                  <a:lnTo>
                    <a:pt x="6" y="140"/>
                  </a:lnTo>
                  <a:lnTo>
                    <a:pt x="0" y="138"/>
                  </a:lnTo>
                  <a:lnTo>
                    <a:pt x="0" y="134"/>
                  </a:lnTo>
                  <a:lnTo>
                    <a:pt x="0" y="6"/>
                  </a:lnTo>
                  <a:close/>
                  <a:moveTo>
                    <a:pt x="12" y="134"/>
                  </a:moveTo>
                  <a:lnTo>
                    <a:pt x="6" y="129"/>
                  </a:lnTo>
                  <a:lnTo>
                    <a:pt x="135" y="129"/>
                  </a:lnTo>
                  <a:lnTo>
                    <a:pt x="129" y="134"/>
                  </a:lnTo>
                  <a:lnTo>
                    <a:pt x="129" y="6"/>
                  </a:lnTo>
                  <a:lnTo>
                    <a:pt x="135" y="11"/>
                  </a:lnTo>
                  <a:lnTo>
                    <a:pt x="6" y="11"/>
                  </a:lnTo>
                  <a:lnTo>
                    <a:pt x="12" y="6"/>
                  </a:lnTo>
                  <a:lnTo>
                    <a:pt x="12" y="134"/>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Rectangle 123"/>
            <p:cNvSpPr>
              <a:spLocks noChangeArrowheads="1"/>
            </p:cNvSpPr>
            <p:nvPr/>
          </p:nvSpPr>
          <p:spPr bwMode="auto">
            <a:xfrm>
              <a:off x="4220638" y="3209801"/>
              <a:ext cx="4087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TCS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7" name="Group 76"/>
          <p:cNvGrpSpPr/>
          <p:nvPr/>
        </p:nvGrpSpPr>
        <p:grpSpPr>
          <a:xfrm>
            <a:off x="5329958" y="2079916"/>
            <a:ext cx="883354" cy="246221"/>
            <a:chOff x="5952601" y="3209801"/>
            <a:chExt cx="883354" cy="246221"/>
          </a:xfrm>
        </p:grpSpPr>
        <p:sp>
          <p:nvSpPr>
            <p:cNvPr id="1085" name="Rectangle 124"/>
            <p:cNvSpPr>
              <a:spLocks noChangeArrowheads="1"/>
            </p:cNvSpPr>
            <p:nvPr/>
          </p:nvSpPr>
          <p:spPr bwMode="auto">
            <a:xfrm>
              <a:off x="5957363" y="3281238"/>
              <a:ext cx="101600" cy="1031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6" name="Freeform 125"/>
            <p:cNvSpPr>
              <a:spLocks noEditPoints="1"/>
            </p:cNvSpPr>
            <p:nvPr/>
          </p:nvSpPr>
          <p:spPr bwMode="auto">
            <a:xfrm>
              <a:off x="5952601" y="3276476"/>
              <a:ext cx="111125" cy="112713"/>
            </a:xfrm>
            <a:custGeom>
              <a:avLst/>
              <a:gdLst>
                <a:gd name="T0" fmla="*/ 0 w 141"/>
                <a:gd name="T1" fmla="*/ 6 h 140"/>
                <a:gd name="T2" fmla="*/ 0 w 141"/>
                <a:gd name="T3" fmla="*/ 0 h 140"/>
                <a:gd name="T4" fmla="*/ 6 w 141"/>
                <a:gd name="T5" fmla="*/ 0 h 140"/>
                <a:gd name="T6" fmla="*/ 135 w 141"/>
                <a:gd name="T7" fmla="*/ 0 h 140"/>
                <a:gd name="T8" fmla="*/ 139 w 141"/>
                <a:gd name="T9" fmla="*/ 0 h 140"/>
                <a:gd name="T10" fmla="*/ 141 w 141"/>
                <a:gd name="T11" fmla="*/ 6 h 140"/>
                <a:gd name="T12" fmla="*/ 141 w 141"/>
                <a:gd name="T13" fmla="*/ 134 h 140"/>
                <a:gd name="T14" fmla="*/ 139 w 141"/>
                <a:gd name="T15" fmla="*/ 138 h 140"/>
                <a:gd name="T16" fmla="*/ 135 w 141"/>
                <a:gd name="T17" fmla="*/ 140 h 140"/>
                <a:gd name="T18" fmla="*/ 6 w 141"/>
                <a:gd name="T19" fmla="*/ 140 h 140"/>
                <a:gd name="T20" fmla="*/ 0 w 141"/>
                <a:gd name="T21" fmla="*/ 138 h 140"/>
                <a:gd name="T22" fmla="*/ 0 w 141"/>
                <a:gd name="T23" fmla="*/ 134 h 140"/>
                <a:gd name="T24" fmla="*/ 0 w 141"/>
                <a:gd name="T25" fmla="*/ 6 h 140"/>
                <a:gd name="T26" fmla="*/ 12 w 141"/>
                <a:gd name="T27" fmla="*/ 134 h 140"/>
                <a:gd name="T28" fmla="*/ 6 w 141"/>
                <a:gd name="T29" fmla="*/ 129 h 140"/>
                <a:gd name="T30" fmla="*/ 135 w 141"/>
                <a:gd name="T31" fmla="*/ 129 h 140"/>
                <a:gd name="T32" fmla="*/ 129 w 141"/>
                <a:gd name="T33" fmla="*/ 134 h 140"/>
                <a:gd name="T34" fmla="*/ 129 w 141"/>
                <a:gd name="T35" fmla="*/ 6 h 140"/>
                <a:gd name="T36" fmla="*/ 135 w 141"/>
                <a:gd name="T37" fmla="*/ 11 h 140"/>
                <a:gd name="T38" fmla="*/ 6 w 141"/>
                <a:gd name="T39" fmla="*/ 11 h 140"/>
                <a:gd name="T40" fmla="*/ 12 w 141"/>
                <a:gd name="T41" fmla="*/ 6 h 140"/>
                <a:gd name="T42" fmla="*/ 12 w 141"/>
                <a:gd name="T43"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40">
                  <a:moveTo>
                    <a:pt x="0" y="6"/>
                  </a:moveTo>
                  <a:lnTo>
                    <a:pt x="0" y="0"/>
                  </a:lnTo>
                  <a:lnTo>
                    <a:pt x="6" y="0"/>
                  </a:lnTo>
                  <a:lnTo>
                    <a:pt x="135" y="0"/>
                  </a:lnTo>
                  <a:lnTo>
                    <a:pt x="139" y="0"/>
                  </a:lnTo>
                  <a:lnTo>
                    <a:pt x="141" y="6"/>
                  </a:lnTo>
                  <a:lnTo>
                    <a:pt x="141" y="134"/>
                  </a:lnTo>
                  <a:lnTo>
                    <a:pt x="139" y="138"/>
                  </a:lnTo>
                  <a:lnTo>
                    <a:pt x="135" y="140"/>
                  </a:lnTo>
                  <a:lnTo>
                    <a:pt x="6" y="140"/>
                  </a:lnTo>
                  <a:lnTo>
                    <a:pt x="0" y="138"/>
                  </a:lnTo>
                  <a:lnTo>
                    <a:pt x="0" y="134"/>
                  </a:lnTo>
                  <a:lnTo>
                    <a:pt x="0" y="6"/>
                  </a:lnTo>
                  <a:close/>
                  <a:moveTo>
                    <a:pt x="12" y="134"/>
                  </a:moveTo>
                  <a:lnTo>
                    <a:pt x="6" y="129"/>
                  </a:lnTo>
                  <a:lnTo>
                    <a:pt x="135" y="129"/>
                  </a:lnTo>
                  <a:lnTo>
                    <a:pt x="129" y="134"/>
                  </a:lnTo>
                  <a:lnTo>
                    <a:pt x="129" y="6"/>
                  </a:lnTo>
                  <a:lnTo>
                    <a:pt x="135" y="11"/>
                  </a:lnTo>
                  <a:lnTo>
                    <a:pt x="6" y="11"/>
                  </a:lnTo>
                  <a:lnTo>
                    <a:pt x="12" y="6"/>
                  </a:lnTo>
                  <a:lnTo>
                    <a:pt x="12" y="1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Rectangle 126"/>
            <p:cNvSpPr>
              <a:spLocks noChangeArrowheads="1"/>
            </p:cNvSpPr>
            <p:nvPr/>
          </p:nvSpPr>
          <p:spPr bwMode="auto">
            <a:xfrm>
              <a:off x="6106588" y="3209801"/>
              <a:ext cx="7293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TCSOO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2" name="Group 71"/>
          <p:cNvGrpSpPr/>
          <p:nvPr/>
        </p:nvGrpSpPr>
        <p:grpSpPr>
          <a:xfrm>
            <a:off x="3050555" y="2439958"/>
            <a:ext cx="618874" cy="246221"/>
            <a:chOff x="2182288" y="3433638"/>
            <a:chExt cx="618874" cy="246221"/>
          </a:xfrm>
        </p:grpSpPr>
        <p:sp>
          <p:nvSpPr>
            <p:cNvPr id="64" name="Rectangle 127"/>
            <p:cNvSpPr>
              <a:spLocks noChangeArrowheads="1"/>
            </p:cNvSpPr>
            <p:nvPr/>
          </p:nvSpPr>
          <p:spPr bwMode="auto">
            <a:xfrm>
              <a:off x="2187051" y="3505076"/>
              <a:ext cx="103188" cy="1031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28"/>
            <p:cNvSpPr>
              <a:spLocks noEditPoints="1"/>
            </p:cNvSpPr>
            <p:nvPr/>
          </p:nvSpPr>
          <p:spPr bwMode="auto">
            <a:xfrm>
              <a:off x="2182288" y="3501901"/>
              <a:ext cx="112713" cy="111125"/>
            </a:xfrm>
            <a:custGeom>
              <a:avLst/>
              <a:gdLst>
                <a:gd name="T0" fmla="*/ 0 w 140"/>
                <a:gd name="T1" fmla="*/ 6 h 140"/>
                <a:gd name="T2" fmla="*/ 0 w 140"/>
                <a:gd name="T3" fmla="*/ 0 h 140"/>
                <a:gd name="T4" fmla="*/ 6 w 140"/>
                <a:gd name="T5" fmla="*/ 0 h 140"/>
                <a:gd name="T6" fmla="*/ 134 w 140"/>
                <a:gd name="T7" fmla="*/ 0 h 140"/>
                <a:gd name="T8" fmla="*/ 138 w 140"/>
                <a:gd name="T9" fmla="*/ 0 h 140"/>
                <a:gd name="T10" fmla="*/ 140 w 140"/>
                <a:gd name="T11" fmla="*/ 6 h 140"/>
                <a:gd name="T12" fmla="*/ 140 w 140"/>
                <a:gd name="T13" fmla="*/ 134 h 140"/>
                <a:gd name="T14" fmla="*/ 138 w 140"/>
                <a:gd name="T15" fmla="*/ 138 h 140"/>
                <a:gd name="T16" fmla="*/ 134 w 140"/>
                <a:gd name="T17" fmla="*/ 140 h 140"/>
                <a:gd name="T18" fmla="*/ 6 w 140"/>
                <a:gd name="T19" fmla="*/ 140 h 140"/>
                <a:gd name="T20" fmla="*/ 0 w 140"/>
                <a:gd name="T21" fmla="*/ 138 h 140"/>
                <a:gd name="T22" fmla="*/ 0 w 140"/>
                <a:gd name="T23" fmla="*/ 134 h 140"/>
                <a:gd name="T24" fmla="*/ 0 w 140"/>
                <a:gd name="T25" fmla="*/ 6 h 140"/>
                <a:gd name="T26" fmla="*/ 11 w 140"/>
                <a:gd name="T27" fmla="*/ 134 h 140"/>
                <a:gd name="T28" fmla="*/ 6 w 140"/>
                <a:gd name="T29" fmla="*/ 129 h 140"/>
                <a:gd name="T30" fmla="*/ 134 w 140"/>
                <a:gd name="T31" fmla="*/ 129 h 140"/>
                <a:gd name="T32" fmla="*/ 129 w 140"/>
                <a:gd name="T33" fmla="*/ 134 h 140"/>
                <a:gd name="T34" fmla="*/ 129 w 140"/>
                <a:gd name="T35" fmla="*/ 6 h 140"/>
                <a:gd name="T36" fmla="*/ 134 w 140"/>
                <a:gd name="T37" fmla="*/ 12 h 140"/>
                <a:gd name="T38" fmla="*/ 6 w 140"/>
                <a:gd name="T39" fmla="*/ 12 h 140"/>
                <a:gd name="T40" fmla="*/ 11 w 140"/>
                <a:gd name="T41" fmla="*/ 6 h 140"/>
                <a:gd name="T42" fmla="*/ 11 w 140"/>
                <a:gd name="T43"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140">
                  <a:moveTo>
                    <a:pt x="0" y="6"/>
                  </a:moveTo>
                  <a:lnTo>
                    <a:pt x="0" y="0"/>
                  </a:lnTo>
                  <a:lnTo>
                    <a:pt x="6" y="0"/>
                  </a:lnTo>
                  <a:lnTo>
                    <a:pt x="134" y="0"/>
                  </a:lnTo>
                  <a:lnTo>
                    <a:pt x="138" y="0"/>
                  </a:lnTo>
                  <a:lnTo>
                    <a:pt x="140" y="6"/>
                  </a:lnTo>
                  <a:lnTo>
                    <a:pt x="140" y="134"/>
                  </a:lnTo>
                  <a:lnTo>
                    <a:pt x="138" y="138"/>
                  </a:lnTo>
                  <a:lnTo>
                    <a:pt x="134" y="140"/>
                  </a:lnTo>
                  <a:lnTo>
                    <a:pt x="6" y="140"/>
                  </a:lnTo>
                  <a:lnTo>
                    <a:pt x="0" y="138"/>
                  </a:lnTo>
                  <a:lnTo>
                    <a:pt x="0" y="134"/>
                  </a:lnTo>
                  <a:lnTo>
                    <a:pt x="0" y="6"/>
                  </a:lnTo>
                  <a:close/>
                  <a:moveTo>
                    <a:pt x="11" y="134"/>
                  </a:moveTo>
                  <a:lnTo>
                    <a:pt x="6" y="129"/>
                  </a:lnTo>
                  <a:lnTo>
                    <a:pt x="134" y="129"/>
                  </a:lnTo>
                  <a:lnTo>
                    <a:pt x="129" y="134"/>
                  </a:lnTo>
                  <a:lnTo>
                    <a:pt x="129" y="6"/>
                  </a:lnTo>
                  <a:lnTo>
                    <a:pt x="134" y="12"/>
                  </a:lnTo>
                  <a:lnTo>
                    <a:pt x="6" y="12"/>
                  </a:lnTo>
                  <a:lnTo>
                    <a:pt x="11" y="6"/>
                  </a:lnTo>
                  <a:lnTo>
                    <a:pt x="11" y="1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129"/>
            <p:cNvSpPr>
              <a:spLocks noChangeArrowheads="1"/>
            </p:cNvSpPr>
            <p:nvPr/>
          </p:nvSpPr>
          <p:spPr bwMode="auto">
            <a:xfrm>
              <a:off x="2334688" y="3433638"/>
              <a:ext cx="4664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TCW</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0" name="Group 69"/>
          <p:cNvGrpSpPr/>
          <p:nvPr/>
        </p:nvGrpSpPr>
        <p:grpSpPr>
          <a:xfrm>
            <a:off x="4276200" y="2440037"/>
            <a:ext cx="1843552" cy="246221"/>
            <a:chOff x="4066651" y="3433638"/>
            <a:chExt cx="1843552" cy="246221"/>
          </a:xfrm>
        </p:grpSpPr>
        <p:sp>
          <p:nvSpPr>
            <p:cNvPr id="67" name="Rectangle 130"/>
            <p:cNvSpPr>
              <a:spLocks noChangeArrowheads="1"/>
            </p:cNvSpPr>
            <p:nvPr/>
          </p:nvSpPr>
          <p:spPr bwMode="auto">
            <a:xfrm>
              <a:off x="4071413" y="3505076"/>
              <a:ext cx="101600" cy="103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31"/>
            <p:cNvSpPr>
              <a:spLocks noEditPoints="1"/>
            </p:cNvSpPr>
            <p:nvPr/>
          </p:nvSpPr>
          <p:spPr bwMode="auto">
            <a:xfrm>
              <a:off x="4066651" y="3501901"/>
              <a:ext cx="111125" cy="111125"/>
            </a:xfrm>
            <a:custGeom>
              <a:avLst/>
              <a:gdLst>
                <a:gd name="T0" fmla="*/ 0 w 140"/>
                <a:gd name="T1" fmla="*/ 6 h 140"/>
                <a:gd name="T2" fmla="*/ 0 w 140"/>
                <a:gd name="T3" fmla="*/ 0 h 140"/>
                <a:gd name="T4" fmla="*/ 6 w 140"/>
                <a:gd name="T5" fmla="*/ 0 h 140"/>
                <a:gd name="T6" fmla="*/ 135 w 140"/>
                <a:gd name="T7" fmla="*/ 0 h 140"/>
                <a:gd name="T8" fmla="*/ 138 w 140"/>
                <a:gd name="T9" fmla="*/ 0 h 140"/>
                <a:gd name="T10" fmla="*/ 140 w 140"/>
                <a:gd name="T11" fmla="*/ 6 h 140"/>
                <a:gd name="T12" fmla="*/ 140 w 140"/>
                <a:gd name="T13" fmla="*/ 134 h 140"/>
                <a:gd name="T14" fmla="*/ 138 w 140"/>
                <a:gd name="T15" fmla="*/ 138 h 140"/>
                <a:gd name="T16" fmla="*/ 135 w 140"/>
                <a:gd name="T17" fmla="*/ 140 h 140"/>
                <a:gd name="T18" fmla="*/ 6 w 140"/>
                <a:gd name="T19" fmla="*/ 140 h 140"/>
                <a:gd name="T20" fmla="*/ 0 w 140"/>
                <a:gd name="T21" fmla="*/ 138 h 140"/>
                <a:gd name="T22" fmla="*/ 0 w 140"/>
                <a:gd name="T23" fmla="*/ 134 h 140"/>
                <a:gd name="T24" fmla="*/ 0 w 140"/>
                <a:gd name="T25" fmla="*/ 6 h 140"/>
                <a:gd name="T26" fmla="*/ 12 w 140"/>
                <a:gd name="T27" fmla="*/ 134 h 140"/>
                <a:gd name="T28" fmla="*/ 6 w 140"/>
                <a:gd name="T29" fmla="*/ 129 h 140"/>
                <a:gd name="T30" fmla="*/ 135 w 140"/>
                <a:gd name="T31" fmla="*/ 129 h 140"/>
                <a:gd name="T32" fmla="*/ 129 w 140"/>
                <a:gd name="T33" fmla="*/ 134 h 140"/>
                <a:gd name="T34" fmla="*/ 129 w 140"/>
                <a:gd name="T35" fmla="*/ 6 h 140"/>
                <a:gd name="T36" fmla="*/ 135 w 140"/>
                <a:gd name="T37" fmla="*/ 12 h 140"/>
                <a:gd name="T38" fmla="*/ 6 w 140"/>
                <a:gd name="T39" fmla="*/ 12 h 140"/>
                <a:gd name="T40" fmla="*/ 12 w 140"/>
                <a:gd name="T41" fmla="*/ 6 h 140"/>
                <a:gd name="T42" fmla="*/ 12 w 140"/>
                <a:gd name="T43"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140">
                  <a:moveTo>
                    <a:pt x="0" y="6"/>
                  </a:moveTo>
                  <a:lnTo>
                    <a:pt x="0" y="0"/>
                  </a:lnTo>
                  <a:lnTo>
                    <a:pt x="6" y="0"/>
                  </a:lnTo>
                  <a:lnTo>
                    <a:pt x="135" y="0"/>
                  </a:lnTo>
                  <a:lnTo>
                    <a:pt x="138" y="0"/>
                  </a:lnTo>
                  <a:lnTo>
                    <a:pt x="140" y="6"/>
                  </a:lnTo>
                  <a:lnTo>
                    <a:pt x="140" y="134"/>
                  </a:lnTo>
                  <a:lnTo>
                    <a:pt x="138" y="138"/>
                  </a:lnTo>
                  <a:lnTo>
                    <a:pt x="135" y="140"/>
                  </a:lnTo>
                  <a:lnTo>
                    <a:pt x="6" y="140"/>
                  </a:lnTo>
                  <a:lnTo>
                    <a:pt x="0" y="138"/>
                  </a:lnTo>
                  <a:lnTo>
                    <a:pt x="0" y="134"/>
                  </a:lnTo>
                  <a:lnTo>
                    <a:pt x="0" y="6"/>
                  </a:lnTo>
                  <a:close/>
                  <a:moveTo>
                    <a:pt x="12" y="134"/>
                  </a:moveTo>
                  <a:lnTo>
                    <a:pt x="6" y="129"/>
                  </a:lnTo>
                  <a:lnTo>
                    <a:pt x="135" y="129"/>
                  </a:lnTo>
                  <a:lnTo>
                    <a:pt x="129" y="134"/>
                  </a:lnTo>
                  <a:lnTo>
                    <a:pt x="129" y="6"/>
                  </a:lnTo>
                  <a:lnTo>
                    <a:pt x="135" y="12"/>
                  </a:lnTo>
                  <a:lnTo>
                    <a:pt x="6" y="12"/>
                  </a:lnTo>
                  <a:lnTo>
                    <a:pt x="12" y="6"/>
                  </a:lnTo>
                  <a:lnTo>
                    <a:pt x="12" y="134"/>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132"/>
            <p:cNvSpPr>
              <a:spLocks noChangeArrowheads="1"/>
            </p:cNvSpPr>
            <p:nvPr/>
          </p:nvSpPr>
          <p:spPr bwMode="auto">
            <a:xfrm>
              <a:off x="4220638" y="3433638"/>
              <a:ext cx="16895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TCW w/ predictor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3" name="Text Placeholder 2"/>
          <p:cNvSpPr txBox="1">
            <a:spLocks/>
          </p:cNvSpPr>
          <p:nvPr/>
        </p:nvSpPr>
        <p:spPr>
          <a:xfrm>
            <a:off x="4572000" y="3010484"/>
            <a:ext cx="4104456" cy="504056"/>
          </a:xfrm>
          <a:prstGeom prst="rect">
            <a:avLst/>
          </a:prstGeom>
          <a:ln>
            <a:noFill/>
          </a:ln>
        </p:spPr>
        <p:txBody>
          <a:bodyPr lIns="9144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0" i="0" u="none" strike="noStrike" kern="1200" cap="none" spc="0" normalizeH="0" baseline="0" noProof="0">
                <a:ln>
                  <a:noFill/>
                </a:ln>
                <a:solidFill>
                  <a:schemeClr val="tx1"/>
                </a:solidFill>
                <a:effectLst/>
                <a:uLnTx/>
                <a:uFillTx/>
                <a:latin typeface="+mj-lt"/>
                <a:ea typeface="ＭＳ Ｐゴシック" charset="-128"/>
                <a:cs typeface="ＭＳ Ｐゴシック"/>
              </a:defRPr>
            </a:lvl1pPr>
            <a:lvl2pPr marL="457200" indent="0" algn="l" defTabSz="457200" rtl="0" eaLnBrk="0" fontAlgn="base" hangingPunct="0">
              <a:spcBef>
                <a:spcPct val="20000"/>
              </a:spcBef>
              <a:spcAft>
                <a:spcPct val="0"/>
              </a:spcAft>
              <a:buFont typeface="Arial" pitchFamily="34" charset="0"/>
              <a:buNone/>
              <a:defRPr sz="1800" b="0" i="0" kern="1200">
                <a:solidFill>
                  <a:schemeClr val="tx1"/>
                </a:solidFill>
                <a:latin typeface="+mj-lt"/>
                <a:ea typeface="ＭＳ Ｐゴシック" charset="-128"/>
                <a:cs typeface="Verdana"/>
              </a:defRPr>
            </a:lvl2pPr>
            <a:lvl3pPr marL="1143000" indent="-228600" algn="l" defTabSz="457200" rtl="0" eaLnBrk="0" fontAlgn="base" hangingPunct="0">
              <a:spcBef>
                <a:spcPct val="20000"/>
              </a:spcBef>
              <a:spcAft>
                <a:spcPct val="0"/>
              </a:spcAft>
              <a:buFont typeface="Arial" pitchFamily="34" charset="0"/>
              <a:buNone/>
              <a:defRPr sz="2400" b="0" i="0" kern="1200">
                <a:solidFill>
                  <a:schemeClr val="tx1"/>
                </a:solidFill>
                <a:latin typeface="WhitneyHTF-Bold"/>
                <a:ea typeface="ＭＳ Ｐゴシック" charset="-128"/>
                <a:cs typeface="WhitneyHTF-Bold"/>
              </a:defRPr>
            </a:lvl3pPr>
            <a:lvl4pPr marL="1600200" indent="-228600" algn="l" defTabSz="457200" rtl="0" eaLnBrk="0" fontAlgn="base" hangingPunct="0">
              <a:spcBef>
                <a:spcPct val="20000"/>
              </a:spcBef>
              <a:spcAft>
                <a:spcPct val="0"/>
              </a:spcAft>
              <a:buFont typeface="Arial" pitchFamily="34" charset="0"/>
              <a:buNone/>
              <a:defRPr sz="2000" b="0" i="0" kern="1200">
                <a:solidFill>
                  <a:schemeClr val="tx1"/>
                </a:solidFill>
                <a:latin typeface="WhitneyHTF-Bold"/>
                <a:ea typeface="ＭＳ Ｐゴシック" charset="-128"/>
                <a:cs typeface="WhitneyHTF-Bold"/>
              </a:defRPr>
            </a:lvl4pPr>
            <a:lvl5pPr marL="2057400" indent="-228600" algn="l" defTabSz="457200" rtl="0" eaLnBrk="0" fontAlgn="base" hangingPunct="0">
              <a:spcBef>
                <a:spcPct val="20000"/>
              </a:spcBef>
              <a:spcAft>
                <a:spcPct val="0"/>
              </a:spcAft>
              <a:buFont typeface="Arial" pitchFamily="34" charset="0"/>
              <a:buNone/>
              <a:defRPr sz="2000" b="0" i="0" kern="1200">
                <a:solidFill>
                  <a:schemeClr val="tx1"/>
                </a:solidFill>
                <a:latin typeface="WhitneyHTF-Bold"/>
                <a:ea typeface="ＭＳ Ｐゴシック"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smtClean="0"/>
              <a:t>Best lifetime for each application</a:t>
            </a:r>
            <a:endParaRPr lang="en-US" dirty="0"/>
          </a:p>
        </p:txBody>
      </p:sp>
    </p:spTree>
    <p:extLst>
      <p:ext uri="{BB962C8B-B14F-4D97-AF65-F5344CB8AC3E}">
        <p14:creationId xmlns:p14="http://schemas.microsoft.com/office/powerpoint/2010/main" val="1718127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Interconnect Power and Energy</a:t>
            </a:r>
            <a:endParaRPr lang="en-US" dirty="0"/>
          </a:p>
        </p:txBody>
      </p:sp>
      <p:grpSp>
        <p:nvGrpSpPr>
          <p:cNvPr id="2102" name="Group 2101"/>
          <p:cNvGrpSpPr/>
          <p:nvPr/>
        </p:nvGrpSpPr>
        <p:grpSpPr>
          <a:xfrm>
            <a:off x="1115616" y="1844824"/>
            <a:ext cx="6394075" cy="3361770"/>
            <a:chOff x="1374962" y="1748115"/>
            <a:chExt cx="6394075" cy="3361770"/>
          </a:xfrm>
        </p:grpSpPr>
        <p:graphicFrame>
          <p:nvGraphicFramePr>
            <p:cNvPr id="119" name="Chart 118"/>
            <p:cNvGraphicFramePr>
              <a:graphicFrameLocks/>
            </p:cNvGraphicFramePr>
            <p:nvPr>
              <p:extLst>
                <p:ext uri="{D42A27DB-BD31-4B8C-83A1-F6EECF244321}">
                  <p14:modId xmlns:p14="http://schemas.microsoft.com/office/powerpoint/2010/main" val="3187163052"/>
                </p:ext>
              </p:extLst>
            </p:nvPr>
          </p:nvGraphicFramePr>
          <p:xfrm>
            <a:off x="1374962" y="1752254"/>
            <a:ext cx="6394075" cy="33534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0" name="Chart 119"/>
            <p:cNvGraphicFramePr>
              <a:graphicFrameLocks/>
            </p:cNvGraphicFramePr>
            <p:nvPr>
              <p:extLst>
                <p:ext uri="{D42A27DB-BD31-4B8C-83A1-F6EECF244321}">
                  <p14:modId xmlns:p14="http://schemas.microsoft.com/office/powerpoint/2010/main" val="1490345164"/>
                </p:ext>
              </p:extLst>
            </p:nvPr>
          </p:nvGraphicFramePr>
          <p:xfrm>
            <a:off x="1717998" y="1748115"/>
            <a:ext cx="3170539" cy="336177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4001557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smtClean="0"/>
              <a:t>Evolution of GPUs</a:t>
            </a:r>
            <a:endParaRPr lang="en-CA" dirty="0"/>
          </a:p>
        </p:txBody>
      </p:sp>
      <p:sp>
        <p:nvSpPr>
          <p:cNvPr id="3" name="Text Placeholder 2"/>
          <p:cNvSpPr>
            <a:spLocks noGrp="1"/>
          </p:cNvSpPr>
          <p:nvPr>
            <p:ph type="body" sz="quarter" idx="12"/>
          </p:nvPr>
        </p:nvSpPr>
        <p:spPr>
          <a:xfrm>
            <a:off x="467544" y="1772816"/>
            <a:ext cx="8208912" cy="3888432"/>
          </a:xfrm>
        </p:spPr>
        <p:txBody>
          <a:bodyPr/>
          <a:lstStyle/>
          <a:p>
            <a:pPr marL="285750" indent="-285750">
              <a:buFont typeface="Arial" pitchFamily="34" charset="0"/>
              <a:buChar char="•"/>
            </a:pPr>
            <a:r>
              <a:rPr lang="en-CA" sz="2400" dirty="0" smtClean="0"/>
              <a:t>Graphics pipeline</a:t>
            </a:r>
          </a:p>
          <a:p>
            <a:pPr marL="285750" indent="-285750">
              <a:buFont typeface="Arial" pitchFamily="34" charset="0"/>
              <a:buChar char="•"/>
            </a:pPr>
            <a:endParaRPr lang="en-CA" sz="2400" dirty="0"/>
          </a:p>
          <a:p>
            <a:pPr marL="285750" indent="-285750">
              <a:buFont typeface="Arial" pitchFamily="34" charset="0"/>
              <a:buChar char="•"/>
            </a:pPr>
            <a:endParaRPr lang="en-CA" sz="2400" dirty="0" smtClean="0"/>
          </a:p>
          <a:p>
            <a:pPr marL="285750" indent="-285750">
              <a:buFont typeface="Arial" pitchFamily="34" charset="0"/>
              <a:buChar char="•"/>
            </a:pPr>
            <a:endParaRPr lang="en-CA" sz="2400" dirty="0"/>
          </a:p>
          <a:p>
            <a:pPr marL="285750" indent="-285750">
              <a:buFont typeface="Arial" pitchFamily="34" charset="0"/>
              <a:buChar char="•"/>
            </a:pPr>
            <a:endParaRPr lang="en-CA" sz="2400" dirty="0" smtClean="0"/>
          </a:p>
          <a:p>
            <a:pPr marL="285750" indent="-285750">
              <a:buFont typeface="Arial" pitchFamily="34" charset="0"/>
              <a:buChar char="•"/>
            </a:pPr>
            <a:endParaRPr lang="en-CA" sz="2400" dirty="0" smtClean="0"/>
          </a:p>
          <a:p>
            <a:pPr marL="285750" indent="-285750">
              <a:buFont typeface="Arial" pitchFamily="34" charset="0"/>
              <a:buChar char="•"/>
            </a:pPr>
            <a:r>
              <a:rPr lang="en-CA" sz="2400" dirty="0" smtClean="0"/>
              <a:t>Compute (OpenCL, CUDA)</a:t>
            </a:r>
          </a:p>
          <a:p>
            <a:pPr marL="742950" lvl="1" indent="-285750">
              <a:buFont typeface="Arial" pitchFamily="34" charset="0"/>
              <a:buChar char="•"/>
            </a:pPr>
            <a:r>
              <a:rPr lang="en-CA" sz="2000" dirty="0"/>
              <a:t>e</a:t>
            </a:r>
            <a:r>
              <a:rPr lang="en-CA" sz="2000" dirty="0" smtClean="0"/>
              <a:t>.g. Matrix Multiplication</a:t>
            </a:r>
          </a:p>
          <a:p>
            <a:endParaRPr lang="en-CA" dirty="0"/>
          </a:p>
        </p:txBody>
      </p:sp>
      <p:grpSp>
        <p:nvGrpSpPr>
          <p:cNvPr id="64" name="Group 63"/>
          <p:cNvGrpSpPr/>
          <p:nvPr/>
        </p:nvGrpSpPr>
        <p:grpSpPr>
          <a:xfrm>
            <a:off x="1038094" y="2366110"/>
            <a:ext cx="7465218" cy="1037308"/>
            <a:chOff x="346555" y="2425700"/>
            <a:chExt cx="8362950" cy="1162050"/>
          </a:xfrm>
        </p:grpSpPr>
        <p:grpSp>
          <p:nvGrpSpPr>
            <p:cNvPr id="5" name="Group 37"/>
            <p:cNvGrpSpPr>
              <a:grpSpLocks/>
            </p:cNvGrpSpPr>
            <p:nvPr/>
          </p:nvGrpSpPr>
          <p:grpSpPr bwMode="auto">
            <a:xfrm>
              <a:off x="1695930" y="2733675"/>
              <a:ext cx="914400" cy="762000"/>
              <a:chOff x="2448" y="2016"/>
              <a:chExt cx="576" cy="480"/>
            </a:xfrm>
          </p:grpSpPr>
          <p:sp>
            <p:nvSpPr>
              <p:cNvPr id="6" name="AutoShape 38"/>
              <p:cNvSpPr>
                <a:spLocks noChangeArrowheads="1"/>
              </p:cNvSpPr>
              <p:nvPr/>
            </p:nvSpPr>
            <p:spPr bwMode="auto">
              <a:xfrm>
                <a:off x="2448" y="2176"/>
                <a:ext cx="262" cy="320"/>
              </a:xfrm>
              <a:prstGeom prst="rtTriangl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 name="AutoShape 39"/>
              <p:cNvSpPr>
                <a:spLocks noChangeArrowheads="1"/>
              </p:cNvSpPr>
              <p:nvPr/>
            </p:nvSpPr>
            <p:spPr bwMode="auto">
              <a:xfrm flipV="1">
                <a:off x="2657" y="2016"/>
                <a:ext cx="262" cy="427"/>
              </a:xfrm>
              <a:prstGeom prst="triangle">
                <a:avLst>
                  <a:gd name="adj" fmla="val 2541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8" name="AutoShape 40"/>
              <p:cNvSpPr>
                <a:spLocks noChangeArrowheads="1"/>
              </p:cNvSpPr>
              <p:nvPr/>
            </p:nvSpPr>
            <p:spPr bwMode="auto">
              <a:xfrm>
                <a:off x="2815" y="2123"/>
                <a:ext cx="209" cy="373"/>
              </a:xfrm>
              <a:prstGeom prst="triangle">
                <a:avLst>
                  <a:gd name="adj" fmla="val 69273"/>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9" name="Rectangle 66"/>
            <p:cNvSpPr>
              <a:spLocks noChangeArrowheads="1"/>
            </p:cNvSpPr>
            <p:nvPr/>
          </p:nvSpPr>
          <p:spPr bwMode="auto">
            <a:xfrm>
              <a:off x="2619855" y="2430463"/>
              <a:ext cx="838200" cy="5334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dirty="0">
                  <a:ea typeface="ＭＳ Ｐゴシック" charset="-128"/>
                </a:rPr>
                <a:t>Vertex</a:t>
              </a:r>
            </a:p>
            <a:p>
              <a:pPr algn="ctr"/>
              <a:r>
                <a:rPr lang="en-US" altLang="ja-JP" sz="1600" dirty="0">
                  <a:ea typeface="ＭＳ Ｐゴシック" charset="-128"/>
                </a:rPr>
                <a:t>Shader</a:t>
              </a:r>
            </a:p>
          </p:txBody>
        </p:sp>
        <p:grpSp>
          <p:nvGrpSpPr>
            <p:cNvPr id="10" name="Group 103"/>
            <p:cNvGrpSpPr>
              <a:grpSpLocks/>
            </p:cNvGrpSpPr>
            <p:nvPr/>
          </p:nvGrpSpPr>
          <p:grpSpPr bwMode="auto">
            <a:xfrm>
              <a:off x="3534255" y="2735263"/>
              <a:ext cx="990600" cy="762000"/>
              <a:chOff x="2400" y="3072"/>
              <a:chExt cx="624" cy="480"/>
            </a:xfrm>
          </p:grpSpPr>
          <p:sp>
            <p:nvSpPr>
              <p:cNvPr id="11" name="AutoShape 70"/>
              <p:cNvSpPr>
                <a:spLocks noChangeArrowheads="1"/>
              </p:cNvSpPr>
              <p:nvPr/>
            </p:nvSpPr>
            <p:spPr bwMode="auto">
              <a:xfrm flipV="1">
                <a:off x="2448" y="3072"/>
                <a:ext cx="327" cy="480"/>
              </a:xfrm>
              <a:prstGeom prst="triangle">
                <a:avLst>
                  <a:gd name="adj" fmla="val 2541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 name="AutoShape 71"/>
              <p:cNvSpPr>
                <a:spLocks noChangeArrowheads="1"/>
              </p:cNvSpPr>
              <p:nvPr/>
            </p:nvSpPr>
            <p:spPr bwMode="auto">
              <a:xfrm>
                <a:off x="2688" y="3168"/>
                <a:ext cx="336" cy="373"/>
              </a:xfrm>
              <a:prstGeom prst="triangle">
                <a:avLst>
                  <a:gd name="adj" fmla="val 69273"/>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 name="AutoShape 72"/>
              <p:cNvSpPr>
                <a:spLocks noChangeArrowheads="1"/>
              </p:cNvSpPr>
              <p:nvPr/>
            </p:nvSpPr>
            <p:spPr bwMode="auto">
              <a:xfrm>
                <a:off x="2400" y="3184"/>
                <a:ext cx="576" cy="320"/>
              </a:xfrm>
              <a:prstGeom prst="rtTriangl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14" name="Line 73"/>
            <p:cNvSpPr>
              <a:spLocks noChangeShapeType="1"/>
            </p:cNvSpPr>
            <p:nvPr/>
          </p:nvSpPr>
          <p:spPr bwMode="auto">
            <a:xfrm>
              <a:off x="1348267" y="3116263"/>
              <a:ext cx="3079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 name="Rectangle 76"/>
            <p:cNvSpPr>
              <a:spLocks noChangeArrowheads="1"/>
            </p:cNvSpPr>
            <p:nvPr/>
          </p:nvSpPr>
          <p:spPr bwMode="auto">
            <a:xfrm>
              <a:off x="6036155" y="2425700"/>
              <a:ext cx="838200" cy="5334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dirty="0">
                  <a:ea typeface="ＭＳ Ｐゴシック" charset="-128"/>
                </a:rPr>
                <a:t>Pixel</a:t>
              </a:r>
            </a:p>
            <a:p>
              <a:pPr algn="ctr"/>
              <a:r>
                <a:rPr lang="en-US" altLang="ja-JP" sz="1600" dirty="0">
                  <a:ea typeface="ＭＳ Ｐゴシック" charset="-128"/>
                </a:rPr>
                <a:t>Shader</a:t>
              </a:r>
            </a:p>
          </p:txBody>
        </p:sp>
        <p:grpSp>
          <p:nvGrpSpPr>
            <p:cNvPr id="16" name="Group 126"/>
            <p:cNvGrpSpPr>
              <a:grpSpLocks/>
            </p:cNvGrpSpPr>
            <p:nvPr/>
          </p:nvGrpSpPr>
          <p:grpSpPr bwMode="auto">
            <a:xfrm>
              <a:off x="4921730" y="2655888"/>
              <a:ext cx="1066800" cy="914400"/>
              <a:chOff x="3552" y="3072"/>
              <a:chExt cx="672" cy="576"/>
            </a:xfrm>
          </p:grpSpPr>
          <p:sp>
            <p:nvSpPr>
              <p:cNvPr id="17" name="Rectangle 43"/>
              <p:cNvSpPr>
                <a:spLocks noChangeArrowheads="1"/>
              </p:cNvSpPr>
              <p:nvPr/>
            </p:nvSpPr>
            <p:spPr bwMode="auto">
              <a:xfrm>
                <a:off x="3648" y="3072"/>
                <a:ext cx="9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8" name="Rectangle 44"/>
              <p:cNvSpPr>
                <a:spLocks noChangeArrowheads="1"/>
              </p:cNvSpPr>
              <p:nvPr/>
            </p:nvSpPr>
            <p:spPr bwMode="auto">
              <a:xfrm>
                <a:off x="3744" y="3072"/>
                <a:ext cx="9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9" name="Rectangle 45"/>
              <p:cNvSpPr>
                <a:spLocks noChangeArrowheads="1"/>
              </p:cNvSpPr>
              <p:nvPr/>
            </p:nvSpPr>
            <p:spPr bwMode="auto">
              <a:xfrm>
                <a:off x="3840" y="3072"/>
                <a:ext cx="9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0" name="Rectangle 46"/>
              <p:cNvSpPr>
                <a:spLocks noChangeArrowheads="1"/>
              </p:cNvSpPr>
              <p:nvPr/>
            </p:nvSpPr>
            <p:spPr bwMode="auto">
              <a:xfrm>
                <a:off x="3840" y="3168"/>
                <a:ext cx="9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1" name="Rectangle 47"/>
              <p:cNvSpPr>
                <a:spLocks noChangeArrowheads="1"/>
              </p:cNvSpPr>
              <p:nvPr/>
            </p:nvSpPr>
            <p:spPr bwMode="auto">
              <a:xfrm>
                <a:off x="3744" y="3168"/>
                <a:ext cx="9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2" name="Rectangle 48"/>
              <p:cNvSpPr>
                <a:spLocks noChangeArrowheads="1"/>
              </p:cNvSpPr>
              <p:nvPr/>
            </p:nvSpPr>
            <p:spPr bwMode="auto">
              <a:xfrm>
                <a:off x="3744" y="3264"/>
                <a:ext cx="9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3" name="Rectangle 49"/>
              <p:cNvSpPr>
                <a:spLocks noChangeArrowheads="1"/>
              </p:cNvSpPr>
              <p:nvPr/>
            </p:nvSpPr>
            <p:spPr bwMode="auto">
              <a:xfrm>
                <a:off x="3744" y="3456"/>
                <a:ext cx="96" cy="9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 name="Rectangle 50"/>
              <p:cNvSpPr>
                <a:spLocks noChangeArrowheads="1"/>
              </p:cNvSpPr>
              <p:nvPr/>
            </p:nvSpPr>
            <p:spPr bwMode="auto">
              <a:xfrm>
                <a:off x="3648" y="3456"/>
                <a:ext cx="96" cy="9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 name="Rectangle 51"/>
              <p:cNvSpPr>
                <a:spLocks noChangeArrowheads="1"/>
              </p:cNvSpPr>
              <p:nvPr/>
            </p:nvSpPr>
            <p:spPr bwMode="auto">
              <a:xfrm>
                <a:off x="3552" y="3456"/>
                <a:ext cx="96" cy="9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6" name="Rectangle 52"/>
              <p:cNvSpPr>
                <a:spLocks noChangeArrowheads="1"/>
              </p:cNvSpPr>
              <p:nvPr/>
            </p:nvSpPr>
            <p:spPr bwMode="auto">
              <a:xfrm>
                <a:off x="3648" y="3360"/>
                <a:ext cx="96" cy="9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7" name="Rectangle 53"/>
              <p:cNvSpPr>
                <a:spLocks noChangeArrowheads="1"/>
              </p:cNvSpPr>
              <p:nvPr/>
            </p:nvSpPr>
            <p:spPr bwMode="auto">
              <a:xfrm>
                <a:off x="3552" y="3360"/>
                <a:ext cx="96" cy="9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8" name="Rectangle 54"/>
              <p:cNvSpPr>
                <a:spLocks noChangeArrowheads="1"/>
              </p:cNvSpPr>
              <p:nvPr/>
            </p:nvSpPr>
            <p:spPr bwMode="auto">
              <a:xfrm>
                <a:off x="3552" y="3264"/>
                <a:ext cx="96" cy="9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 name="Rectangle 55"/>
              <p:cNvSpPr>
                <a:spLocks noChangeArrowheads="1"/>
              </p:cNvSpPr>
              <p:nvPr/>
            </p:nvSpPr>
            <p:spPr bwMode="auto">
              <a:xfrm>
                <a:off x="4032" y="3168"/>
                <a:ext cx="96" cy="9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0" name="Rectangle 56"/>
              <p:cNvSpPr>
                <a:spLocks noChangeArrowheads="1"/>
              </p:cNvSpPr>
              <p:nvPr/>
            </p:nvSpPr>
            <p:spPr bwMode="auto">
              <a:xfrm>
                <a:off x="4032" y="3264"/>
                <a:ext cx="96" cy="9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 name="Rectangle 57"/>
              <p:cNvSpPr>
                <a:spLocks noChangeArrowheads="1"/>
              </p:cNvSpPr>
              <p:nvPr/>
            </p:nvSpPr>
            <p:spPr bwMode="auto">
              <a:xfrm>
                <a:off x="4032" y="3360"/>
                <a:ext cx="96" cy="9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2" name="Rectangle 58"/>
              <p:cNvSpPr>
                <a:spLocks noChangeArrowheads="1"/>
              </p:cNvSpPr>
              <p:nvPr/>
            </p:nvSpPr>
            <p:spPr bwMode="auto">
              <a:xfrm>
                <a:off x="4032" y="3456"/>
                <a:ext cx="96" cy="9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3" name="Rectangle 59"/>
              <p:cNvSpPr>
                <a:spLocks noChangeArrowheads="1"/>
              </p:cNvSpPr>
              <p:nvPr/>
            </p:nvSpPr>
            <p:spPr bwMode="auto">
              <a:xfrm>
                <a:off x="3936" y="3456"/>
                <a:ext cx="96" cy="9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4" name="Rectangle 60"/>
              <p:cNvSpPr>
                <a:spLocks noChangeArrowheads="1"/>
              </p:cNvSpPr>
              <p:nvPr/>
            </p:nvSpPr>
            <p:spPr bwMode="auto">
              <a:xfrm>
                <a:off x="3840" y="3456"/>
                <a:ext cx="96" cy="9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5" name="Rectangle 61"/>
              <p:cNvSpPr>
                <a:spLocks noChangeArrowheads="1"/>
              </p:cNvSpPr>
              <p:nvPr/>
            </p:nvSpPr>
            <p:spPr bwMode="auto">
              <a:xfrm>
                <a:off x="3936" y="3360"/>
                <a:ext cx="96" cy="9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6" name="Rectangle 62"/>
              <p:cNvSpPr>
                <a:spLocks noChangeArrowheads="1"/>
              </p:cNvSpPr>
              <p:nvPr/>
            </p:nvSpPr>
            <p:spPr bwMode="auto">
              <a:xfrm>
                <a:off x="4128" y="3456"/>
                <a:ext cx="96" cy="9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7" name="Rectangle 104"/>
              <p:cNvSpPr>
                <a:spLocks noChangeArrowheads="1"/>
              </p:cNvSpPr>
              <p:nvPr/>
            </p:nvSpPr>
            <p:spPr bwMode="auto">
              <a:xfrm>
                <a:off x="3744" y="3360"/>
                <a:ext cx="96" cy="9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8" name="Rectangle 105"/>
              <p:cNvSpPr>
                <a:spLocks noChangeArrowheads="1"/>
              </p:cNvSpPr>
              <p:nvPr/>
            </p:nvSpPr>
            <p:spPr bwMode="auto">
              <a:xfrm>
                <a:off x="3744" y="3552"/>
                <a:ext cx="9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9" name="Rectangle 106"/>
              <p:cNvSpPr>
                <a:spLocks noChangeArrowheads="1"/>
              </p:cNvSpPr>
              <p:nvPr/>
            </p:nvSpPr>
            <p:spPr bwMode="auto">
              <a:xfrm>
                <a:off x="3648" y="3264"/>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0" name="Rectangle 107"/>
              <p:cNvSpPr>
                <a:spLocks noChangeArrowheads="1"/>
              </p:cNvSpPr>
              <p:nvPr/>
            </p:nvSpPr>
            <p:spPr bwMode="auto">
              <a:xfrm>
                <a:off x="3552" y="3168"/>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 name="Rectangle 108"/>
              <p:cNvSpPr>
                <a:spLocks noChangeArrowheads="1"/>
              </p:cNvSpPr>
              <p:nvPr/>
            </p:nvSpPr>
            <p:spPr bwMode="auto">
              <a:xfrm>
                <a:off x="3648" y="3168"/>
                <a:ext cx="9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2" name="Rectangle 109"/>
              <p:cNvSpPr>
                <a:spLocks noChangeArrowheads="1"/>
              </p:cNvSpPr>
              <p:nvPr/>
            </p:nvSpPr>
            <p:spPr bwMode="auto">
              <a:xfrm>
                <a:off x="3840" y="3264"/>
                <a:ext cx="9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3" name="Rectangle 110"/>
              <p:cNvSpPr>
                <a:spLocks noChangeArrowheads="1"/>
              </p:cNvSpPr>
              <p:nvPr/>
            </p:nvSpPr>
            <p:spPr bwMode="auto">
              <a:xfrm>
                <a:off x="3840" y="3360"/>
                <a:ext cx="96" cy="9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4" name="Rectangle 111"/>
              <p:cNvSpPr>
                <a:spLocks noChangeArrowheads="1"/>
              </p:cNvSpPr>
              <p:nvPr/>
            </p:nvSpPr>
            <p:spPr bwMode="auto">
              <a:xfrm>
                <a:off x="3936" y="3264"/>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5" name="Rectangle 112"/>
              <p:cNvSpPr>
                <a:spLocks noChangeArrowheads="1"/>
              </p:cNvSpPr>
              <p:nvPr/>
            </p:nvSpPr>
            <p:spPr bwMode="auto">
              <a:xfrm>
                <a:off x="3936" y="3168"/>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6" name="Rectangle 113"/>
              <p:cNvSpPr>
                <a:spLocks noChangeArrowheads="1"/>
              </p:cNvSpPr>
              <p:nvPr/>
            </p:nvSpPr>
            <p:spPr bwMode="auto">
              <a:xfrm>
                <a:off x="3552" y="3072"/>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7" name="Rectangle 114"/>
              <p:cNvSpPr>
                <a:spLocks noChangeArrowheads="1"/>
              </p:cNvSpPr>
              <p:nvPr/>
            </p:nvSpPr>
            <p:spPr bwMode="auto">
              <a:xfrm>
                <a:off x="3936" y="3072"/>
                <a:ext cx="9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 name="Rectangle 115"/>
              <p:cNvSpPr>
                <a:spLocks noChangeArrowheads="1"/>
              </p:cNvSpPr>
              <p:nvPr/>
            </p:nvSpPr>
            <p:spPr bwMode="auto">
              <a:xfrm>
                <a:off x="4032" y="3072"/>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9" name="Rectangle 116"/>
              <p:cNvSpPr>
                <a:spLocks noChangeArrowheads="1"/>
              </p:cNvSpPr>
              <p:nvPr/>
            </p:nvSpPr>
            <p:spPr bwMode="auto">
              <a:xfrm>
                <a:off x="4128" y="3360"/>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0" name="Rectangle 117"/>
              <p:cNvSpPr>
                <a:spLocks noChangeArrowheads="1"/>
              </p:cNvSpPr>
              <p:nvPr/>
            </p:nvSpPr>
            <p:spPr bwMode="auto">
              <a:xfrm>
                <a:off x="4128" y="3264"/>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1" name="Rectangle 118"/>
              <p:cNvSpPr>
                <a:spLocks noChangeArrowheads="1"/>
              </p:cNvSpPr>
              <p:nvPr/>
            </p:nvSpPr>
            <p:spPr bwMode="auto">
              <a:xfrm>
                <a:off x="4128" y="3168"/>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2" name="Rectangle 119"/>
              <p:cNvSpPr>
                <a:spLocks noChangeArrowheads="1"/>
              </p:cNvSpPr>
              <p:nvPr/>
            </p:nvSpPr>
            <p:spPr bwMode="auto">
              <a:xfrm>
                <a:off x="4128" y="3072"/>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3" name="Rectangle 120"/>
              <p:cNvSpPr>
                <a:spLocks noChangeArrowheads="1"/>
              </p:cNvSpPr>
              <p:nvPr/>
            </p:nvSpPr>
            <p:spPr bwMode="auto">
              <a:xfrm>
                <a:off x="3552" y="3552"/>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4" name="Rectangle 121"/>
              <p:cNvSpPr>
                <a:spLocks noChangeArrowheads="1"/>
              </p:cNvSpPr>
              <p:nvPr/>
            </p:nvSpPr>
            <p:spPr bwMode="auto">
              <a:xfrm>
                <a:off x="3648" y="3552"/>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5" name="Rectangle 122"/>
              <p:cNvSpPr>
                <a:spLocks noChangeArrowheads="1"/>
              </p:cNvSpPr>
              <p:nvPr/>
            </p:nvSpPr>
            <p:spPr bwMode="auto">
              <a:xfrm>
                <a:off x="3840" y="3552"/>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 name="Rectangle 123"/>
              <p:cNvSpPr>
                <a:spLocks noChangeArrowheads="1"/>
              </p:cNvSpPr>
              <p:nvPr/>
            </p:nvSpPr>
            <p:spPr bwMode="auto">
              <a:xfrm>
                <a:off x="3936" y="3552"/>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 name="Rectangle 124"/>
              <p:cNvSpPr>
                <a:spLocks noChangeArrowheads="1"/>
              </p:cNvSpPr>
              <p:nvPr/>
            </p:nvSpPr>
            <p:spPr bwMode="auto">
              <a:xfrm>
                <a:off x="4032" y="3552"/>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 name="Rectangle 125"/>
              <p:cNvSpPr>
                <a:spLocks noChangeArrowheads="1"/>
              </p:cNvSpPr>
              <p:nvPr/>
            </p:nvSpPr>
            <p:spPr bwMode="auto">
              <a:xfrm>
                <a:off x="4128" y="3552"/>
                <a:ext cx="96" cy="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59" name="Line 216"/>
            <p:cNvSpPr>
              <a:spLocks noChangeShapeType="1"/>
            </p:cNvSpPr>
            <p:nvPr/>
          </p:nvSpPr>
          <p:spPr bwMode="auto">
            <a:xfrm>
              <a:off x="2848455" y="3116263"/>
              <a:ext cx="3079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0" name="Line 217"/>
            <p:cNvSpPr>
              <a:spLocks noChangeShapeType="1"/>
            </p:cNvSpPr>
            <p:nvPr/>
          </p:nvSpPr>
          <p:spPr bwMode="auto">
            <a:xfrm>
              <a:off x="4535967" y="3116263"/>
              <a:ext cx="3079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1" name="Line 218"/>
            <p:cNvSpPr>
              <a:spLocks noChangeShapeType="1"/>
            </p:cNvSpPr>
            <p:nvPr/>
          </p:nvSpPr>
          <p:spPr bwMode="auto">
            <a:xfrm>
              <a:off x="6286980" y="3111500"/>
              <a:ext cx="3079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2" name="Picture 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042" y="2465388"/>
              <a:ext cx="1795463"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AutoShape 221"/>
            <p:cNvSpPr>
              <a:spLocks noChangeArrowheads="1"/>
            </p:cNvSpPr>
            <p:nvPr/>
          </p:nvSpPr>
          <p:spPr bwMode="auto">
            <a:xfrm>
              <a:off x="346555" y="2543175"/>
              <a:ext cx="922337" cy="1000125"/>
            </a:xfrm>
            <a:prstGeom prst="foldedCorner">
              <a:avLst>
                <a:gd name="adj" fmla="val 22315"/>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t>OpenGL/</a:t>
              </a:r>
            </a:p>
            <a:p>
              <a:pPr algn="ctr"/>
              <a:r>
                <a:rPr lang="en-US" sz="1400"/>
                <a:t>DirectX</a:t>
              </a:r>
            </a:p>
          </p:txBody>
        </p:sp>
      </p:gr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5073" y="4905698"/>
            <a:ext cx="4790086" cy="151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13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p:cNvGrpSpPr/>
          <p:nvPr/>
        </p:nvGrpSpPr>
        <p:grpSpPr>
          <a:xfrm>
            <a:off x="4968044" y="4014356"/>
            <a:ext cx="2088232" cy="2078940"/>
            <a:chOff x="3563888" y="3510300"/>
            <a:chExt cx="2088232" cy="2078940"/>
          </a:xfrm>
          <a:effectLst/>
        </p:grpSpPr>
        <p:sp>
          <p:nvSpPr>
            <p:cNvPr id="136" name="Rectangle 135"/>
            <p:cNvSpPr/>
            <p:nvPr/>
          </p:nvSpPr>
          <p:spPr>
            <a:xfrm>
              <a:off x="3563888" y="3510301"/>
              <a:ext cx="2088232" cy="2078939"/>
            </a:xfrm>
            <a:prstGeom prst="rect">
              <a:avLst/>
            </a:prstGeom>
            <a:ln>
              <a:solidFill>
                <a:schemeClr val="bg1">
                  <a:lumMod val="65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141" name="Straight Connector 140"/>
            <p:cNvCxnSpPr>
              <a:stCxn id="93" idx="2"/>
              <a:endCxn id="136" idx="2"/>
            </p:cNvCxnSpPr>
            <p:nvPr/>
          </p:nvCxnSpPr>
          <p:spPr>
            <a:xfrm>
              <a:off x="4591608" y="3510300"/>
              <a:ext cx="16396" cy="207894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a:stCxn id="136" idx="1"/>
              <a:endCxn id="136" idx="3"/>
            </p:cNvCxnSpPr>
            <p:nvPr/>
          </p:nvCxnSpPr>
          <p:spPr>
            <a:xfrm>
              <a:off x="3563888" y="4549771"/>
              <a:ext cx="2088232" cy="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 name="Text Placeholder 1"/>
          <p:cNvSpPr>
            <a:spLocks noGrp="1"/>
          </p:cNvSpPr>
          <p:nvPr>
            <p:ph type="body" sz="quarter" idx="10"/>
          </p:nvPr>
        </p:nvSpPr>
        <p:spPr/>
        <p:txBody>
          <a:bodyPr/>
          <a:lstStyle/>
          <a:p>
            <a:r>
              <a:rPr lang="en-CA" dirty="0"/>
              <a:t>Evolution of GPUs</a:t>
            </a:r>
          </a:p>
          <a:p>
            <a:endParaRPr lang="en-CA" dirty="0"/>
          </a:p>
        </p:txBody>
      </p:sp>
      <p:sp>
        <p:nvSpPr>
          <p:cNvPr id="3" name="Text Placeholder 2"/>
          <p:cNvSpPr>
            <a:spLocks noGrp="1"/>
          </p:cNvSpPr>
          <p:nvPr>
            <p:ph type="body" sz="quarter" idx="12"/>
          </p:nvPr>
        </p:nvSpPr>
        <p:spPr>
          <a:xfrm>
            <a:off x="467544" y="1772817"/>
            <a:ext cx="8208912" cy="1800200"/>
          </a:xfrm>
        </p:spPr>
        <p:txBody>
          <a:bodyPr>
            <a:normAutofit/>
          </a:bodyPr>
          <a:lstStyle/>
          <a:p>
            <a:pPr marL="342900" indent="-342900">
              <a:buFont typeface="Arial" pitchFamily="34" charset="0"/>
              <a:buChar char="•"/>
            </a:pPr>
            <a:r>
              <a:rPr lang="en-CA" sz="2400" dirty="0" smtClean="0"/>
              <a:t>Future: coherent memory space</a:t>
            </a:r>
          </a:p>
          <a:p>
            <a:pPr marL="800100" lvl="1" indent="-342900">
              <a:buFont typeface="Arial" pitchFamily="34" charset="0"/>
              <a:buChar char="•"/>
            </a:pPr>
            <a:r>
              <a:rPr lang="en-CA" sz="2000" dirty="0" smtClean="0"/>
              <a:t>Efficient critical sections</a:t>
            </a:r>
          </a:p>
          <a:p>
            <a:pPr marL="800100" lvl="1" indent="-342900">
              <a:buFont typeface="Arial" pitchFamily="34" charset="0"/>
              <a:buChar char="•"/>
            </a:pPr>
            <a:r>
              <a:rPr lang="en-CA" sz="2000" dirty="0" smtClean="0"/>
              <a:t>Load balancing</a:t>
            </a:r>
            <a:endParaRPr lang="en-CA" sz="2000" dirty="0"/>
          </a:p>
        </p:txBody>
      </p:sp>
      <p:grpSp>
        <p:nvGrpSpPr>
          <p:cNvPr id="92" name="Group 91"/>
          <p:cNvGrpSpPr/>
          <p:nvPr/>
        </p:nvGrpSpPr>
        <p:grpSpPr>
          <a:xfrm>
            <a:off x="5095664" y="4136112"/>
            <a:ext cx="1804000" cy="1800200"/>
            <a:chOff x="3200048" y="3789040"/>
            <a:chExt cx="1804000" cy="1800200"/>
          </a:xfrm>
        </p:grpSpPr>
        <p:sp>
          <p:nvSpPr>
            <p:cNvPr id="4" name="Oval 3"/>
            <p:cNvSpPr/>
            <p:nvPr/>
          </p:nvSpPr>
          <p:spPr>
            <a:xfrm>
              <a:off x="3203848" y="3789040"/>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 name="Oval 4"/>
            <p:cNvSpPr/>
            <p:nvPr/>
          </p:nvSpPr>
          <p:spPr>
            <a:xfrm>
              <a:off x="3707904" y="3789040"/>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 name="Oval 5"/>
            <p:cNvSpPr/>
            <p:nvPr/>
          </p:nvSpPr>
          <p:spPr>
            <a:xfrm>
              <a:off x="4211960" y="3789040"/>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 name="Oval 6"/>
            <p:cNvSpPr/>
            <p:nvPr/>
          </p:nvSpPr>
          <p:spPr>
            <a:xfrm>
              <a:off x="4716016" y="3789040"/>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 name="Oval 7"/>
            <p:cNvSpPr/>
            <p:nvPr/>
          </p:nvSpPr>
          <p:spPr>
            <a:xfrm>
              <a:off x="3203848" y="4293096"/>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9" name="Oval 8"/>
            <p:cNvSpPr/>
            <p:nvPr/>
          </p:nvSpPr>
          <p:spPr>
            <a:xfrm>
              <a:off x="3707904" y="4293096"/>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 name="Oval 9"/>
            <p:cNvSpPr/>
            <p:nvPr/>
          </p:nvSpPr>
          <p:spPr>
            <a:xfrm>
              <a:off x="4211960" y="4293096"/>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1" name="Oval 10"/>
            <p:cNvSpPr/>
            <p:nvPr/>
          </p:nvSpPr>
          <p:spPr>
            <a:xfrm>
              <a:off x="4716016" y="4293096"/>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2" name="Oval 11"/>
            <p:cNvSpPr/>
            <p:nvPr/>
          </p:nvSpPr>
          <p:spPr>
            <a:xfrm>
              <a:off x="3203848" y="4797152"/>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3" name="Oval 12"/>
            <p:cNvSpPr/>
            <p:nvPr/>
          </p:nvSpPr>
          <p:spPr>
            <a:xfrm>
              <a:off x="3707904" y="4797152"/>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4" name="Oval 13"/>
            <p:cNvSpPr/>
            <p:nvPr/>
          </p:nvSpPr>
          <p:spPr>
            <a:xfrm>
              <a:off x="4211960" y="4797152"/>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5" name="Oval 14"/>
            <p:cNvSpPr/>
            <p:nvPr/>
          </p:nvSpPr>
          <p:spPr>
            <a:xfrm>
              <a:off x="4716016" y="4797152"/>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6" name="Oval 15"/>
            <p:cNvSpPr/>
            <p:nvPr/>
          </p:nvSpPr>
          <p:spPr>
            <a:xfrm>
              <a:off x="3200048" y="5301208"/>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7" name="Oval 16"/>
            <p:cNvSpPr/>
            <p:nvPr/>
          </p:nvSpPr>
          <p:spPr>
            <a:xfrm>
              <a:off x="3704104" y="5301208"/>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8" name="Oval 17"/>
            <p:cNvSpPr/>
            <p:nvPr/>
          </p:nvSpPr>
          <p:spPr>
            <a:xfrm>
              <a:off x="4208160" y="5301208"/>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9" name="Oval 18"/>
            <p:cNvSpPr/>
            <p:nvPr/>
          </p:nvSpPr>
          <p:spPr>
            <a:xfrm>
              <a:off x="4712216" y="5301208"/>
              <a:ext cx="288032" cy="288032"/>
            </a:xfrm>
            <a:prstGeom prst="ellipse">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21" name="Straight Arrow Connector 20"/>
            <p:cNvCxnSpPr>
              <a:stCxn id="4" idx="4"/>
              <a:endCxn id="8" idx="0"/>
            </p:cNvCxnSpPr>
            <p:nvPr/>
          </p:nvCxnSpPr>
          <p:spPr>
            <a:xfrm>
              <a:off x="3347864" y="4077072"/>
              <a:ext cx="0" cy="216024"/>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5" idx="4"/>
              <a:endCxn id="9" idx="0"/>
            </p:cNvCxnSpPr>
            <p:nvPr/>
          </p:nvCxnSpPr>
          <p:spPr>
            <a:xfrm>
              <a:off x="3851920" y="4077072"/>
              <a:ext cx="0" cy="216024"/>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4"/>
              <a:endCxn id="10" idx="0"/>
            </p:cNvCxnSpPr>
            <p:nvPr/>
          </p:nvCxnSpPr>
          <p:spPr>
            <a:xfrm>
              <a:off x="4355976" y="4077072"/>
              <a:ext cx="0" cy="216024"/>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 idx="4"/>
              <a:endCxn id="11" idx="0"/>
            </p:cNvCxnSpPr>
            <p:nvPr/>
          </p:nvCxnSpPr>
          <p:spPr>
            <a:xfrm>
              <a:off x="4860032" y="4077072"/>
              <a:ext cx="0" cy="216024"/>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4" idx="6"/>
              <a:endCxn id="5" idx="2"/>
            </p:cNvCxnSpPr>
            <p:nvPr/>
          </p:nvCxnSpPr>
          <p:spPr>
            <a:xfrm>
              <a:off x="3491880" y="3933056"/>
              <a:ext cx="216024" cy="0"/>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5" idx="6"/>
              <a:endCxn id="6" idx="2"/>
            </p:cNvCxnSpPr>
            <p:nvPr/>
          </p:nvCxnSpPr>
          <p:spPr>
            <a:xfrm>
              <a:off x="3995936" y="3933056"/>
              <a:ext cx="216024" cy="0"/>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6" idx="6"/>
              <a:endCxn id="7" idx="2"/>
            </p:cNvCxnSpPr>
            <p:nvPr/>
          </p:nvCxnSpPr>
          <p:spPr>
            <a:xfrm>
              <a:off x="4499992" y="3933056"/>
              <a:ext cx="216024" cy="0"/>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3491880" y="4437112"/>
              <a:ext cx="216024" cy="0"/>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9" idx="6"/>
              <a:endCxn id="10" idx="2"/>
            </p:cNvCxnSpPr>
            <p:nvPr/>
          </p:nvCxnSpPr>
          <p:spPr>
            <a:xfrm>
              <a:off x="3995936" y="4437112"/>
              <a:ext cx="216024" cy="0"/>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0" idx="6"/>
              <a:endCxn id="11" idx="2"/>
            </p:cNvCxnSpPr>
            <p:nvPr/>
          </p:nvCxnSpPr>
          <p:spPr>
            <a:xfrm>
              <a:off x="4499992" y="4437112"/>
              <a:ext cx="216024" cy="0"/>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8" idx="4"/>
              <a:endCxn id="12" idx="0"/>
            </p:cNvCxnSpPr>
            <p:nvPr/>
          </p:nvCxnSpPr>
          <p:spPr>
            <a:xfrm>
              <a:off x="3347864" y="4581128"/>
              <a:ext cx="0" cy="216024"/>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9" idx="4"/>
              <a:endCxn id="13" idx="0"/>
            </p:cNvCxnSpPr>
            <p:nvPr/>
          </p:nvCxnSpPr>
          <p:spPr>
            <a:xfrm>
              <a:off x="3851920" y="4581128"/>
              <a:ext cx="0" cy="216024"/>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10" idx="4"/>
              <a:endCxn id="14" idx="0"/>
            </p:cNvCxnSpPr>
            <p:nvPr/>
          </p:nvCxnSpPr>
          <p:spPr>
            <a:xfrm>
              <a:off x="4355976" y="4581128"/>
              <a:ext cx="0" cy="216024"/>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11" idx="4"/>
              <a:endCxn id="15" idx="0"/>
            </p:cNvCxnSpPr>
            <p:nvPr/>
          </p:nvCxnSpPr>
          <p:spPr>
            <a:xfrm>
              <a:off x="4860032" y="4581128"/>
              <a:ext cx="0" cy="216024"/>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12" idx="4"/>
              <a:endCxn id="16" idx="0"/>
            </p:cNvCxnSpPr>
            <p:nvPr/>
          </p:nvCxnSpPr>
          <p:spPr>
            <a:xfrm flipH="1">
              <a:off x="3344064" y="5085184"/>
              <a:ext cx="3800" cy="216024"/>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13" idx="4"/>
              <a:endCxn id="17" idx="0"/>
            </p:cNvCxnSpPr>
            <p:nvPr/>
          </p:nvCxnSpPr>
          <p:spPr>
            <a:xfrm flipH="1">
              <a:off x="3848120" y="5085184"/>
              <a:ext cx="3800" cy="216024"/>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14" idx="4"/>
              <a:endCxn id="18" idx="0"/>
            </p:cNvCxnSpPr>
            <p:nvPr/>
          </p:nvCxnSpPr>
          <p:spPr>
            <a:xfrm flipH="1">
              <a:off x="4352176" y="5085184"/>
              <a:ext cx="3800" cy="216024"/>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15" idx="4"/>
              <a:endCxn id="19" idx="0"/>
            </p:cNvCxnSpPr>
            <p:nvPr/>
          </p:nvCxnSpPr>
          <p:spPr>
            <a:xfrm flipH="1">
              <a:off x="4856232" y="5085184"/>
              <a:ext cx="3800" cy="216024"/>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12" idx="6"/>
              <a:endCxn id="13" idx="2"/>
            </p:cNvCxnSpPr>
            <p:nvPr/>
          </p:nvCxnSpPr>
          <p:spPr>
            <a:xfrm>
              <a:off x="3491880" y="4941168"/>
              <a:ext cx="216024" cy="0"/>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13" idx="6"/>
              <a:endCxn id="14" idx="2"/>
            </p:cNvCxnSpPr>
            <p:nvPr/>
          </p:nvCxnSpPr>
          <p:spPr>
            <a:xfrm>
              <a:off x="3995936" y="4941168"/>
              <a:ext cx="216024" cy="0"/>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14" idx="6"/>
              <a:endCxn id="15" idx="2"/>
            </p:cNvCxnSpPr>
            <p:nvPr/>
          </p:nvCxnSpPr>
          <p:spPr>
            <a:xfrm>
              <a:off x="4499992" y="4941168"/>
              <a:ext cx="216024" cy="0"/>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16" idx="6"/>
              <a:endCxn id="17" idx="2"/>
            </p:cNvCxnSpPr>
            <p:nvPr/>
          </p:nvCxnSpPr>
          <p:spPr>
            <a:xfrm>
              <a:off x="3488080" y="5445224"/>
              <a:ext cx="216024" cy="0"/>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17" idx="6"/>
              <a:endCxn id="18" idx="2"/>
            </p:cNvCxnSpPr>
            <p:nvPr/>
          </p:nvCxnSpPr>
          <p:spPr>
            <a:xfrm>
              <a:off x="3992136" y="5445224"/>
              <a:ext cx="216024" cy="0"/>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18" idx="6"/>
              <a:endCxn id="19" idx="2"/>
            </p:cNvCxnSpPr>
            <p:nvPr/>
          </p:nvCxnSpPr>
          <p:spPr>
            <a:xfrm>
              <a:off x="4496192" y="5445224"/>
              <a:ext cx="216024" cy="0"/>
            </a:xfrm>
            <a:prstGeom prst="straightConnector1">
              <a:avLst/>
            </a:prstGeom>
            <a:ln>
              <a:headEnd type="stealth" w="med" len="med"/>
              <a:tailEnd type="stealth" w="med" len="med"/>
            </a:ln>
          </p:spPr>
          <p:style>
            <a:lnRef idx="2">
              <a:schemeClr val="accent1"/>
            </a:lnRef>
            <a:fillRef idx="0">
              <a:schemeClr val="accent1"/>
            </a:fillRef>
            <a:effectRef idx="1">
              <a:schemeClr val="accent1"/>
            </a:effectRef>
            <a:fontRef idx="minor">
              <a:schemeClr val="tx1"/>
            </a:fontRef>
          </p:style>
        </p:cxnSp>
      </p:grpSp>
      <p:sp>
        <p:nvSpPr>
          <p:cNvPr id="93" name="TextBox 92"/>
          <p:cNvSpPr txBox="1"/>
          <p:nvPr/>
        </p:nvSpPr>
        <p:spPr>
          <a:xfrm>
            <a:off x="4879640" y="3645024"/>
            <a:ext cx="2232248" cy="369332"/>
          </a:xfrm>
          <a:prstGeom prst="rect">
            <a:avLst/>
          </a:prstGeom>
          <a:noFill/>
        </p:spPr>
        <p:txBody>
          <a:bodyPr wrap="square" rtlCol="0">
            <a:spAutoFit/>
          </a:bodyPr>
          <a:lstStyle/>
          <a:p>
            <a:pPr algn="ctr"/>
            <a:r>
              <a:rPr lang="en-CA" dirty="0" smtClean="0"/>
              <a:t>Stencil computation</a:t>
            </a:r>
            <a:endParaRPr lang="en-CA" dirty="0"/>
          </a:p>
        </p:txBody>
      </p:sp>
      <p:grpSp>
        <p:nvGrpSpPr>
          <p:cNvPr id="135" name="Group 134"/>
          <p:cNvGrpSpPr/>
          <p:nvPr/>
        </p:nvGrpSpPr>
        <p:grpSpPr>
          <a:xfrm>
            <a:off x="5603520" y="4136112"/>
            <a:ext cx="1296144" cy="1296144"/>
            <a:chOff x="4199364" y="3632056"/>
            <a:chExt cx="1296144" cy="1296144"/>
          </a:xfrm>
        </p:grpSpPr>
        <p:sp>
          <p:nvSpPr>
            <p:cNvPr id="97" name="Oval 96"/>
            <p:cNvSpPr/>
            <p:nvPr/>
          </p:nvSpPr>
          <p:spPr>
            <a:xfrm>
              <a:off x="4703420" y="3632056"/>
              <a:ext cx="288032" cy="288032"/>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0" name="Oval 99"/>
            <p:cNvSpPr/>
            <p:nvPr/>
          </p:nvSpPr>
          <p:spPr>
            <a:xfrm>
              <a:off x="4199364" y="4136112"/>
              <a:ext cx="288032" cy="288032"/>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1" name="Oval 100"/>
            <p:cNvSpPr/>
            <p:nvPr/>
          </p:nvSpPr>
          <p:spPr>
            <a:xfrm>
              <a:off x="4703420" y="4136112"/>
              <a:ext cx="288032" cy="288032"/>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2" name="Oval 101"/>
            <p:cNvSpPr/>
            <p:nvPr/>
          </p:nvSpPr>
          <p:spPr>
            <a:xfrm>
              <a:off x="5207476" y="4136112"/>
              <a:ext cx="288032" cy="288032"/>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5" name="Oval 104"/>
            <p:cNvSpPr/>
            <p:nvPr/>
          </p:nvSpPr>
          <p:spPr>
            <a:xfrm>
              <a:off x="4703420" y="4640168"/>
              <a:ext cx="288032" cy="288032"/>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113" name="Straight Arrow Connector 112"/>
            <p:cNvCxnSpPr>
              <a:stCxn id="97" idx="4"/>
              <a:endCxn id="101" idx="0"/>
            </p:cNvCxnSpPr>
            <p:nvPr/>
          </p:nvCxnSpPr>
          <p:spPr>
            <a:xfrm>
              <a:off x="4847436" y="3920088"/>
              <a:ext cx="0" cy="216024"/>
            </a:xfrm>
            <a:prstGeom prst="straightConnector1">
              <a:avLst/>
            </a:prstGeom>
            <a:ln>
              <a:solidFill>
                <a:srgbClr val="FF0000"/>
              </a:solidFill>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a:stCxn id="100" idx="6"/>
              <a:endCxn id="101" idx="2"/>
            </p:cNvCxnSpPr>
            <p:nvPr/>
          </p:nvCxnSpPr>
          <p:spPr>
            <a:xfrm>
              <a:off x="4487396" y="4280128"/>
              <a:ext cx="216024" cy="0"/>
            </a:xfrm>
            <a:prstGeom prst="straightConnector1">
              <a:avLst/>
            </a:prstGeom>
            <a:ln>
              <a:solidFill>
                <a:srgbClr val="FF0000"/>
              </a:solidFill>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stCxn id="101" idx="6"/>
              <a:endCxn id="102" idx="2"/>
            </p:cNvCxnSpPr>
            <p:nvPr/>
          </p:nvCxnSpPr>
          <p:spPr>
            <a:xfrm>
              <a:off x="4991452" y="4280128"/>
              <a:ext cx="216024" cy="0"/>
            </a:xfrm>
            <a:prstGeom prst="straightConnector1">
              <a:avLst/>
            </a:prstGeom>
            <a:ln>
              <a:solidFill>
                <a:srgbClr val="FF0000"/>
              </a:solidFill>
              <a:headEnd type="stealth"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a:stCxn id="101" idx="4"/>
              <a:endCxn id="105" idx="0"/>
            </p:cNvCxnSpPr>
            <p:nvPr/>
          </p:nvCxnSpPr>
          <p:spPr>
            <a:xfrm>
              <a:off x="4847436" y="4424144"/>
              <a:ext cx="0" cy="216024"/>
            </a:xfrm>
            <a:prstGeom prst="straightConnector1">
              <a:avLst/>
            </a:prstGeom>
            <a:ln>
              <a:solidFill>
                <a:srgbClr val="FF0000"/>
              </a:solidFill>
              <a:headEnd type="stealth" w="med" len="med"/>
              <a:tailEnd type="stealth" w="med" len="med"/>
            </a:ln>
          </p:spPr>
          <p:style>
            <a:lnRef idx="2">
              <a:schemeClr val="accent1"/>
            </a:lnRef>
            <a:fillRef idx="0">
              <a:schemeClr val="accent1"/>
            </a:fillRef>
            <a:effectRef idx="1">
              <a:schemeClr val="accent1"/>
            </a:effectRef>
            <a:fontRef idx="minor">
              <a:schemeClr val="tx1"/>
            </a:fontRef>
          </p:style>
        </p:cxnSp>
      </p:grpSp>
      <p:sp>
        <p:nvSpPr>
          <p:cNvPr id="145" name="TextBox 144"/>
          <p:cNvSpPr txBox="1"/>
          <p:nvPr/>
        </p:nvSpPr>
        <p:spPr>
          <a:xfrm>
            <a:off x="7308304" y="4870250"/>
            <a:ext cx="1656184" cy="369332"/>
          </a:xfrm>
          <a:prstGeom prst="rect">
            <a:avLst/>
          </a:prstGeom>
          <a:noFill/>
        </p:spPr>
        <p:txBody>
          <a:bodyPr wrap="square" rtlCol="0">
            <a:spAutoFit/>
          </a:bodyPr>
          <a:lstStyle/>
          <a:p>
            <a:pPr algn="ctr"/>
            <a:r>
              <a:rPr lang="en-CA" dirty="0" smtClean="0"/>
              <a:t>Workgroups</a:t>
            </a:r>
            <a:endParaRPr lang="en-CA" dirty="0"/>
          </a:p>
        </p:txBody>
      </p:sp>
      <p:cxnSp>
        <p:nvCxnSpPr>
          <p:cNvPr id="147" name="Straight Arrow Connector 146"/>
          <p:cNvCxnSpPr/>
          <p:nvPr/>
        </p:nvCxnSpPr>
        <p:spPr>
          <a:xfrm flipH="1" flipV="1">
            <a:off x="7056276" y="4509120"/>
            <a:ext cx="540060" cy="3611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flipH="1">
            <a:off x="7056276" y="5288240"/>
            <a:ext cx="540060" cy="30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77" name="Group 176"/>
          <p:cNvGrpSpPr/>
          <p:nvPr/>
        </p:nvGrpSpPr>
        <p:grpSpPr>
          <a:xfrm>
            <a:off x="5167672" y="4207031"/>
            <a:ext cx="1658084" cy="1658362"/>
            <a:chOff x="3763516" y="3702975"/>
            <a:chExt cx="1658084" cy="1658362"/>
          </a:xfrm>
        </p:grpSpPr>
        <p:grpSp>
          <p:nvGrpSpPr>
            <p:cNvPr id="155" name="Group 154"/>
            <p:cNvGrpSpPr/>
            <p:nvPr/>
          </p:nvGrpSpPr>
          <p:grpSpPr>
            <a:xfrm>
              <a:off x="4519600" y="3702975"/>
              <a:ext cx="144016" cy="146194"/>
              <a:chOff x="2267744" y="3714854"/>
              <a:chExt cx="144016" cy="146194"/>
            </a:xfrm>
          </p:grpSpPr>
          <p:cxnSp>
            <p:nvCxnSpPr>
              <p:cNvPr id="151" name="Straight Connector 150"/>
              <p:cNvCxnSpPr/>
              <p:nvPr/>
            </p:nvCxnSpPr>
            <p:spPr>
              <a:xfrm>
                <a:off x="2267744" y="3717032"/>
                <a:ext cx="144016" cy="144016"/>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H="1">
                <a:off x="2267744" y="3714854"/>
                <a:ext cx="144016" cy="1461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56" name="Group 155"/>
            <p:cNvGrpSpPr/>
            <p:nvPr/>
          </p:nvGrpSpPr>
          <p:grpSpPr>
            <a:xfrm>
              <a:off x="4527798" y="4195513"/>
              <a:ext cx="144016" cy="146194"/>
              <a:chOff x="2267744" y="3714854"/>
              <a:chExt cx="144016" cy="146194"/>
            </a:xfrm>
          </p:grpSpPr>
          <p:cxnSp>
            <p:nvCxnSpPr>
              <p:cNvPr id="157" name="Straight Connector 156"/>
              <p:cNvCxnSpPr/>
              <p:nvPr/>
            </p:nvCxnSpPr>
            <p:spPr>
              <a:xfrm>
                <a:off x="2267744" y="3717032"/>
                <a:ext cx="144016" cy="144016"/>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H="1">
                <a:off x="2267744" y="3714854"/>
                <a:ext cx="144016" cy="1461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59" name="Group 158"/>
            <p:cNvGrpSpPr/>
            <p:nvPr/>
          </p:nvGrpSpPr>
          <p:grpSpPr>
            <a:xfrm>
              <a:off x="4271372" y="4476674"/>
              <a:ext cx="144016" cy="146194"/>
              <a:chOff x="2267744" y="3714854"/>
              <a:chExt cx="144016" cy="146194"/>
            </a:xfrm>
          </p:grpSpPr>
          <p:cxnSp>
            <p:nvCxnSpPr>
              <p:cNvPr id="160" name="Straight Connector 159"/>
              <p:cNvCxnSpPr/>
              <p:nvPr/>
            </p:nvCxnSpPr>
            <p:spPr>
              <a:xfrm>
                <a:off x="2267744" y="3717032"/>
                <a:ext cx="144016" cy="144016"/>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H="1">
                <a:off x="2267744" y="3714854"/>
                <a:ext cx="144016" cy="1461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62" name="Group 161"/>
            <p:cNvGrpSpPr/>
            <p:nvPr/>
          </p:nvGrpSpPr>
          <p:grpSpPr>
            <a:xfrm>
              <a:off x="3763516" y="4459059"/>
              <a:ext cx="144016" cy="146194"/>
              <a:chOff x="2267744" y="3714854"/>
              <a:chExt cx="144016" cy="146194"/>
            </a:xfrm>
          </p:grpSpPr>
          <p:cxnSp>
            <p:nvCxnSpPr>
              <p:cNvPr id="163" name="Straight Connector 162"/>
              <p:cNvCxnSpPr/>
              <p:nvPr/>
            </p:nvCxnSpPr>
            <p:spPr>
              <a:xfrm>
                <a:off x="2267744" y="3717032"/>
                <a:ext cx="144016" cy="144016"/>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flipH="1">
                <a:off x="2267744" y="3714854"/>
                <a:ext cx="144016" cy="1461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65" name="Group 164"/>
            <p:cNvGrpSpPr/>
            <p:nvPr/>
          </p:nvGrpSpPr>
          <p:grpSpPr>
            <a:xfrm>
              <a:off x="4775428" y="4460148"/>
              <a:ext cx="144016" cy="146194"/>
              <a:chOff x="2267744" y="3714854"/>
              <a:chExt cx="144016" cy="146194"/>
            </a:xfrm>
          </p:grpSpPr>
          <p:cxnSp>
            <p:nvCxnSpPr>
              <p:cNvPr id="166" name="Straight Connector 165"/>
              <p:cNvCxnSpPr/>
              <p:nvPr/>
            </p:nvCxnSpPr>
            <p:spPr>
              <a:xfrm>
                <a:off x="2267744" y="3717032"/>
                <a:ext cx="144016" cy="144016"/>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2267744" y="3714854"/>
                <a:ext cx="144016" cy="1461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68" name="Group 167"/>
            <p:cNvGrpSpPr/>
            <p:nvPr/>
          </p:nvGrpSpPr>
          <p:grpSpPr>
            <a:xfrm>
              <a:off x="5277584" y="4476673"/>
              <a:ext cx="144016" cy="146194"/>
              <a:chOff x="2267744" y="3714854"/>
              <a:chExt cx="144016" cy="146194"/>
            </a:xfrm>
          </p:grpSpPr>
          <p:cxnSp>
            <p:nvCxnSpPr>
              <p:cNvPr id="169" name="Straight Connector 168"/>
              <p:cNvCxnSpPr/>
              <p:nvPr/>
            </p:nvCxnSpPr>
            <p:spPr>
              <a:xfrm>
                <a:off x="2267744" y="3717032"/>
                <a:ext cx="144016" cy="144016"/>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H="1">
                <a:off x="2267744" y="3714854"/>
                <a:ext cx="144016" cy="1461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71" name="Group 170"/>
            <p:cNvGrpSpPr/>
            <p:nvPr/>
          </p:nvGrpSpPr>
          <p:grpSpPr>
            <a:xfrm>
              <a:off x="4535996" y="4711087"/>
              <a:ext cx="144016" cy="146194"/>
              <a:chOff x="2267744" y="3714854"/>
              <a:chExt cx="144016" cy="146194"/>
            </a:xfrm>
          </p:grpSpPr>
          <p:cxnSp>
            <p:nvCxnSpPr>
              <p:cNvPr id="172" name="Straight Connector 171"/>
              <p:cNvCxnSpPr/>
              <p:nvPr/>
            </p:nvCxnSpPr>
            <p:spPr>
              <a:xfrm>
                <a:off x="2267744" y="3717032"/>
                <a:ext cx="144016" cy="144016"/>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H="1">
                <a:off x="2267744" y="3714854"/>
                <a:ext cx="144016" cy="1461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74" name="Group 173"/>
            <p:cNvGrpSpPr/>
            <p:nvPr/>
          </p:nvGrpSpPr>
          <p:grpSpPr>
            <a:xfrm>
              <a:off x="4527798" y="5215143"/>
              <a:ext cx="144016" cy="146194"/>
              <a:chOff x="2267744" y="3714854"/>
              <a:chExt cx="144016" cy="146194"/>
            </a:xfrm>
          </p:grpSpPr>
          <p:cxnSp>
            <p:nvCxnSpPr>
              <p:cNvPr id="175" name="Straight Connector 174"/>
              <p:cNvCxnSpPr/>
              <p:nvPr/>
            </p:nvCxnSpPr>
            <p:spPr>
              <a:xfrm>
                <a:off x="2267744" y="3717032"/>
                <a:ext cx="144016" cy="144016"/>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H="1">
                <a:off x="2267744" y="3714854"/>
                <a:ext cx="144016" cy="1461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6" name="Group 25"/>
          <p:cNvGrpSpPr/>
          <p:nvPr/>
        </p:nvGrpSpPr>
        <p:grpSpPr>
          <a:xfrm>
            <a:off x="5879342" y="1064533"/>
            <a:ext cx="3264658" cy="2148443"/>
            <a:chOff x="5879342" y="1064533"/>
            <a:chExt cx="3264658" cy="2148443"/>
          </a:xfrm>
        </p:grpSpPr>
        <p:sp>
          <p:nvSpPr>
            <p:cNvPr id="24" name="Cloud Callout 23"/>
            <p:cNvSpPr/>
            <p:nvPr/>
          </p:nvSpPr>
          <p:spPr>
            <a:xfrm>
              <a:off x="5879342" y="1064533"/>
              <a:ext cx="3264658" cy="2148443"/>
            </a:xfrm>
            <a:prstGeom prst="cloudCallout">
              <a:avLst>
                <a:gd name="adj1" fmla="val -23532"/>
                <a:gd name="adj2" fmla="val 6721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711" y="1465334"/>
              <a:ext cx="2105919" cy="134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495767" y="4054642"/>
            <a:ext cx="3168352" cy="1631216"/>
          </a:xfrm>
          <a:prstGeom prst="rect">
            <a:avLst/>
          </a:prstGeom>
          <a:solidFill>
            <a:srgbClr val="FFFFCC"/>
          </a:solidFill>
        </p:spPr>
        <p:txBody>
          <a:bodyPr wrap="square" rtlCol="0">
            <a:spAutoFit/>
          </a:bodyPr>
          <a:lstStyle/>
          <a:p>
            <a:r>
              <a:rPr lang="en-CA" sz="2000" b="1" dirty="0" smtClean="0">
                <a:solidFill>
                  <a:srgbClr val="FF0000"/>
                </a:solidFill>
              </a:rPr>
              <a:t>lock</a:t>
            </a:r>
            <a:r>
              <a:rPr lang="en-CA" sz="2000" dirty="0" smtClean="0"/>
              <a:t> shared structure</a:t>
            </a:r>
          </a:p>
          <a:p>
            <a:r>
              <a:rPr lang="en-CA" sz="2000" dirty="0"/>
              <a:t>	</a:t>
            </a:r>
            <a:r>
              <a:rPr lang="en-CA" sz="2000" dirty="0" smtClean="0"/>
              <a:t>…</a:t>
            </a:r>
          </a:p>
          <a:p>
            <a:r>
              <a:rPr lang="en-CA" sz="2000" dirty="0" smtClean="0"/>
              <a:t>	computation</a:t>
            </a:r>
          </a:p>
          <a:p>
            <a:r>
              <a:rPr lang="en-CA" sz="2000" dirty="0"/>
              <a:t>	</a:t>
            </a:r>
            <a:r>
              <a:rPr lang="en-CA" sz="2000" dirty="0" smtClean="0"/>
              <a:t>…</a:t>
            </a:r>
            <a:endParaRPr lang="en-CA" sz="2000" dirty="0"/>
          </a:p>
          <a:p>
            <a:r>
              <a:rPr lang="en-CA" sz="2000" b="1" dirty="0" smtClean="0">
                <a:solidFill>
                  <a:srgbClr val="FF0000"/>
                </a:solidFill>
              </a:rPr>
              <a:t>unlock</a:t>
            </a:r>
            <a:endParaRPr lang="en-CA" sz="2000" b="1" dirty="0">
              <a:solidFill>
                <a:srgbClr val="FF0000"/>
              </a:solidFill>
            </a:endParaRPr>
          </a:p>
        </p:txBody>
      </p:sp>
    </p:spTree>
    <p:extLst>
      <p:ext uri="{BB962C8B-B14F-4D97-AF65-F5344CB8AC3E}">
        <p14:creationId xmlns:p14="http://schemas.microsoft.com/office/powerpoint/2010/main" val="316475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3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44"/>
                                        </p:tgtEl>
                                        <p:attrNameLst>
                                          <p:attrName>style.visibility</p:attrName>
                                        </p:attrNameLst>
                                      </p:cBhvr>
                                      <p:to>
                                        <p:strVal val="visible"/>
                                      </p:to>
                                    </p:set>
                                    <p:animEffect transition="in" filter="fade">
                                      <p:cBhvr>
                                        <p:cTn id="26" dur="500"/>
                                        <p:tgtEl>
                                          <p:spTgt spid="1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fade">
                                      <p:cBhvr>
                                        <p:cTn id="29" dur="500"/>
                                        <p:tgtEl>
                                          <p:spTgt spid="145"/>
                                        </p:tgtEl>
                                      </p:cBhvr>
                                    </p:animEffect>
                                  </p:childTnLst>
                                </p:cTn>
                              </p:par>
                              <p:par>
                                <p:cTn id="30" presetID="10" presetClass="entr" presetSubtype="0" fill="hold" nodeType="with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fade">
                                      <p:cBhvr>
                                        <p:cTn id="32" dur="500"/>
                                        <p:tgtEl>
                                          <p:spTgt spid="147"/>
                                        </p:tgtEl>
                                      </p:cBhvr>
                                    </p:animEffect>
                                  </p:childTnLst>
                                </p:cTn>
                              </p:par>
                              <p:par>
                                <p:cTn id="33" presetID="10" presetClass="entr" presetSubtype="0" fill="hold" nodeType="withEffect">
                                  <p:stCondLst>
                                    <p:cond delay="0"/>
                                  </p:stCondLst>
                                  <p:childTnLst>
                                    <p:set>
                                      <p:cBhvr>
                                        <p:cTn id="34" dur="1" fill="hold">
                                          <p:stCondLst>
                                            <p:cond delay="0"/>
                                          </p:stCondLst>
                                        </p:cTn>
                                        <p:tgtEl>
                                          <p:spTgt spid="149"/>
                                        </p:tgtEl>
                                        <p:attrNameLst>
                                          <p:attrName>style.visibility</p:attrName>
                                        </p:attrNameLst>
                                      </p:cBhvr>
                                      <p:to>
                                        <p:strVal val="visible"/>
                                      </p:to>
                                    </p:set>
                                    <p:animEffect transition="in" filter="fade">
                                      <p:cBhvr>
                                        <p:cTn id="35" dur="500"/>
                                        <p:tgtEl>
                                          <p:spTgt spid="1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7"/>
                                        </p:tgtEl>
                                        <p:attrNameLst>
                                          <p:attrName>style.visibility</p:attrName>
                                        </p:attrNameLst>
                                      </p:cBhvr>
                                      <p:to>
                                        <p:strVal val="visible"/>
                                      </p:to>
                                    </p:set>
                                    <p:animEffect transition="in" filter="fade">
                                      <p:cBhvr>
                                        <p:cTn id="40" dur="500"/>
                                        <p:tgtEl>
                                          <p:spTgt spid="17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77"/>
                                        </p:tgtEl>
                                      </p:cBhvr>
                                    </p:animEffect>
                                    <p:set>
                                      <p:cBhvr>
                                        <p:cTn id="45" dur="1" fill="hold">
                                          <p:stCondLst>
                                            <p:cond delay="499"/>
                                          </p:stCondLst>
                                        </p:cTn>
                                        <p:tgtEl>
                                          <p:spTgt spid="17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Effect transition="in" filter="fade">
                                      <p:cBhvr>
                                        <p:cTn id="50" dur="500"/>
                                        <p:tgtEl>
                                          <p:spTgt spid="3">
                                            <p:txEl>
                                              <p:pRg st="1" end="1"/>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fade">
                                      <p:cBhvr>
                                        <p:cTn id="5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145"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7937224" y="3509105"/>
            <a:ext cx="969970" cy="952456"/>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solidFill>
              </a:rPr>
              <a:t>C4</a:t>
            </a:r>
            <a:endParaRPr lang="en-US" sz="1400" dirty="0">
              <a:solidFill>
                <a:schemeClr val="tx1"/>
              </a:solidFill>
            </a:endParaRPr>
          </a:p>
        </p:txBody>
      </p:sp>
      <p:sp>
        <p:nvSpPr>
          <p:cNvPr id="91" name="Rectangle 90"/>
          <p:cNvSpPr/>
          <p:nvPr/>
        </p:nvSpPr>
        <p:spPr>
          <a:xfrm>
            <a:off x="8081240" y="3842720"/>
            <a:ext cx="767060" cy="555563"/>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solidFill>
              </a:rPr>
              <a:t>L1D</a:t>
            </a:r>
            <a:endParaRPr lang="en-US" sz="1400" dirty="0">
              <a:solidFill>
                <a:schemeClr val="tx1"/>
              </a:solidFill>
            </a:endParaRPr>
          </a:p>
        </p:txBody>
      </p:sp>
      <p:sp>
        <p:nvSpPr>
          <p:cNvPr id="92" name="Rectangle 91"/>
          <p:cNvSpPr/>
          <p:nvPr/>
        </p:nvSpPr>
        <p:spPr>
          <a:xfrm>
            <a:off x="8158499" y="4150155"/>
            <a:ext cx="292458" cy="1982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A</a:t>
            </a:r>
            <a:endParaRPr lang="en-US" sz="1400" b="1" dirty="0">
              <a:solidFill>
                <a:schemeClr val="bg1"/>
              </a:solidFill>
            </a:endParaRPr>
          </a:p>
        </p:txBody>
      </p:sp>
      <p:sp>
        <p:nvSpPr>
          <p:cNvPr id="93" name="Rectangle 92"/>
          <p:cNvSpPr/>
          <p:nvPr/>
        </p:nvSpPr>
        <p:spPr>
          <a:xfrm>
            <a:off x="8496657" y="4150155"/>
            <a:ext cx="292458" cy="1982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B</a:t>
            </a:r>
            <a:endParaRPr lang="en-US" sz="1400" b="1" dirty="0">
              <a:solidFill>
                <a:schemeClr val="bg1"/>
              </a:solidFill>
            </a:endParaRPr>
          </a:p>
        </p:txBody>
      </p:sp>
      <p:sp>
        <p:nvSpPr>
          <p:cNvPr id="86" name="Rectangle 85"/>
          <p:cNvSpPr/>
          <p:nvPr/>
        </p:nvSpPr>
        <p:spPr>
          <a:xfrm>
            <a:off x="6804248" y="3509105"/>
            <a:ext cx="969970" cy="952456"/>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solidFill>
              </a:rPr>
              <a:t>C3</a:t>
            </a:r>
            <a:endParaRPr lang="en-US" sz="1400" dirty="0">
              <a:solidFill>
                <a:schemeClr val="tx1"/>
              </a:solidFill>
            </a:endParaRPr>
          </a:p>
        </p:txBody>
      </p:sp>
      <p:sp>
        <p:nvSpPr>
          <p:cNvPr id="87" name="Rectangle 86"/>
          <p:cNvSpPr/>
          <p:nvPr/>
        </p:nvSpPr>
        <p:spPr>
          <a:xfrm>
            <a:off x="6948264" y="3842720"/>
            <a:ext cx="767060" cy="555563"/>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solidFill>
              </a:rPr>
              <a:t>L1D</a:t>
            </a:r>
            <a:endParaRPr lang="en-US" sz="1400" dirty="0">
              <a:solidFill>
                <a:schemeClr val="tx1"/>
              </a:solidFill>
            </a:endParaRPr>
          </a:p>
        </p:txBody>
      </p:sp>
      <p:sp>
        <p:nvSpPr>
          <p:cNvPr id="88" name="Rectangle 87"/>
          <p:cNvSpPr/>
          <p:nvPr/>
        </p:nvSpPr>
        <p:spPr>
          <a:xfrm>
            <a:off x="7025523" y="4150155"/>
            <a:ext cx="292458" cy="1982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A</a:t>
            </a:r>
            <a:endParaRPr lang="en-US" sz="1400" b="1" dirty="0">
              <a:solidFill>
                <a:schemeClr val="bg1"/>
              </a:solidFill>
            </a:endParaRPr>
          </a:p>
        </p:txBody>
      </p:sp>
      <p:sp>
        <p:nvSpPr>
          <p:cNvPr id="89" name="Rectangle 88"/>
          <p:cNvSpPr/>
          <p:nvPr/>
        </p:nvSpPr>
        <p:spPr>
          <a:xfrm>
            <a:off x="7363681" y="4150155"/>
            <a:ext cx="292458" cy="1982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B</a:t>
            </a:r>
            <a:endParaRPr lang="en-US" sz="1400" b="1" dirty="0">
              <a:solidFill>
                <a:schemeClr val="bg1"/>
              </a:solidFill>
            </a:endParaRPr>
          </a:p>
        </p:txBody>
      </p:sp>
      <p:sp>
        <p:nvSpPr>
          <p:cNvPr id="82" name="Rectangle 81"/>
          <p:cNvSpPr/>
          <p:nvPr/>
        </p:nvSpPr>
        <p:spPr>
          <a:xfrm>
            <a:off x="5652039" y="3509105"/>
            <a:ext cx="969970" cy="952456"/>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solidFill>
              </a:rPr>
              <a:t>C2</a:t>
            </a:r>
            <a:endParaRPr lang="en-US" sz="1400" dirty="0">
              <a:solidFill>
                <a:schemeClr val="tx1"/>
              </a:solidFill>
            </a:endParaRPr>
          </a:p>
        </p:txBody>
      </p:sp>
      <p:sp>
        <p:nvSpPr>
          <p:cNvPr id="83" name="Rectangle 82"/>
          <p:cNvSpPr/>
          <p:nvPr/>
        </p:nvSpPr>
        <p:spPr>
          <a:xfrm>
            <a:off x="5796055" y="3842720"/>
            <a:ext cx="767060" cy="555563"/>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solidFill>
              </a:rPr>
              <a:t>L1D</a:t>
            </a:r>
            <a:endParaRPr lang="en-US" sz="1400" dirty="0">
              <a:solidFill>
                <a:schemeClr val="tx1"/>
              </a:solidFill>
            </a:endParaRPr>
          </a:p>
        </p:txBody>
      </p:sp>
      <p:sp>
        <p:nvSpPr>
          <p:cNvPr id="84" name="Rectangle 83"/>
          <p:cNvSpPr/>
          <p:nvPr/>
        </p:nvSpPr>
        <p:spPr>
          <a:xfrm>
            <a:off x="5873314" y="4150155"/>
            <a:ext cx="292458" cy="1982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A</a:t>
            </a:r>
            <a:endParaRPr lang="en-US" sz="1400" b="1" dirty="0">
              <a:solidFill>
                <a:schemeClr val="bg1"/>
              </a:solidFill>
            </a:endParaRPr>
          </a:p>
        </p:txBody>
      </p:sp>
      <p:sp>
        <p:nvSpPr>
          <p:cNvPr id="85" name="Rectangle 84"/>
          <p:cNvSpPr/>
          <p:nvPr/>
        </p:nvSpPr>
        <p:spPr>
          <a:xfrm>
            <a:off x="6211472" y="4150155"/>
            <a:ext cx="292458" cy="1982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B</a:t>
            </a:r>
            <a:endParaRPr lang="en-US" sz="1400" b="1" dirty="0">
              <a:solidFill>
                <a:schemeClr val="bg1"/>
              </a:solidFill>
            </a:endParaRPr>
          </a:p>
        </p:txBody>
      </p:sp>
      <p:sp>
        <p:nvSpPr>
          <p:cNvPr id="2" name="Text Placeholder 1"/>
          <p:cNvSpPr>
            <a:spLocks noGrp="1"/>
          </p:cNvSpPr>
          <p:nvPr>
            <p:ph type="body" sz="quarter" idx="10"/>
          </p:nvPr>
        </p:nvSpPr>
        <p:spPr/>
        <p:txBody>
          <a:bodyPr/>
          <a:lstStyle/>
          <a:p>
            <a:r>
              <a:rPr lang="en-CA" dirty="0" smtClean="0"/>
              <a:t>GPU Coherence Challenges</a:t>
            </a:r>
            <a:endParaRPr lang="en-CA" dirty="0"/>
          </a:p>
        </p:txBody>
      </p:sp>
      <p:sp>
        <p:nvSpPr>
          <p:cNvPr id="3" name="Text Placeholder 2"/>
          <p:cNvSpPr>
            <a:spLocks noGrp="1"/>
          </p:cNvSpPr>
          <p:nvPr>
            <p:ph type="body" sz="quarter" idx="12"/>
          </p:nvPr>
        </p:nvSpPr>
        <p:spPr>
          <a:xfrm>
            <a:off x="467544" y="1772817"/>
            <a:ext cx="8208912" cy="576064"/>
          </a:xfrm>
        </p:spPr>
        <p:txBody>
          <a:bodyPr>
            <a:normAutofit/>
          </a:bodyPr>
          <a:lstStyle/>
          <a:p>
            <a:pPr marL="342900" indent="-342900">
              <a:buFont typeface="Arial" pitchFamily="34" charset="0"/>
              <a:buChar char="•"/>
            </a:pPr>
            <a:r>
              <a:rPr lang="en-CA" sz="2400" dirty="0" smtClean="0"/>
              <a:t>Challenge 1: Coherence traffic</a:t>
            </a:r>
            <a:endParaRPr lang="en-CA" sz="2400" dirty="0"/>
          </a:p>
        </p:txBody>
      </p:sp>
      <p:grpSp>
        <p:nvGrpSpPr>
          <p:cNvPr id="4" name="Group 3"/>
          <p:cNvGrpSpPr/>
          <p:nvPr/>
        </p:nvGrpSpPr>
        <p:grpSpPr>
          <a:xfrm>
            <a:off x="1302601" y="5734005"/>
            <a:ext cx="1053173" cy="359291"/>
            <a:chOff x="7359663" y="3351220"/>
            <a:chExt cx="1053173" cy="359291"/>
          </a:xfrm>
        </p:grpSpPr>
        <p:sp>
          <p:nvSpPr>
            <p:cNvPr id="5" name="Rectangle 22"/>
            <p:cNvSpPr>
              <a:spLocks noChangeArrowheads="1"/>
            </p:cNvSpPr>
            <p:nvPr/>
          </p:nvSpPr>
          <p:spPr bwMode="auto">
            <a:xfrm>
              <a:off x="7359663" y="3351220"/>
              <a:ext cx="10531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40"/>
                  </a:solidFill>
                  <a:effectLst/>
                  <a:latin typeface="Arial" pitchFamily="34" charset="0"/>
                  <a:cs typeface="Arial" pitchFamily="34" charset="0"/>
                </a:rPr>
                <a:t>Do not require</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3"/>
            <p:cNvSpPr>
              <a:spLocks noChangeArrowheads="1"/>
            </p:cNvSpPr>
            <p:nvPr/>
          </p:nvSpPr>
          <p:spPr bwMode="auto">
            <a:xfrm>
              <a:off x="7502000" y="3525845"/>
              <a:ext cx="7678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40"/>
                  </a:solidFill>
                  <a:effectLst/>
                  <a:latin typeface="Arial" pitchFamily="34" charset="0"/>
                  <a:cs typeface="Arial" pitchFamily="34" charset="0"/>
                </a:rPr>
                <a:t>coherence</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8" name="Group 27"/>
          <p:cNvGrpSpPr/>
          <p:nvPr/>
        </p:nvGrpSpPr>
        <p:grpSpPr>
          <a:xfrm>
            <a:off x="540046" y="2692473"/>
            <a:ext cx="1328216" cy="215444"/>
            <a:chOff x="7049000" y="1759113"/>
            <a:chExt cx="1328216" cy="215444"/>
          </a:xfrm>
        </p:grpSpPr>
        <p:sp>
          <p:nvSpPr>
            <p:cNvPr id="29" name="Rectangle 87"/>
            <p:cNvSpPr>
              <a:spLocks noChangeArrowheads="1"/>
            </p:cNvSpPr>
            <p:nvPr/>
          </p:nvSpPr>
          <p:spPr bwMode="auto">
            <a:xfrm>
              <a:off x="7061206" y="1790218"/>
              <a:ext cx="147655" cy="14765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8"/>
            <p:cNvSpPr>
              <a:spLocks noEditPoints="1"/>
            </p:cNvSpPr>
            <p:nvPr/>
          </p:nvSpPr>
          <p:spPr bwMode="auto">
            <a:xfrm>
              <a:off x="7049000" y="1785457"/>
              <a:ext cx="163037" cy="166112"/>
            </a:xfrm>
            <a:custGeom>
              <a:avLst/>
              <a:gdLst>
                <a:gd name="T0" fmla="*/ 0 w 108"/>
                <a:gd name="T1" fmla="*/ 6 h 107"/>
                <a:gd name="T2" fmla="*/ 0 w 108"/>
                <a:gd name="T3" fmla="*/ 0 h 107"/>
                <a:gd name="T4" fmla="*/ 6 w 108"/>
                <a:gd name="T5" fmla="*/ 0 h 107"/>
                <a:gd name="T6" fmla="*/ 102 w 108"/>
                <a:gd name="T7" fmla="*/ 0 h 107"/>
                <a:gd name="T8" fmla="*/ 106 w 108"/>
                <a:gd name="T9" fmla="*/ 0 h 107"/>
                <a:gd name="T10" fmla="*/ 108 w 108"/>
                <a:gd name="T11" fmla="*/ 6 h 107"/>
                <a:gd name="T12" fmla="*/ 108 w 108"/>
                <a:gd name="T13" fmla="*/ 102 h 107"/>
                <a:gd name="T14" fmla="*/ 106 w 108"/>
                <a:gd name="T15" fmla="*/ 105 h 107"/>
                <a:gd name="T16" fmla="*/ 102 w 108"/>
                <a:gd name="T17" fmla="*/ 107 h 107"/>
                <a:gd name="T18" fmla="*/ 6 w 108"/>
                <a:gd name="T19" fmla="*/ 107 h 107"/>
                <a:gd name="T20" fmla="*/ 0 w 108"/>
                <a:gd name="T21" fmla="*/ 105 h 107"/>
                <a:gd name="T22" fmla="*/ 0 w 108"/>
                <a:gd name="T23" fmla="*/ 102 h 107"/>
                <a:gd name="T24" fmla="*/ 0 w 108"/>
                <a:gd name="T25" fmla="*/ 6 h 107"/>
                <a:gd name="T26" fmla="*/ 12 w 108"/>
                <a:gd name="T27" fmla="*/ 102 h 107"/>
                <a:gd name="T28" fmla="*/ 6 w 108"/>
                <a:gd name="T29" fmla="*/ 96 h 107"/>
                <a:gd name="T30" fmla="*/ 102 w 108"/>
                <a:gd name="T31" fmla="*/ 96 h 107"/>
                <a:gd name="T32" fmla="*/ 96 w 108"/>
                <a:gd name="T33" fmla="*/ 102 h 107"/>
                <a:gd name="T34" fmla="*/ 96 w 108"/>
                <a:gd name="T35" fmla="*/ 6 h 107"/>
                <a:gd name="T36" fmla="*/ 102 w 108"/>
                <a:gd name="T37" fmla="*/ 11 h 107"/>
                <a:gd name="T38" fmla="*/ 6 w 108"/>
                <a:gd name="T39" fmla="*/ 11 h 107"/>
                <a:gd name="T40" fmla="*/ 12 w 108"/>
                <a:gd name="T41" fmla="*/ 6 h 107"/>
                <a:gd name="T42" fmla="*/ 12 w 108"/>
                <a:gd name="T43"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07">
                  <a:moveTo>
                    <a:pt x="0" y="6"/>
                  </a:moveTo>
                  <a:lnTo>
                    <a:pt x="0" y="0"/>
                  </a:lnTo>
                  <a:lnTo>
                    <a:pt x="6" y="0"/>
                  </a:lnTo>
                  <a:lnTo>
                    <a:pt x="102" y="0"/>
                  </a:lnTo>
                  <a:lnTo>
                    <a:pt x="106" y="0"/>
                  </a:lnTo>
                  <a:lnTo>
                    <a:pt x="108" y="6"/>
                  </a:lnTo>
                  <a:lnTo>
                    <a:pt x="108" y="102"/>
                  </a:lnTo>
                  <a:lnTo>
                    <a:pt x="106" y="105"/>
                  </a:lnTo>
                  <a:lnTo>
                    <a:pt x="102" y="107"/>
                  </a:lnTo>
                  <a:lnTo>
                    <a:pt x="6" y="107"/>
                  </a:lnTo>
                  <a:lnTo>
                    <a:pt x="0" y="105"/>
                  </a:lnTo>
                  <a:lnTo>
                    <a:pt x="0" y="102"/>
                  </a:lnTo>
                  <a:lnTo>
                    <a:pt x="0" y="6"/>
                  </a:lnTo>
                  <a:close/>
                  <a:moveTo>
                    <a:pt x="12" y="102"/>
                  </a:moveTo>
                  <a:lnTo>
                    <a:pt x="6" y="96"/>
                  </a:lnTo>
                  <a:lnTo>
                    <a:pt x="102" y="96"/>
                  </a:lnTo>
                  <a:lnTo>
                    <a:pt x="96" y="102"/>
                  </a:lnTo>
                  <a:lnTo>
                    <a:pt x="96" y="6"/>
                  </a:lnTo>
                  <a:lnTo>
                    <a:pt x="102" y="11"/>
                  </a:lnTo>
                  <a:lnTo>
                    <a:pt x="6" y="11"/>
                  </a:lnTo>
                  <a:lnTo>
                    <a:pt x="12" y="6"/>
                  </a:lnTo>
                  <a:lnTo>
                    <a:pt x="12" y="102"/>
                  </a:lnTo>
                  <a:close/>
                </a:path>
              </a:pathLst>
            </a:custGeom>
            <a:solidFill>
              <a:srgbClr val="002040"/>
            </a:solidFill>
            <a:ln w="0">
              <a:solidFill>
                <a:srgbClr val="00204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89"/>
            <p:cNvSpPr>
              <a:spLocks noChangeArrowheads="1"/>
            </p:cNvSpPr>
            <p:nvPr/>
          </p:nvSpPr>
          <p:spPr bwMode="auto">
            <a:xfrm>
              <a:off x="7263128" y="1759113"/>
              <a:ext cx="11140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No coherence</a:t>
              </a:r>
            </a:p>
          </p:txBody>
        </p:sp>
      </p:grpSp>
      <p:grpSp>
        <p:nvGrpSpPr>
          <p:cNvPr id="32" name="Group 31"/>
          <p:cNvGrpSpPr/>
          <p:nvPr/>
        </p:nvGrpSpPr>
        <p:grpSpPr>
          <a:xfrm>
            <a:off x="2132789" y="2689683"/>
            <a:ext cx="650652" cy="215444"/>
            <a:chOff x="7049000" y="1992019"/>
            <a:chExt cx="650652" cy="215444"/>
          </a:xfrm>
        </p:grpSpPr>
        <p:sp>
          <p:nvSpPr>
            <p:cNvPr id="33" name="Rectangle 90"/>
            <p:cNvSpPr>
              <a:spLocks noChangeArrowheads="1"/>
            </p:cNvSpPr>
            <p:nvPr/>
          </p:nvSpPr>
          <p:spPr bwMode="auto">
            <a:xfrm>
              <a:off x="7062228" y="2021538"/>
              <a:ext cx="143934" cy="14393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1"/>
            <p:cNvSpPr>
              <a:spLocks noEditPoints="1"/>
            </p:cNvSpPr>
            <p:nvPr/>
          </p:nvSpPr>
          <p:spPr bwMode="auto">
            <a:xfrm>
              <a:off x="7049000" y="2016775"/>
              <a:ext cx="161926" cy="161926"/>
            </a:xfrm>
            <a:custGeom>
              <a:avLst/>
              <a:gdLst>
                <a:gd name="T0" fmla="*/ 0 w 107"/>
                <a:gd name="T1" fmla="*/ 6 h 107"/>
                <a:gd name="T2" fmla="*/ 0 w 107"/>
                <a:gd name="T3" fmla="*/ 0 h 107"/>
                <a:gd name="T4" fmla="*/ 5 w 107"/>
                <a:gd name="T5" fmla="*/ 0 h 107"/>
                <a:gd name="T6" fmla="*/ 101 w 107"/>
                <a:gd name="T7" fmla="*/ 0 h 107"/>
                <a:gd name="T8" fmla="*/ 105 w 107"/>
                <a:gd name="T9" fmla="*/ 0 h 107"/>
                <a:gd name="T10" fmla="*/ 107 w 107"/>
                <a:gd name="T11" fmla="*/ 6 h 107"/>
                <a:gd name="T12" fmla="*/ 107 w 107"/>
                <a:gd name="T13" fmla="*/ 102 h 107"/>
                <a:gd name="T14" fmla="*/ 105 w 107"/>
                <a:gd name="T15" fmla="*/ 106 h 107"/>
                <a:gd name="T16" fmla="*/ 101 w 107"/>
                <a:gd name="T17" fmla="*/ 107 h 107"/>
                <a:gd name="T18" fmla="*/ 5 w 107"/>
                <a:gd name="T19" fmla="*/ 107 h 107"/>
                <a:gd name="T20" fmla="*/ 0 w 107"/>
                <a:gd name="T21" fmla="*/ 106 h 107"/>
                <a:gd name="T22" fmla="*/ 0 w 107"/>
                <a:gd name="T23" fmla="*/ 102 h 107"/>
                <a:gd name="T24" fmla="*/ 0 w 107"/>
                <a:gd name="T25" fmla="*/ 6 h 107"/>
                <a:gd name="T26" fmla="*/ 11 w 107"/>
                <a:gd name="T27" fmla="*/ 102 h 107"/>
                <a:gd name="T28" fmla="*/ 5 w 107"/>
                <a:gd name="T29" fmla="*/ 96 h 107"/>
                <a:gd name="T30" fmla="*/ 101 w 107"/>
                <a:gd name="T31" fmla="*/ 96 h 107"/>
                <a:gd name="T32" fmla="*/ 96 w 107"/>
                <a:gd name="T33" fmla="*/ 102 h 107"/>
                <a:gd name="T34" fmla="*/ 96 w 107"/>
                <a:gd name="T35" fmla="*/ 6 h 107"/>
                <a:gd name="T36" fmla="*/ 101 w 107"/>
                <a:gd name="T37" fmla="*/ 11 h 107"/>
                <a:gd name="T38" fmla="*/ 5 w 107"/>
                <a:gd name="T39" fmla="*/ 11 h 107"/>
                <a:gd name="T40" fmla="*/ 11 w 107"/>
                <a:gd name="T41" fmla="*/ 6 h 107"/>
                <a:gd name="T42" fmla="*/ 11 w 107"/>
                <a:gd name="T43"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07">
                  <a:moveTo>
                    <a:pt x="0" y="6"/>
                  </a:moveTo>
                  <a:lnTo>
                    <a:pt x="0" y="0"/>
                  </a:lnTo>
                  <a:lnTo>
                    <a:pt x="5" y="0"/>
                  </a:lnTo>
                  <a:lnTo>
                    <a:pt x="101" y="0"/>
                  </a:lnTo>
                  <a:lnTo>
                    <a:pt x="105" y="0"/>
                  </a:lnTo>
                  <a:lnTo>
                    <a:pt x="107" y="6"/>
                  </a:lnTo>
                  <a:lnTo>
                    <a:pt x="107" y="102"/>
                  </a:lnTo>
                  <a:lnTo>
                    <a:pt x="105" y="106"/>
                  </a:lnTo>
                  <a:lnTo>
                    <a:pt x="101" y="107"/>
                  </a:lnTo>
                  <a:lnTo>
                    <a:pt x="5" y="107"/>
                  </a:lnTo>
                  <a:lnTo>
                    <a:pt x="0" y="106"/>
                  </a:lnTo>
                  <a:lnTo>
                    <a:pt x="0" y="102"/>
                  </a:lnTo>
                  <a:lnTo>
                    <a:pt x="0" y="6"/>
                  </a:lnTo>
                  <a:close/>
                  <a:moveTo>
                    <a:pt x="11" y="102"/>
                  </a:moveTo>
                  <a:lnTo>
                    <a:pt x="5" y="96"/>
                  </a:lnTo>
                  <a:lnTo>
                    <a:pt x="101" y="96"/>
                  </a:lnTo>
                  <a:lnTo>
                    <a:pt x="96" y="102"/>
                  </a:lnTo>
                  <a:lnTo>
                    <a:pt x="96" y="6"/>
                  </a:lnTo>
                  <a:lnTo>
                    <a:pt x="101" y="11"/>
                  </a:lnTo>
                  <a:lnTo>
                    <a:pt x="5" y="11"/>
                  </a:lnTo>
                  <a:lnTo>
                    <a:pt x="11" y="6"/>
                  </a:lnTo>
                  <a:lnTo>
                    <a:pt x="11" y="102"/>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92"/>
            <p:cNvSpPr>
              <a:spLocks noChangeArrowheads="1"/>
            </p:cNvSpPr>
            <p:nvPr/>
          </p:nvSpPr>
          <p:spPr bwMode="auto">
            <a:xfrm>
              <a:off x="7260429" y="1992019"/>
              <a:ext cx="4392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40"/>
                  </a:solidFill>
                  <a:effectLst/>
                  <a:latin typeface="Arial" pitchFamily="34" charset="0"/>
                  <a:cs typeface="Arial" pitchFamily="34" charset="0"/>
                </a:rPr>
                <a:t>MESI</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3" name="Group 52"/>
          <p:cNvGrpSpPr/>
          <p:nvPr/>
        </p:nvGrpSpPr>
        <p:grpSpPr>
          <a:xfrm>
            <a:off x="539552" y="3011635"/>
            <a:ext cx="830188" cy="215444"/>
            <a:chOff x="1971145" y="3025886"/>
            <a:chExt cx="830188" cy="215444"/>
          </a:xfrm>
        </p:grpSpPr>
        <p:sp>
          <p:nvSpPr>
            <p:cNvPr id="37" name="Rectangle 93"/>
            <p:cNvSpPr>
              <a:spLocks noChangeArrowheads="1"/>
            </p:cNvSpPr>
            <p:nvPr/>
          </p:nvSpPr>
          <p:spPr bwMode="auto">
            <a:xfrm>
              <a:off x="1983096" y="3055404"/>
              <a:ext cx="145211" cy="145211"/>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94"/>
            <p:cNvSpPr>
              <a:spLocks noEditPoints="1"/>
            </p:cNvSpPr>
            <p:nvPr/>
          </p:nvSpPr>
          <p:spPr bwMode="auto">
            <a:xfrm>
              <a:off x="1971145" y="3052230"/>
              <a:ext cx="160338" cy="160338"/>
            </a:xfrm>
            <a:custGeom>
              <a:avLst/>
              <a:gdLst>
                <a:gd name="T0" fmla="*/ 0 w 108"/>
                <a:gd name="T1" fmla="*/ 6 h 108"/>
                <a:gd name="T2" fmla="*/ 0 w 108"/>
                <a:gd name="T3" fmla="*/ 0 h 108"/>
                <a:gd name="T4" fmla="*/ 6 w 108"/>
                <a:gd name="T5" fmla="*/ 0 h 108"/>
                <a:gd name="T6" fmla="*/ 102 w 108"/>
                <a:gd name="T7" fmla="*/ 0 h 108"/>
                <a:gd name="T8" fmla="*/ 106 w 108"/>
                <a:gd name="T9" fmla="*/ 0 h 108"/>
                <a:gd name="T10" fmla="*/ 108 w 108"/>
                <a:gd name="T11" fmla="*/ 6 h 108"/>
                <a:gd name="T12" fmla="*/ 108 w 108"/>
                <a:gd name="T13" fmla="*/ 102 h 108"/>
                <a:gd name="T14" fmla="*/ 106 w 108"/>
                <a:gd name="T15" fmla="*/ 106 h 108"/>
                <a:gd name="T16" fmla="*/ 102 w 108"/>
                <a:gd name="T17" fmla="*/ 108 h 108"/>
                <a:gd name="T18" fmla="*/ 6 w 108"/>
                <a:gd name="T19" fmla="*/ 108 h 108"/>
                <a:gd name="T20" fmla="*/ 0 w 108"/>
                <a:gd name="T21" fmla="*/ 106 h 108"/>
                <a:gd name="T22" fmla="*/ 0 w 108"/>
                <a:gd name="T23" fmla="*/ 102 h 108"/>
                <a:gd name="T24" fmla="*/ 0 w 108"/>
                <a:gd name="T25" fmla="*/ 6 h 108"/>
                <a:gd name="T26" fmla="*/ 12 w 108"/>
                <a:gd name="T27" fmla="*/ 102 h 108"/>
                <a:gd name="T28" fmla="*/ 6 w 108"/>
                <a:gd name="T29" fmla="*/ 96 h 108"/>
                <a:gd name="T30" fmla="*/ 102 w 108"/>
                <a:gd name="T31" fmla="*/ 96 h 108"/>
                <a:gd name="T32" fmla="*/ 96 w 108"/>
                <a:gd name="T33" fmla="*/ 102 h 108"/>
                <a:gd name="T34" fmla="*/ 96 w 108"/>
                <a:gd name="T35" fmla="*/ 6 h 108"/>
                <a:gd name="T36" fmla="*/ 102 w 108"/>
                <a:gd name="T37" fmla="*/ 12 h 108"/>
                <a:gd name="T38" fmla="*/ 6 w 108"/>
                <a:gd name="T39" fmla="*/ 12 h 108"/>
                <a:gd name="T40" fmla="*/ 12 w 108"/>
                <a:gd name="T41" fmla="*/ 6 h 108"/>
                <a:gd name="T42" fmla="*/ 12 w 108"/>
                <a:gd name="T43"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08">
                  <a:moveTo>
                    <a:pt x="0" y="6"/>
                  </a:moveTo>
                  <a:lnTo>
                    <a:pt x="0" y="0"/>
                  </a:lnTo>
                  <a:lnTo>
                    <a:pt x="6" y="0"/>
                  </a:lnTo>
                  <a:lnTo>
                    <a:pt x="102" y="0"/>
                  </a:lnTo>
                  <a:lnTo>
                    <a:pt x="106" y="0"/>
                  </a:lnTo>
                  <a:lnTo>
                    <a:pt x="108" y="6"/>
                  </a:lnTo>
                  <a:lnTo>
                    <a:pt x="108" y="102"/>
                  </a:lnTo>
                  <a:lnTo>
                    <a:pt x="106" y="106"/>
                  </a:lnTo>
                  <a:lnTo>
                    <a:pt x="102" y="108"/>
                  </a:lnTo>
                  <a:lnTo>
                    <a:pt x="6" y="108"/>
                  </a:lnTo>
                  <a:lnTo>
                    <a:pt x="0" y="106"/>
                  </a:lnTo>
                  <a:lnTo>
                    <a:pt x="0" y="102"/>
                  </a:lnTo>
                  <a:lnTo>
                    <a:pt x="0" y="6"/>
                  </a:lnTo>
                  <a:close/>
                  <a:moveTo>
                    <a:pt x="12" y="102"/>
                  </a:moveTo>
                  <a:lnTo>
                    <a:pt x="6" y="96"/>
                  </a:lnTo>
                  <a:lnTo>
                    <a:pt x="102" y="96"/>
                  </a:lnTo>
                  <a:lnTo>
                    <a:pt x="96" y="102"/>
                  </a:lnTo>
                  <a:lnTo>
                    <a:pt x="96" y="6"/>
                  </a:lnTo>
                  <a:lnTo>
                    <a:pt x="102" y="12"/>
                  </a:lnTo>
                  <a:lnTo>
                    <a:pt x="6" y="12"/>
                  </a:lnTo>
                  <a:lnTo>
                    <a:pt x="12" y="6"/>
                  </a:lnTo>
                  <a:lnTo>
                    <a:pt x="12" y="102"/>
                  </a:lnTo>
                  <a:close/>
                </a:path>
              </a:pathLst>
            </a:custGeom>
            <a:solidFill>
              <a:srgbClr val="002040"/>
            </a:solidFill>
            <a:ln w="1">
              <a:solidFill>
                <a:srgbClr val="00204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95"/>
            <p:cNvSpPr>
              <a:spLocks noChangeArrowheads="1"/>
            </p:cNvSpPr>
            <p:nvPr/>
          </p:nvSpPr>
          <p:spPr bwMode="auto">
            <a:xfrm>
              <a:off x="2182574" y="3025886"/>
              <a:ext cx="6187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40"/>
                  </a:solidFill>
                  <a:effectLst/>
                  <a:latin typeface="Arial" pitchFamily="34" charset="0"/>
                  <a:cs typeface="Arial" pitchFamily="34" charset="0"/>
                </a:rPr>
                <a:t>GPU-VI</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 name="Group 6"/>
          <p:cNvGrpSpPr/>
          <p:nvPr/>
        </p:nvGrpSpPr>
        <p:grpSpPr>
          <a:xfrm>
            <a:off x="1137501" y="4723132"/>
            <a:ext cx="355601" cy="964062"/>
            <a:chOff x="7194563" y="2535243"/>
            <a:chExt cx="355601" cy="769939"/>
          </a:xfrm>
        </p:grpSpPr>
        <p:sp>
          <p:nvSpPr>
            <p:cNvPr id="8" name="Rectangle 7"/>
            <p:cNvSpPr>
              <a:spLocks noChangeArrowheads="1"/>
            </p:cNvSpPr>
            <p:nvPr/>
          </p:nvSpPr>
          <p:spPr bwMode="auto">
            <a:xfrm>
              <a:off x="7199325" y="2540005"/>
              <a:ext cx="346076" cy="76041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7194563" y="2535243"/>
              <a:ext cx="355601" cy="769939"/>
            </a:xfrm>
            <a:custGeom>
              <a:avLst/>
              <a:gdLst>
                <a:gd name="T0" fmla="*/ 0 w 450"/>
                <a:gd name="T1" fmla="*/ 6 h 970"/>
                <a:gd name="T2" fmla="*/ 0 w 450"/>
                <a:gd name="T3" fmla="*/ 0 h 970"/>
                <a:gd name="T4" fmla="*/ 6 w 450"/>
                <a:gd name="T5" fmla="*/ 0 h 970"/>
                <a:gd name="T6" fmla="*/ 444 w 450"/>
                <a:gd name="T7" fmla="*/ 0 h 970"/>
                <a:gd name="T8" fmla="*/ 448 w 450"/>
                <a:gd name="T9" fmla="*/ 0 h 970"/>
                <a:gd name="T10" fmla="*/ 450 w 450"/>
                <a:gd name="T11" fmla="*/ 6 h 970"/>
                <a:gd name="T12" fmla="*/ 450 w 450"/>
                <a:gd name="T13" fmla="*/ 964 h 970"/>
                <a:gd name="T14" fmla="*/ 448 w 450"/>
                <a:gd name="T15" fmla="*/ 968 h 970"/>
                <a:gd name="T16" fmla="*/ 444 w 450"/>
                <a:gd name="T17" fmla="*/ 970 h 970"/>
                <a:gd name="T18" fmla="*/ 6 w 450"/>
                <a:gd name="T19" fmla="*/ 970 h 970"/>
                <a:gd name="T20" fmla="*/ 0 w 450"/>
                <a:gd name="T21" fmla="*/ 968 h 970"/>
                <a:gd name="T22" fmla="*/ 0 w 450"/>
                <a:gd name="T23" fmla="*/ 964 h 970"/>
                <a:gd name="T24" fmla="*/ 0 w 450"/>
                <a:gd name="T25" fmla="*/ 6 h 970"/>
                <a:gd name="T26" fmla="*/ 12 w 450"/>
                <a:gd name="T27" fmla="*/ 964 h 970"/>
                <a:gd name="T28" fmla="*/ 6 w 450"/>
                <a:gd name="T29" fmla="*/ 959 h 970"/>
                <a:gd name="T30" fmla="*/ 444 w 450"/>
                <a:gd name="T31" fmla="*/ 959 h 970"/>
                <a:gd name="T32" fmla="*/ 438 w 450"/>
                <a:gd name="T33" fmla="*/ 964 h 970"/>
                <a:gd name="T34" fmla="*/ 438 w 450"/>
                <a:gd name="T35" fmla="*/ 6 h 970"/>
                <a:gd name="T36" fmla="*/ 444 w 450"/>
                <a:gd name="T37" fmla="*/ 12 h 970"/>
                <a:gd name="T38" fmla="*/ 6 w 450"/>
                <a:gd name="T39" fmla="*/ 12 h 970"/>
                <a:gd name="T40" fmla="*/ 12 w 450"/>
                <a:gd name="T41" fmla="*/ 6 h 970"/>
                <a:gd name="T42" fmla="*/ 12 w 450"/>
                <a:gd name="T43" fmla="*/ 964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 h="970">
                  <a:moveTo>
                    <a:pt x="0" y="6"/>
                  </a:moveTo>
                  <a:lnTo>
                    <a:pt x="0" y="0"/>
                  </a:lnTo>
                  <a:lnTo>
                    <a:pt x="6" y="0"/>
                  </a:lnTo>
                  <a:lnTo>
                    <a:pt x="444" y="0"/>
                  </a:lnTo>
                  <a:lnTo>
                    <a:pt x="448" y="0"/>
                  </a:lnTo>
                  <a:lnTo>
                    <a:pt x="450" y="6"/>
                  </a:lnTo>
                  <a:lnTo>
                    <a:pt x="450" y="964"/>
                  </a:lnTo>
                  <a:lnTo>
                    <a:pt x="448" y="968"/>
                  </a:lnTo>
                  <a:lnTo>
                    <a:pt x="444" y="970"/>
                  </a:lnTo>
                  <a:lnTo>
                    <a:pt x="6" y="970"/>
                  </a:lnTo>
                  <a:lnTo>
                    <a:pt x="0" y="968"/>
                  </a:lnTo>
                  <a:lnTo>
                    <a:pt x="0" y="964"/>
                  </a:lnTo>
                  <a:lnTo>
                    <a:pt x="0" y="6"/>
                  </a:lnTo>
                  <a:close/>
                  <a:moveTo>
                    <a:pt x="12" y="964"/>
                  </a:moveTo>
                  <a:lnTo>
                    <a:pt x="6" y="959"/>
                  </a:lnTo>
                  <a:lnTo>
                    <a:pt x="444" y="959"/>
                  </a:lnTo>
                  <a:lnTo>
                    <a:pt x="438" y="964"/>
                  </a:lnTo>
                  <a:lnTo>
                    <a:pt x="438" y="6"/>
                  </a:lnTo>
                  <a:lnTo>
                    <a:pt x="444" y="12"/>
                  </a:lnTo>
                  <a:lnTo>
                    <a:pt x="6" y="12"/>
                  </a:lnTo>
                  <a:lnTo>
                    <a:pt x="12" y="6"/>
                  </a:lnTo>
                  <a:lnTo>
                    <a:pt x="12" y="964"/>
                  </a:lnTo>
                  <a:close/>
                </a:path>
              </a:pathLst>
            </a:custGeom>
            <a:solidFill>
              <a:srgbClr val="002040"/>
            </a:solidFill>
            <a:ln w="0">
              <a:solidFill>
                <a:srgbClr val="00204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585050" y="3667632"/>
            <a:ext cx="2081216" cy="2158705"/>
            <a:chOff x="6700056" y="2908285"/>
            <a:chExt cx="2081216" cy="1724029"/>
          </a:xfrm>
        </p:grpSpPr>
        <p:sp>
          <p:nvSpPr>
            <p:cNvPr id="11" name="Freeform 6"/>
            <p:cNvSpPr>
              <a:spLocks noEditPoints="1"/>
            </p:cNvSpPr>
            <p:nvPr/>
          </p:nvSpPr>
          <p:spPr bwMode="auto">
            <a:xfrm>
              <a:off x="7125507" y="2990836"/>
              <a:ext cx="1636715" cy="768352"/>
            </a:xfrm>
            <a:custGeom>
              <a:avLst/>
              <a:gdLst>
                <a:gd name="T0" fmla="*/ 0 w 2062"/>
                <a:gd name="T1" fmla="*/ 957 h 968"/>
                <a:gd name="T2" fmla="*/ 81 w 2062"/>
                <a:gd name="T3" fmla="*/ 957 h 968"/>
                <a:gd name="T4" fmla="*/ 161 w 2062"/>
                <a:gd name="T5" fmla="*/ 957 h 968"/>
                <a:gd name="T6" fmla="*/ 242 w 2062"/>
                <a:gd name="T7" fmla="*/ 957 h 968"/>
                <a:gd name="T8" fmla="*/ 323 w 2062"/>
                <a:gd name="T9" fmla="*/ 957 h 968"/>
                <a:gd name="T10" fmla="*/ 403 w 2062"/>
                <a:gd name="T11" fmla="*/ 957 h 968"/>
                <a:gd name="T12" fmla="*/ 484 w 2062"/>
                <a:gd name="T13" fmla="*/ 957 h 968"/>
                <a:gd name="T14" fmla="*/ 564 w 2062"/>
                <a:gd name="T15" fmla="*/ 957 h 968"/>
                <a:gd name="T16" fmla="*/ 645 w 2062"/>
                <a:gd name="T17" fmla="*/ 957 h 968"/>
                <a:gd name="T18" fmla="*/ 726 w 2062"/>
                <a:gd name="T19" fmla="*/ 957 h 968"/>
                <a:gd name="T20" fmla="*/ 806 w 2062"/>
                <a:gd name="T21" fmla="*/ 957 h 968"/>
                <a:gd name="T22" fmla="*/ 887 w 2062"/>
                <a:gd name="T23" fmla="*/ 957 h 968"/>
                <a:gd name="T24" fmla="*/ 968 w 2062"/>
                <a:gd name="T25" fmla="*/ 957 h 968"/>
                <a:gd name="T26" fmla="*/ 1048 w 2062"/>
                <a:gd name="T27" fmla="*/ 957 h 968"/>
                <a:gd name="T28" fmla="*/ 1129 w 2062"/>
                <a:gd name="T29" fmla="*/ 957 h 968"/>
                <a:gd name="T30" fmla="*/ 1210 w 2062"/>
                <a:gd name="T31" fmla="*/ 957 h 968"/>
                <a:gd name="T32" fmla="*/ 1290 w 2062"/>
                <a:gd name="T33" fmla="*/ 957 h 968"/>
                <a:gd name="T34" fmla="*/ 1371 w 2062"/>
                <a:gd name="T35" fmla="*/ 957 h 968"/>
                <a:gd name="T36" fmla="*/ 1452 w 2062"/>
                <a:gd name="T37" fmla="*/ 957 h 968"/>
                <a:gd name="T38" fmla="*/ 1532 w 2062"/>
                <a:gd name="T39" fmla="*/ 957 h 968"/>
                <a:gd name="T40" fmla="*/ 1613 w 2062"/>
                <a:gd name="T41" fmla="*/ 957 h 968"/>
                <a:gd name="T42" fmla="*/ 1694 w 2062"/>
                <a:gd name="T43" fmla="*/ 957 h 968"/>
                <a:gd name="T44" fmla="*/ 1774 w 2062"/>
                <a:gd name="T45" fmla="*/ 957 h 968"/>
                <a:gd name="T46" fmla="*/ 1855 w 2062"/>
                <a:gd name="T47" fmla="*/ 957 h 968"/>
                <a:gd name="T48" fmla="*/ 1936 w 2062"/>
                <a:gd name="T49" fmla="*/ 957 h 968"/>
                <a:gd name="T50" fmla="*/ 2016 w 2062"/>
                <a:gd name="T51" fmla="*/ 957 h 968"/>
                <a:gd name="T52" fmla="*/ 0 w 2062"/>
                <a:gd name="T53" fmla="*/ 0 h 968"/>
                <a:gd name="T54" fmla="*/ 81 w 2062"/>
                <a:gd name="T55" fmla="*/ 0 h 968"/>
                <a:gd name="T56" fmla="*/ 161 w 2062"/>
                <a:gd name="T57" fmla="*/ 0 h 968"/>
                <a:gd name="T58" fmla="*/ 242 w 2062"/>
                <a:gd name="T59" fmla="*/ 0 h 968"/>
                <a:gd name="T60" fmla="*/ 323 w 2062"/>
                <a:gd name="T61" fmla="*/ 0 h 968"/>
                <a:gd name="T62" fmla="*/ 403 w 2062"/>
                <a:gd name="T63" fmla="*/ 0 h 968"/>
                <a:gd name="T64" fmla="*/ 484 w 2062"/>
                <a:gd name="T65" fmla="*/ 0 h 968"/>
                <a:gd name="T66" fmla="*/ 564 w 2062"/>
                <a:gd name="T67" fmla="*/ 0 h 968"/>
                <a:gd name="T68" fmla="*/ 645 w 2062"/>
                <a:gd name="T69" fmla="*/ 0 h 968"/>
                <a:gd name="T70" fmla="*/ 726 w 2062"/>
                <a:gd name="T71" fmla="*/ 0 h 968"/>
                <a:gd name="T72" fmla="*/ 806 w 2062"/>
                <a:gd name="T73" fmla="*/ 0 h 968"/>
                <a:gd name="T74" fmla="*/ 887 w 2062"/>
                <a:gd name="T75" fmla="*/ 0 h 968"/>
                <a:gd name="T76" fmla="*/ 968 w 2062"/>
                <a:gd name="T77" fmla="*/ 0 h 968"/>
                <a:gd name="T78" fmla="*/ 1048 w 2062"/>
                <a:gd name="T79" fmla="*/ 0 h 968"/>
                <a:gd name="T80" fmla="*/ 1129 w 2062"/>
                <a:gd name="T81" fmla="*/ 0 h 968"/>
                <a:gd name="T82" fmla="*/ 1210 w 2062"/>
                <a:gd name="T83" fmla="*/ 0 h 968"/>
                <a:gd name="T84" fmla="*/ 1290 w 2062"/>
                <a:gd name="T85" fmla="*/ 0 h 968"/>
                <a:gd name="T86" fmla="*/ 1371 w 2062"/>
                <a:gd name="T87" fmla="*/ 0 h 968"/>
                <a:gd name="T88" fmla="*/ 1452 w 2062"/>
                <a:gd name="T89" fmla="*/ 0 h 968"/>
                <a:gd name="T90" fmla="*/ 1532 w 2062"/>
                <a:gd name="T91" fmla="*/ 0 h 968"/>
                <a:gd name="T92" fmla="*/ 1613 w 2062"/>
                <a:gd name="T93" fmla="*/ 0 h 968"/>
                <a:gd name="T94" fmla="*/ 1694 w 2062"/>
                <a:gd name="T95" fmla="*/ 0 h 968"/>
                <a:gd name="T96" fmla="*/ 1774 w 2062"/>
                <a:gd name="T97" fmla="*/ 0 h 968"/>
                <a:gd name="T98" fmla="*/ 1855 w 2062"/>
                <a:gd name="T99" fmla="*/ 0 h 968"/>
                <a:gd name="T100" fmla="*/ 1936 w 2062"/>
                <a:gd name="T101" fmla="*/ 0 h 968"/>
                <a:gd name="T102" fmla="*/ 2016 w 2062"/>
                <a:gd name="T103"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2" h="968">
                  <a:moveTo>
                    <a:pt x="0" y="957"/>
                  </a:moveTo>
                  <a:lnTo>
                    <a:pt x="46" y="957"/>
                  </a:lnTo>
                  <a:lnTo>
                    <a:pt x="46" y="968"/>
                  </a:lnTo>
                  <a:lnTo>
                    <a:pt x="0" y="968"/>
                  </a:lnTo>
                  <a:lnTo>
                    <a:pt x="0" y="957"/>
                  </a:lnTo>
                  <a:close/>
                  <a:moveTo>
                    <a:pt x="81" y="957"/>
                  </a:moveTo>
                  <a:lnTo>
                    <a:pt x="127" y="957"/>
                  </a:lnTo>
                  <a:lnTo>
                    <a:pt x="127" y="968"/>
                  </a:lnTo>
                  <a:lnTo>
                    <a:pt x="81" y="968"/>
                  </a:lnTo>
                  <a:lnTo>
                    <a:pt x="81" y="957"/>
                  </a:lnTo>
                  <a:close/>
                  <a:moveTo>
                    <a:pt x="161" y="957"/>
                  </a:moveTo>
                  <a:lnTo>
                    <a:pt x="207" y="957"/>
                  </a:lnTo>
                  <a:lnTo>
                    <a:pt x="207" y="968"/>
                  </a:lnTo>
                  <a:lnTo>
                    <a:pt x="161" y="968"/>
                  </a:lnTo>
                  <a:lnTo>
                    <a:pt x="161" y="957"/>
                  </a:lnTo>
                  <a:close/>
                  <a:moveTo>
                    <a:pt x="242" y="957"/>
                  </a:moveTo>
                  <a:lnTo>
                    <a:pt x="288" y="957"/>
                  </a:lnTo>
                  <a:lnTo>
                    <a:pt x="288" y="968"/>
                  </a:lnTo>
                  <a:lnTo>
                    <a:pt x="242" y="968"/>
                  </a:lnTo>
                  <a:lnTo>
                    <a:pt x="242" y="957"/>
                  </a:lnTo>
                  <a:close/>
                  <a:moveTo>
                    <a:pt x="323" y="957"/>
                  </a:moveTo>
                  <a:lnTo>
                    <a:pt x="369" y="957"/>
                  </a:lnTo>
                  <a:lnTo>
                    <a:pt x="369" y="968"/>
                  </a:lnTo>
                  <a:lnTo>
                    <a:pt x="323" y="968"/>
                  </a:lnTo>
                  <a:lnTo>
                    <a:pt x="323" y="957"/>
                  </a:lnTo>
                  <a:close/>
                  <a:moveTo>
                    <a:pt x="403" y="957"/>
                  </a:moveTo>
                  <a:lnTo>
                    <a:pt x="449" y="957"/>
                  </a:lnTo>
                  <a:lnTo>
                    <a:pt x="449" y="968"/>
                  </a:lnTo>
                  <a:lnTo>
                    <a:pt x="403" y="968"/>
                  </a:lnTo>
                  <a:lnTo>
                    <a:pt x="403" y="957"/>
                  </a:lnTo>
                  <a:close/>
                  <a:moveTo>
                    <a:pt x="484" y="957"/>
                  </a:moveTo>
                  <a:lnTo>
                    <a:pt x="530" y="957"/>
                  </a:lnTo>
                  <a:lnTo>
                    <a:pt x="530" y="968"/>
                  </a:lnTo>
                  <a:lnTo>
                    <a:pt x="484" y="968"/>
                  </a:lnTo>
                  <a:lnTo>
                    <a:pt x="484" y="957"/>
                  </a:lnTo>
                  <a:close/>
                  <a:moveTo>
                    <a:pt x="564" y="957"/>
                  </a:moveTo>
                  <a:lnTo>
                    <a:pt x="611" y="957"/>
                  </a:lnTo>
                  <a:lnTo>
                    <a:pt x="611" y="968"/>
                  </a:lnTo>
                  <a:lnTo>
                    <a:pt x="564" y="968"/>
                  </a:lnTo>
                  <a:lnTo>
                    <a:pt x="564" y="957"/>
                  </a:lnTo>
                  <a:close/>
                  <a:moveTo>
                    <a:pt x="645" y="957"/>
                  </a:moveTo>
                  <a:lnTo>
                    <a:pt x="691" y="957"/>
                  </a:lnTo>
                  <a:lnTo>
                    <a:pt x="691" y="968"/>
                  </a:lnTo>
                  <a:lnTo>
                    <a:pt x="645" y="968"/>
                  </a:lnTo>
                  <a:lnTo>
                    <a:pt x="645" y="957"/>
                  </a:lnTo>
                  <a:close/>
                  <a:moveTo>
                    <a:pt x="726" y="957"/>
                  </a:moveTo>
                  <a:lnTo>
                    <a:pt x="772" y="957"/>
                  </a:lnTo>
                  <a:lnTo>
                    <a:pt x="772" y="968"/>
                  </a:lnTo>
                  <a:lnTo>
                    <a:pt x="726" y="968"/>
                  </a:lnTo>
                  <a:lnTo>
                    <a:pt x="726" y="957"/>
                  </a:lnTo>
                  <a:close/>
                  <a:moveTo>
                    <a:pt x="806" y="957"/>
                  </a:moveTo>
                  <a:lnTo>
                    <a:pt x="853" y="957"/>
                  </a:lnTo>
                  <a:lnTo>
                    <a:pt x="853" y="968"/>
                  </a:lnTo>
                  <a:lnTo>
                    <a:pt x="806" y="968"/>
                  </a:lnTo>
                  <a:lnTo>
                    <a:pt x="806" y="957"/>
                  </a:lnTo>
                  <a:close/>
                  <a:moveTo>
                    <a:pt x="887" y="957"/>
                  </a:moveTo>
                  <a:lnTo>
                    <a:pt x="933" y="957"/>
                  </a:lnTo>
                  <a:lnTo>
                    <a:pt x="933" y="968"/>
                  </a:lnTo>
                  <a:lnTo>
                    <a:pt x="887" y="968"/>
                  </a:lnTo>
                  <a:lnTo>
                    <a:pt x="887" y="957"/>
                  </a:lnTo>
                  <a:close/>
                  <a:moveTo>
                    <a:pt x="968" y="957"/>
                  </a:moveTo>
                  <a:lnTo>
                    <a:pt x="1014" y="957"/>
                  </a:lnTo>
                  <a:lnTo>
                    <a:pt x="1014" y="968"/>
                  </a:lnTo>
                  <a:lnTo>
                    <a:pt x="968" y="968"/>
                  </a:lnTo>
                  <a:lnTo>
                    <a:pt x="968" y="957"/>
                  </a:lnTo>
                  <a:close/>
                  <a:moveTo>
                    <a:pt x="1048" y="957"/>
                  </a:moveTo>
                  <a:lnTo>
                    <a:pt x="1094" y="957"/>
                  </a:lnTo>
                  <a:lnTo>
                    <a:pt x="1094" y="968"/>
                  </a:lnTo>
                  <a:lnTo>
                    <a:pt x="1048" y="968"/>
                  </a:lnTo>
                  <a:lnTo>
                    <a:pt x="1048" y="957"/>
                  </a:lnTo>
                  <a:close/>
                  <a:moveTo>
                    <a:pt x="1129" y="957"/>
                  </a:moveTo>
                  <a:lnTo>
                    <a:pt x="1175" y="957"/>
                  </a:lnTo>
                  <a:lnTo>
                    <a:pt x="1175" y="968"/>
                  </a:lnTo>
                  <a:lnTo>
                    <a:pt x="1129" y="968"/>
                  </a:lnTo>
                  <a:lnTo>
                    <a:pt x="1129" y="957"/>
                  </a:lnTo>
                  <a:close/>
                  <a:moveTo>
                    <a:pt x="1210" y="957"/>
                  </a:moveTo>
                  <a:lnTo>
                    <a:pt x="1256" y="957"/>
                  </a:lnTo>
                  <a:lnTo>
                    <a:pt x="1256" y="968"/>
                  </a:lnTo>
                  <a:lnTo>
                    <a:pt x="1210" y="968"/>
                  </a:lnTo>
                  <a:lnTo>
                    <a:pt x="1210" y="957"/>
                  </a:lnTo>
                  <a:close/>
                  <a:moveTo>
                    <a:pt x="1290" y="957"/>
                  </a:moveTo>
                  <a:lnTo>
                    <a:pt x="1336" y="957"/>
                  </a:lnTo>
                  <a:lnTo>
                    <a:pt x="1336" y="968"/>
                  </a:lnTo>
                  <a:lnTo>
                    <a:pt x="1290" y="968"/>
                  </a:lnTo>
                  <a:lnTo>
                    <a:pt x="1290" y="957"/>
                  </a:lnTo>
                  <a:close/>
                  <a:moveTo>
                    <a:pt x="1371" y="957"/>
                  </a:moveTo>
                  <a:lnTo>
                    <a:pt x="1417" y="957"/>
                  </a:lnTo>
                  <a:lnTo>
                    <a:pt x="1417" y="968"/>
                  </a:lnTo>
                  <a:lnTo>
                    <a:pt x="1371" y="968"/>
                  </a:lnTo>
                  <a:lnTo>
                    <a:pt x="1371" y="957"/>
                  </a:lnTo>
                  <a:close/>
                  <a:moveTo>
                    <a:pt x="1452" y="957"/>
                  </a:moveTo>
                  <a:lnTo>
                    <a:pt x="1498" y="957"/>
                  </a:lnTo>
                  <a:lnTo>
                    <a:pt x="1498" y="968"/>
                  </a:lnTo>
                  <a:lnTo>
                    <a:pt x="1452" y="968"/>
                  </a:lnTo>
                  <a:lnTo>
                    <a:pt x="1452" y="957"/>
                  </a:lnTo>
                  <a:close/>
                  <a:moveTo>
                    <a:pt x="1532" y="957"/>
                  </a:moveTo>
                  <a:lnTo>
                    <a:pt x="1578" y="957"/>
                  </a:lnTo>
                  <a:lnTo>
                    <a:pt x="1578" y="968"/>
                  </a:lnTo>
                  <a:lnTo>
                    <a:pt x="1532" y="968"/>
                  </a:lnTo>
                  <a:lnTo>
                    <a:pt x="1532" y="957"/>
                  </a:lnTo>
                  <a:close/>
                  <a:moveTo>
                    <a:pt x="1613" y="957"/>
                  </a:moveTo>
                  <a:lnTo>
                    <a:pt x="1659" y="957"/>
                  </a:lnTo>
                  <a:lnTo>
                    <a:pt x="1659" y="968"/>
                  </a:lnTo>
                  <a:lnTo>
                    <a:pt x="1613" y="968"/>
                  </a:lnTo>
                  <a:lnTo>
                    <a:pt x="1613" y="957"/>
                  </a:lnTo>
                  <a:close/>
                  <a:moveTo>
                    <a:pt x="1694" y="957"/>
                  </a:moveTo>
                  <a:lnTo>
                    <a:pt x="1740" y="957"/>
                  </a:lnTo>
                  <a:lnTo>
                    <a:pt x="1740" y="968"/>
                  </a:lnTo>
                  <a:lnTo>
                    <a:pt x="1694" y="968"/>
                  </a:lnTo>
                  <a:lnTo>
                    <a:pt x="1694" y="957"/>
                  </a:lnTo>
                  <a:close/>
                  <a:moveTo>
                    <a:pt x="1774" y="957"/>
                  </a:moveTo>
                  <a:lnTo>
                    <a:pt x="1820" y="957"/>
                  </a:lnTo>
                  <a:lnTo>
                    <a:pt x="1820" y="968"/>
                  </a:lnTo>
                  <a:lnTo>
                    <a:pt x="1774" y="968"/>
                  </a:lnTo>
                  <a:lnTo>
                    <a:pt x="1774" y="957"/>
                  </a:lnTo>
                  <a:close/>
                  <a:moveTo>
                    <a:pt x="1855" y="957"/>
                  </a:moveTo>
                  <a:lnTo>
                    <a:pt x="1901" y="957"/>
                  </a:lnTo>
                  <a:lnTo>
                    <a:pt x="1901" y="968"/>
                  </a:lnTo>
                  <a:lnTo>
                    <a:pt x="1855" y="968"/>
                  </a:lnTo>
                  <a:lnTo>
                    <a:pt x="1855" y="957"/>
                  </a:lnTo>
                  <a:close/>
                  <a:moveTo>
                    <a:pt x="1936" y="957"/>
                  </a:moveTo>
                  <a:lnTo>
                    <a:pt x="1982" y="957"/>
                  </a:lnTo>
                  <a:lnTo>
                    <a:pt x="1982" y="968"/>
                  </a:lnTo>
                  <a:lnTo>
                    <a:pt x="1936" y="968"/>
                  </a:lnTo>
                  <a:lnTo>
                    <a:pt x="1936" y="957"/>
                  </a:lnTo>
                  <a:close/>
                  <a:moveTo>
                    <a:pt x="2016" y="957"/>
                  </a:moveTo>
                  <a:lnTo>
                    <a:pt x="2062" y="957"/>
                  </a:lnTo>
                  <a:lnTo>
                    <a:pt x="2062" y="968"/>
                  </a:lnTo>
                  <a:lnTo>
                    <a:pt x="2016" y="968"/>
                  </a:lnTo>
                  <a:lnTo>
                    <a:pt x="2016" y="957"/>
                  </a:lnTo>
                  <a:close/>
                  <a:moveTo>
                    <a:pt x="0" y="0"/>
                  </a:moveTo>
                  <a:lnTo>
                    <a:pt x="46" y="0"/>
                  </a:lnTo>
                  <a:lnTo>
                    <a:pt x="46" y="12"/>
                  </a:lnTo>
                  <a:lnTo>
                    <a:pt x="0" y="12"/>
                  </a:lnTo>
                  <a:lnTo>
                    <a:pt x="0" y="0"/>
                  </a:lnTo>
                  <a:close/>
                  <a:moveTo>
                    <a:pt x="81" y="0"/>
                  </a:moveTo>
                  <a:lnTo>
                    <a:pt x="127" y="0"/>
                  </a:lnTo>
                  <a:lnTo>
                    <a:pt x="127" y="12"/>
                  </a:lnTo>
                  <a:lnTo>
                    <a:pt x="81" y="12"/>
                  </a:lnTo>
                  <a:lnTo>
                    <a:pt x="81" y="0"/>
                  </a:lnTo>
                  <a:close/>
                  <a:moveTo>
                    <a:pt x="161" y="0"/>
                  </a:moveTo>
                  <a:lnTo>
                    <a:pt x="207" y="0"/>
                  </a:lnTo>
                  <a:lnTo>
                    <a:pt x="207" y="12"/>
                  </a:lnTo>
                  <a:lnTo>
                    <a:pt x="161" y="12"/>
                  </a:lnTo>
                  <a:lnTo>
                    <a:pt x="161" y="0"/>
                  </a:lnTo>
                  <a:close/>
                  <a:moveTo>
                    <a:pt x="242" y="0"/>
                  </a:moveTo>
                  <a:lnTo>
                    <a:pt x="288" y="0"/>
                  </a:lnTo>
                  <a:lnTo>
                    <a:pt x="288" y="12"/>
                  </a:lnTo>
                  <a:lnTo>
                    <a:pt x="242" y="12"/>
                  </a:lnTo>
                  <a:lnTo>
                    <a:pt x="242" y="0"/>
                  </a:lnTo>
                  <a:close/>
                  <a:moveTo>
                    <a:pt x="323" y="0"/>
                  </a:moveTo>
                  <a:lnTo>
                    <a:pt x="369" y="0"/>
                  </a:lnTo>
                  <a:lnTo>
                    <a:pt x="369" y="12"/>
                  </a:lnTo>
                  <a:lnTo>
                    <a:pt x="323" y="12"/>
                  </a:lnTo>
                  <a:lnTo>
                    <a:pt x="323" y="0"/>
                  </a:lnTo>
                  <a:close/>
                  <a:moveTo>
                    <a:pt x="403" y="0"/>
                  </a:moveTo>
                  <a:lnTo>
                    <a:pt x="449" y="0"/>
                  </a:lnTo>
                  <a:lnTo>
                    <a:pt x="449" y="12"/>
                  </a:lnTo>
                  <a:lnTo>
                    <a:pt x="403" y="12"/>
                  </a:lnTo>
                  <a:lnTo>
                    <a:pt x="403" y="0"/>
                  </a:lnTo>
                  <a:close/>
                  <a:moveTo>
                    <a:pt x="484" y="0"/>
                  </a:moveTo>
                  <a:lnTo>
                    <a:pt x="530" y="0"/>
                  </a:lnTo>
                  <a:lnTo>
                    <a:pt x="530" y="12"/>
                  </a:lnTo>
                  <a:lnTo>
                    <a:pt x="484" y="12"/>
                  </a:lnTo>
                  <a:lnTo>
                    <a:pt x="484" y="0"/>
                  </a:lnTo>
                  <a:close/>
                  <a:moveTo>
                    <a:pt x="564" y="0"/>
                  </a:moveTo>
                  <a:lnTo>
                    <a:pt x="611" y="0"/>
                  </a:lnTo>
                  <a:lnTo>
                    <a:pt x="611" y="12"/>
                  </a:lnTo>
                  <a:lnTo>
                    <a:pt x="564" y="12"/>
                  </a:lnTo>
                  <a:lnTo>
                    <a:pt x="564" y="0"/>
                  </a:lnTo>
                  <a:close/>
                  <a:moveTo>
                    <a:pt x="645" y="0"/>
                  </a:moveTo>
                  <a:lnTo>
                    <a:pt x="691" y="0"/>
                  </a:lnTo>
                  <a:lnTo>
                    <a:pt x="691" y="12"/>
                  </a:lnTo>
                  <a:lnTo>
                    <a:pt x="645" y="12"/>
                  </a:lnTo>
                  <a:lnTo>
                    <a:pt x="645" y="0"/>
                  </a:lnTo>
                  <a:close/>
                  <a:moveTo>
                    <a:pt x="726" y="0"/>
                  </a:moveTo>
                  <a:lnTo>
                    <a:pt x="772" y="0"/>
                  </a:lnTo>
                  <a:lnTo>
                    <a:pt x="772" y="12"/>
                  </a:lnTo>
                  <a:lnTo>
                    <a:pt x="726" y="12"/>
                  </a:lnTo>
                  <a:lnTo>
                    <a:pt x="726" y="0"/>
                  </a:lnTo>
                  <a:close/>
                  <a:moveTo>
                    <a:pt x="806" y="0"/>
                  </a:moveTo>
                  <a:lnTo>
                    <a:pt x="853" y="0"/>
                  </a:lnTo>
                  <a:lnTo>
                    <a:pt x="853" y="12"/>
                  </a:lnTo>
                  <a:lnTo>
                    <a:pt x="806" y="12"/>
                  </a:lnTo>
                  <a:lnTo>
                    <a:pt x="806" y="0"/>
                  </a:lnTo>
                  <a:close/>
                  <a:moveTo>
                    <a:pt x="887" y="0"/>
                  </a:moveTo>
                  <a:lnTo>
                    <a:pt x="933" y="0"/>
                  </a:lnTo>
                  <a:lnTo>
                    <a:pt x="933" y="12"/>
                  </a:lnTo>
                  <a:lnTo>
                    <a:pt x="887" y="12"/>
                  </a:lnTo>
                  <a:lnTo>
                    <a:pt x="887" y="0"/>
                  </a:lnTo>
                  <a:close/>
                  <a:moveTo>
                    <a:pt x="968" y="0"/>
                  </a:moveTo>
                  <a:lnTo>
                    <a:pt x="1014" y="0"/>
                  </a:lnTo>
                  <a:lnTo>
                    <a:pt x="1014" y="12"/>
                  </a:lnTo>
                  <a:lnTo>
                    <a:pt x="968" y="12"/>
                  </a:lnTo>
                  <a:lnTo>
                    <a:pt x="968" y="0"/>
                  </a:lnTo>
                  <a:close/>
                  <a:moveTo>
                    <a:pt x="1048" y="0"/>
                  </a:moveTo>
                  <a:lnTo>
                    <a:pt x="1094" y="0"/>
                  </a:lnTo>
                  <a:lnTo>
                    <a:pt x="1094" y="12"/>
                  </a:lnTo>
                  <a:lnTo>
                    <a:pt x="1048" y="12"/>
                  </a:lnTo>
                  <a:lnTo>
                    <a:pt x="1048" y="0"/>
                  </a:lnTo>
                  <a:close/>
                  <a:moveTo>
                    <a:pt x="1129" y="0"/>
                  </a:moveTo>
                  <a:lnTo>
                    <a:pt x="1175" y="0"/>
                  </a:lnTo>
                  <a:lnTo>
                    <a:pt x="1175" y="12"/>
                  </a:lnTo>
                  <a:lnTo>
                    <a:pt x="1129" y="12"/>
                  </a:lnTo>
                  <a:lnTo>
                    <a:pt x="1129" y="0"/>
                  </a:lnTo>
                  <a:close/>
                  <a:moveTo>
                    <a:pt x="1210" y="0"/>
                  </a:moveTo>
                  <a:lnTo>
                    <a:pt x="1256" y="0"/>
                  </a:lnTo>
                  <a:lnTo>
                    <a:pt x="1256" y="12"/>
                  </a:lnTo>
                  <a:lnTo>
                    <a:pt x="1210" y="12"/>
                  </a:lnTo>
                  <a:lnTo>
                    <a:pt x="1210" y="0"/>
                  </a:lnTo>
                  <a:close/>
                  <a:moveTo>
                    <a:pt x="1290" y="0"/>
                  </a:moveTo>
                  <a:lnTo>
                    <a:pt x="1336" y="0"/>
                  </a:lnTo>
                  <a:lnTo>
                    <a:pt x="1336" y="12"/>
                  </a:lnTo>
                  <a:lnTo>
                    <a:pt x="1290" y="12"/>
                  </a:lnTo>
                  <a:lnTo>
                    <a:pt x="1290" y="0"/>
                  </a:lnTo>
                  <a:close/>
                  <a:moveTo>
                    <a:pt x="1371" y="0"/>
                  </a:moveTo>
                  <a:lnTo>
                    <a:pt x="1417" y="0"/>
                  </a:lnTo>
                  <a:lnTo>
                    <a:pt x="1417" y="12"/>
                  </a:lnTo>
                  <a:lnTo>
                    <a:pt x="1371" y="12"/>
                  </a:lnTo>
                  <a:lnTo>
                    <a:pt x="1371" y="0"/>
                  </a:lnTo>
                  <a:close/>
                  <a:moveTo>
                    <a:pt x="1452" y="0"/>
                  </a:moveTo>
                  <a:lnTo>
                    <a:pt x="1498" y="0"/>
                  </a:lnTo>
                  <a:lnTo>
                    <a:pt x="1498" y="12"/>
                  </a:lnTo>
                  <a:lnTo>
                    <a:pt x="1452" y="12"/>
                  </a:lnTo>
                  <a:lnTo>
                    <a:pt x="1452" y="0"/>
                  </a:lnTo>
                  <a:close/>
                  <a:moveTo>
                    <a:pt x="1532" y="0"/>
                  </a:moveTo>
                  <a:lnTo>
                    <a:pt x="1578" y="0"/>
                  </a:lnTo>
                  <a:lnTo>
                    <a:pt x="1578" y="12"/>
                  </a:lnTo>
                  <a:lnTo>
                    <a:pt x="1532" y="12"/>
                  </a:lnTo>
                  <a:lnTo>
                    <a:pt x="1532" y="0"/>
                  </a:lnTo>
                  <a:close/>
                  <a:moveTo>
                    <a:pt x="1613" y="0"/>
                  </a:moveTo>
                  <a:lnTo>
                    <a:pt x="1659" y="0"/>
                  </a:lnTo>
                  <a:lnTo>
                    <a:pt x="1659" y="12"/>
                  </a:lnTo>
                  <a:lnTo>
                    <a:pt x="1613" y="12"/>
                  </a:lnTo>
                  <a:lnTo>
                    <a:pt x="1613" y="0"/>
                  </a:lnTo>
                  <a:close/>
                  <a:moveTo>
                    <a:pt x="1694" y="0"/>
                  </a:moveTo>
                  <a:lnTo>
                    <a:pt x="1740" y="0"/>
                  </a:lnTo>
                  <a:lnTo>
                    <a:pt x="1740" y="12"/>
                  </a:lnTo>
                  <a:lnTo>
                    <a:pt x="1694" y="12"/>
                  </a:lnTo>
                  <a:lnTo>
                    <a:pt x="1694" y="0"/>
                  </a:lnTo>
                  <a:close/>
                  <a:moveTo>
                    <a:pt x="1774" y="0"/>
                  </a:moveTo>
                  <a:lnTo>
                    <a:pt x="1820" y="0"/>
                  </a:lnTo>
                  <a:lnTo>
                    <a:pt x="1820" y="12"/>
                  </a:lnTo>
                  <a:lnTo>
                    <a:pt x="1774" y="12"/>
                  </a:lnTo>
                  <a:lnTo>
                    <a:pt x="1774" y="0"/>
                  </a:lnTo>
                  <a:close/>
                  <a:moveTo>
                    <a:pt x="1855" y="0"/>
                  </a:moveTo>
                  <a:lnTo>
                    <a:pt x="1901" y="0"/>
                  </a:lnTo>
                  <a:lnTo>
                    <a:pt x="1901" y="12"/>
                  </a:lnTo>
                  <a:lnTo>
                    <a:pt x="1855" y="12"/>
                  </a:lnTo>
                  <a:lnTo>
                    <a:pt x="1855" y="0"/>
                  </a:lnTo>
                  <a:close/>
                  <a:moveTo>
                    <a:pt x="1936" y="0"/>
                  </a:moveTo>
                  <a:lnTo>
                    <a:pt x="1982" y="0"/>
                  </a:lnTo>
                  <a:lnTo>
                    <a:pt x="1982" y="12"/>
                  </a:lnTo>
                  <a:lnTo>
                    <a:pt x="1936" y="12"/>
                  </a:lnTo>
                  <a:lnTo>
                    <a:pt x="1936" y="0"/>
                  </a:lnTo>
                  <a:close/>
                  <a:moveTo>
                    <a:pt x="2016" y="0"/>
                  </a:moveTo>
                  <a:lnTo>
                    <a:pt x="2062" y="0"/>
                  </a:lnTo>
                  <a:lnTo>
                    <a:pt x="2062" y="12"/>
                  </a:lnTo>
                  <a:lnTo>
                    <a:pt x="2016" y="12"/>
                  </a:lnTo>
                  <a:lnTo>
                    <a:pt x="2016" y="0"/>
                  </a:lnTo>
                  <a:close/>
                </a:path>
              </a:pathLst>
            </a:custGeom>
            <a:solidFill>
              <a:srgbClr val="86888F"/>
            </a:solidFill>
            <a:ln w="1">
              <a:solidFill>
                <a:srgbClr val="8688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5"/>
            <p:cNvSpPr>
              <a:spLocks noChangeArrowheads="1"/>
            </p:cNvSpPr>
            <p:nvPr/>
          </p:nvSpPr>
          <p:spPr bwMode="auto">
            <a:xfrm>
              <a:off x="7120744" y="2994011"/>
              <a:ext cx="9525" cy="1520828"/>
            </a:xfrm>
            <a:prstGeom prst="rect">
              <a:avLst/>
            </a:prstGeom>
            <a:solidFill>
              <a:srgbClr val="86888F"/>
            </a:solidFill>
            <a:ln w="1">
              <a:solidFill>
                <a:srgbClr val="86888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6"/>
            <p:cNvSpPr>
              <a:spLocks noEditPoints="1"/>
            </p:cNvSpPr>
            <p:nvPr/>
          </p:nvSpPr>
          <p:spPr bwMode="auto">
            <a:xfrm>
              <a:off x="7079469" y="2990836"/>
              <a:ext cx="46038" cy="1528766"/>
            </a:xfrm>
            <a:custGeom>
              <a:avLst/>
              <a:gdLst>
                <a:gd name="T0" fmla="*/ 0 w 58"/>
                <a:gd name="T1" fmla="*/ 1915 h 1926"/>
                <a:gd name="T2" fmla="*/ 58 w 58"/>
                <a:gd name="T3" fmla="*/ 1915 h 1926"/>
                <a:gd name="T4" fmla="*/ 58 w 58"/>
                <a:gd name="T5" fmla="*/ 1926 h 1926"/>
                <a:gd name="T6" fmla="*/ 0 w 58"/>
                <a:gd name="T7" fmla="*/ 1926 h 1926"/>
                <a:gd name="T8" fmla="*/ 0 w 58"/>
                <a:gd name="T9" fmla="*/ 1915 h 1926"/>
                <a:gd name="T10" fmla="*/ 0 w 58"/>
                <a:gd name="T11" fmla="*/ 957 h 1926"/>
                <a:gd name="T12" fmla="*/ 58 w 58"/>
                <a:gd name="T13" fmla="*/ 957 h 1926"/>
                <a:gd name="T14" fmla="*/ 58 w 58"/>
                <a:gd name="T15" fmla="*/ 968 h 1926"/>
                <a:gd name="T16" fmla="*/ 0 w 58"/>
                <a:gd name="T17" fmla="*/ 968 h 1926"/>
                <a:gd name="T18" fmla="*/ 0 w 58"/>
                <a:gd name="T19" fmla="*/ 957 h 1926"/>
                <a:gd name="T20" fmla="*/ 0 w 58"/>
                <a:gd name="T21" fmla="*/ 0 h 1926"/>
                <a:gd name="T22" fmla="*/ 58 w 58"/>
                <a:gd name="T23" fmla="*/ 0 h 1926"/>
                <a:gd name="T24" fmla="*/ 58 w 58"/>
                <a:gd name="T25" fmla="*/ 12 h 1926"/>
                <a:gd name="T26" fmla="*/ 0 w 58"/>
                <a:gd name="T27" fmla="*/ 12 h 1926"/>
                <a:gd name="T28" fmla="*/ 0 w 58"/>
                <a:gd name="T29" fmla="*/ 0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926">
                  <a:moveTo>
                    <a:pt x="0" y="1915"/>
                  </a:moveTo>
                  <a:lnTo>
                    <a:pt x="58" y="1915"/>
                  </a:lnTo>
                  <a:lnTo>
                    <a:pt x="58" y="1926"/>
                  </a:lnTo>
                  <a:lnTo>
                    <a:pt x="0" y="1926"/>
                  </a:lnTo>
                  <a:lnTo>
                    <a:pt x="0" y="1915"/>
                  </a:lnTo>
                  <a:close/>
                  <a:moveTo>
                    <a:pt x="0" y="957"/>
                  </a:moveTo>
                  <a:lnTo>
                    <a:pt x="58" y="957"/>
                  </a:lnTo>
                  <a:lnTo>
                    <a:pt x="58" y="968"/>
                  </a:lnTo>
                  <a:lnTo>
                    <a:pt x="0" y="968"/>
                  </a:lnTo>
                  <a:lnTo>
                    <a:pt x="0" y="957"/>
                  </a:lnTo>
                  <a:close/>
                  <a:moveTo>
                    <a:pt x="0" y="0"/>
                  </a:moveTo>
                  <a:lnTo>
                    <a:pt x="58" y="0"/>
                  </a:lnTo>
                  <a:lnTo>
                    <a:pt x="58" y="12"/>
                  </a:lnTo>
                  <a:lnTo>
                    <a:pt x="0" y="12"/>
                  </a:lnTo>
                  <a:lnTo>
                    <a:pt x="0" y="0"/>
                  </a:lnTo>
                  <a:close/>
                </a:path>
              </a:pathLst>
            </a:custGeom>
            <a:solidFill>
              <a:srgbClr val="86888F"/>
            </a:solidFill>
            <a:ln w="1">
              <a:solidFill>
                <a:srgbClr val="8688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7"/>
            <p:cNvSpPr>
              <a:spLocks noChangeArrowheads="1"/>
            </p:cNvSpPr>
            <p:nvPr/>
          </p:nvSpPr>
          <p:spPr bwMode="auto">
            <a:xfrm>
              <a:off x="7125507" y="4510077"/>
              <a:ext cx="1651003" cy="9525"/>
            </a:xfrm>
            <a:prstGeom prst="rect">
              <a:avLst/>
            </a:prstGeom>
            <a:solidFill>
              <a:srgbClr val="86888F"/>
            </a:solidFill>
            <a:ln w="1">
              <a:solidFill>
                <a:srgbClr val="86888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8"/>
            <p:cNvSpPr>
              <a:spLocks noEditPoints="1"/>
            </p:cNvSpPr>
            <p:nvPr/>
          </p:nvSpPr>
          <p:spPr bwMode="auto">
            <a:xfrm>
              <a:off x="7120744" y="4514839"/>
              <a:ext cx="1660528" cy="46038"/>
            </a:xfrm>
            <a:custGeom>
              <a:avLst/>
              <a:gdLst>
                <a:gd name="T0" fmla="*/ 12 w 2091"/>
                <a:gd name="T1" fmla="*/ 0 h 57"/>
                <a:gd name="T2" fmla="*/ 12 w 2091"/>
                <a:gd name="T3" fmla="*/ 57 h 57"/>
                <a:gd name="T4" fmla="*/ 0 w 2091"/>
                <a:gd name="T5" fmla="*/ 57 h 57"/>
                <a:gd name="T6" fmla="*/ 0 w 2091"/>
                <a:gd name="T7" fmla="*/ 0 h 57"/>
                <a:gd name="T8" fmla="*/ 12 w 2091"/>
                <a:gd name="T9" fmla="*/ 0 h 57"/>
                <a:gd name="T10" fmla="*/ 2091 w 2091"/>
                <a:gd name="T11" fmla="*/ 0 h 57"/>
                <a:gd name="T12" fmla="*/ 2091 w 2091"/>
                <a:gd name="T13" fmla="*/ 57 h 57"/>
                <a:gd name="T14" fmla="*/ 2080 w 2091"/>
                <a:gd name="T15" fmla="*/ 57 h 57"/>
                <a:gd name="T16" fmla="*/ 2080 w 2091"/>
                <a:gd name="T17" fmla="*/ 0 h 57"/>
                <a:gd name="T18" fmla="*/ 2091 w 209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1" h="57">
                  <a:moveTo>
                    <a:pt x="12" y="0"/>
                  </a:moveTo>
                  <a:lnTo>
                    <a:pt x="12" y="57"/>
                  </a:lnTo>
                  <a:lnTo>
                    <a:pt x="0" y="57"/>
                  </a:lnTo>
                  <a:lnTo>
                    <a:pt x="0" y="0"/>
                  </a:lnTo>
                  <a:lnTo>
                    <a:pt x="12" y="0"/>
                  </a:lnTo>
                  <a:close/>
                  <a:moveTo>
                    <a:pt x="2091" y="0"/>
                  </a:moveTo>
                  <a:lnTo>
                    <a:pt x="2091" y="57"/>
                  </a:lnTo>
                  <a:lnTo>
                    <a:pt x="2080" y="57"/>
                  </a:lnTo>
                  <a:lnTo>
                    <a:pt x="2080" y="0"/>
                  </a:lnTo>
                  <a:lnTo>
                    <a:pt x="2091" y="0"/>
                  </a:lnTo>
                  <a:close/>
                </a:path>
              </a:pathLst>
            </a:custGeom>
            <a:solidFill>
              <a:srgbClr val="86888F"/>
            </a:solidFill>
            <a:ln w="1">
              <a:solidFill>
                <a:srgbClr val="86888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9"/>
            <p:cNvSpPr>
              <a:spLocks noChangeArrowheads="1"/>
            </p:cNvSpPr>
            <p:nvPr/>
          </p:nvSpPr>
          <p:spPr bwMode="auto">
            <a:xfrm>
              <a:off x="6782606" y="4427526"/>
              <a:ext cx="2809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2040"/>
                  </a:solidFill>
                  <a:effectLst/>
                  <a:latin typeface="Arial" pitchFamily="34" charset="0"/>
                  <a:cs typeface="Arial" pitchFamily="34" charset="0"/>
                </a:rPr>
                <a:t>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20"/>
            <p:cNvSpPr>
              <a:spLocks noChangeArrowheads="1"/>
            </p:cNvSpPr>
            <p:nvPr/>
          </p:nvSpPr>
          <p:spPr bwMode="auto">
            <a:xfrm>
              <a:off x="6782606" y="3667112"/>
              <a:ext cx="2809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2040"/>
                  </a:solidFill>
                  <a:effectLst/>
                  <a:latin typeface="Arial"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21"/>
            <p:cNvSpPr>
              <a:spLocks noChangeArrowheads="1"/>
            </p:cNvSpPr>
            <p:nvPr/>
          </p:nvSpPr>
          <p:spPr bwMode="auto">
            <a:xfrm>
              <a:off x="6782606" y="2908285"/>
              <a:ext cx="2809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2040"/>
                  </a:solidFill>
                  <a:effectLst/>
                  <a:latin typeface="Arial"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33"/>
            <p:cNvSpPr>
              <a:spLocks noChangeArrowheads="1"/>
            </p:cNvSpPr>
            <p:nvPr/>
          </p:nvSpPr>
          <p:spPr bwMode="auto">
            <a:xfrm>
              <a:off x="6700056" y="3603612"/>
              <a:ext cx="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36"/>
            <p:cNvSpPr>
              <a:spLocks noChangeArrowheads="1"/>
            </p:cNvSpPr>
            <p:nvPr/>
          </p:nvSpPr>
          <p:spPr bwMode="auto">
            <a:xfrm>
              <a:off x="6700056" y="3382949"/>
              <a:ext cx="1158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204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43"/>
            <p:cNvSpPr>
              <a:spLocks noChangeArrowheads="1"/>
            </p:cNvSpPr>
            <p:nvPr/>
          </p:nvSpPr>
          <p:spPr bwMode="auto">
            <a:xfrm>
              <a:off x="6700056" y="3003536"/>
              <a:ext cx="0"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3" name="Group 22"/>
          <p:cNvGrpSpPr/>
          <p:nvPr/>
        </p:nvGrpSpPr>
        <p:grpSpPr>
          <a:xfrm>
            <a:off x="1485164" y="3768474"/>
            <a:ext cx="355601" cy="1916731"/>
            <a:chOff x="7542226" y="609601"/>
            <a:chExt cx="355601" cy="2693994"/>
          </a:xfrm>
        </p:grpSpPr>
        <p:sp>
          <p:nvSpPr>
            <p:cNvPr id="25" name="Rectangle 9"/>
            <p:cNvSpPr>
              <a:spLocks noChangeArrowheads="1"/>
            </p:cNvSpPr>
            <p:nvPr/>
          </p:nvSpPr>
          <p:spPr bwMode="auto">
            <a:xfrm>
              <a:off x="7545401" y="614364"/>
              <a:ext cx="347663" cy="2684469"/>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noEditPoints="1"/>
            </p:cNvSpPr>
            <p:nvPr/>
          </p:nvSpPr>
          <p:spPr bwMode="auto">
            <a:xfrm>
              <a:off x="7542226" y="609601"/>
              <a:ext cx="355601" cy="2693994"/>
            </a:xfrm>
            <a:custGeom>
              <a:avLst/>
              <a:gdLst>
                <a:gd name="T0" fmla="*/ 0 w 449"/>
                <a:gd name="T1" fmla="*/ 6 h 3393"/>
                <a:gd name="T2" fmla="*/ 0 w 449"/>
                <a:gd name="T3" fmla="*/ 2 h 3393"/>
                <a:gd name="T4" fmla="*/ 6 w 449"/>
                <a:gd name="T5" fmla="*/ 0 h 3393"/>
                <a:gd name="T6" fmla="*/ 444 w 449"/>
                <a:gd name="T7" fmla="*/ 0 h 3393"/>
                <a:gd name="T8" fmla="*/ 448 w 449"/>
                <a:gd name="T9" fmla="*/ 2 h 3393"/>
                <a:gd name="T10" fmla="*/ 449 w 449"/>
                <a:gd name="T11" fmla="*/ 6 h 3393"/>
                <a:gd name="T12" fmla="*/ 449 w 449"/>
                <a:gd name="T13" fmla="*/ 3388 h 3393"/>
                <a:gd name="T14" fmla="*/ 448 w 449"/>
                <a:gd name="T15" fmla="*/ 3391 h 3393"/>
                <a:gd name="T16" fmla="*/ 444 w 449"/>
                <a:gd name="T17" fmla="*/ 3393 h 3393"/>
                <a:gd name="T18" fmla="*/ 6 w 449"/>
                <a:gd name="T19" fmla="*/ 3393 h 3393"/>
                <a:gd name="T20" fmla="*/ 0 w 449"/>
                <a:gd name="T21" fmla="*/ 3391 h 3393"/>
                <a:gd name="T22" fmla="*/ 0 w 449"/>
                <a:gd name="T23" fmla="*/ 3388 h 3393"/>
                <a:gd name="T24" fmla="*/ 0 w 449"/>
                <a:gd name="T25" fmla="*/ 6 h 3393"/>
                <a:gd name="T26" fmla="*/ 12 w 449"/>
                <a:gd name="T27" fmla="*/ 3388 h 3393"/>
                <a:gd name="T28" fmla="*/ 6 w 449"/>
                <a:gd name="T29" fmla="*/ 3382 h 3393"/>
                <a:gd name="T30" fmla="*/ 444 w 449"/>
                <a:gd name="T31" fmla="*/ 3382 h 3393"/>
                <a:gd name="T32" fmla="*/ 438 w 449"/>
                <a:gd name="T33" fmla="*/ 3388 h 3393"/>
                <a:gd name="T34" fmla="*/ 438 w 449"/>
                <a:gd name="T35" fmla="*/ 6 h 3393"/>
                <a:gd name="T36" fmla="*/ 444 w 449"/>
                <a:gd name="T37" fmla="*/ 11 h 3393"/>
                <a:gd name="T38" fmla="*/ 6 w 449"/>
                <a:gd name="T39" fmla="*/ 11 h 3393"/>
                <a:gd name="T40" fmla="*/ 12 w 449"/>
                <a:gd name="T41" fmla="*/ 6 h 3393"/>
                <a:gd name="T42" fmla="*/ 12 w 449"/>
                <a:gd name="T43" fmla="*/ 3388 h 3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9" h="3393">
                  <a:moveTo>
                    <a:pt x="0" y="6"/>
                  </a:moveTo>
                  <a:lnTo>
                    <a:pt x="0" y="2"/>
                  </a:lnTo>
                  <a:lnTo>
                    <a:pt x="6" y="0"/>
                  </a:lnTo>
                  <a:lnTo>
                    <a:pt x="444" y="0"/>
                  </a:lnTo>
                  <a:lnTo>
                    <a:pt x="448" y="2"/>
                  </a:lnTo>
                  <a:lnTo>
                    <a:pt x="449" y="6"/>
                  </a:lnTo>
                  <a:lnTo>
                    <a:pt x="449" y="3388"/>
                  </a:lnTo>
                  <a:lnTo>
                    <a:pt x="448" y="3391"/>
                  </a:lnTo>
                  <a:lnTo>
                    <a:pt x="444" y="3393"/>
                  </a:lnTo>
                  <a:lnTo>
                    <a:pt x="6" y="3393"/>
                  </a:lnTo>
                  <a:lnTo>
                    <a:pt x="0" y="3391"/>
                  </a:lnTo>
                  <a:lnTo>
                    <a:pt x="0" y="3388"/>
                  </a:lnTo>
                  <a:lnTo>
                    <a:pt x="0" y="6"/>
                  </a:lnTo>
                  <a:close/>
                  <a:moveTo>
                    <a:pt x="12" y="3388"/>
                  </a:moveTo>
                  <a:lnTo>
                    <a:pt x="6" y="3382"/>
                  </a:lnTo>
                  <a:lnTo>
                    <a:pt x="444" y="3382"/>
                  </a:lnTo>
                  <a:lnTo>
                    <a:pt x="438" y="3388"/>
                  </a:lnTo>
                  <a:lnTo>
                    <a:pt x="438" y="6"/>
                  </a:lnTo>
                  <a:lnTo>
                    <a:pt x="444" y="11"/>
                  </a:lnTo>
                  <a:lnTo>
                    <a:pt x="6" y="11"/>
                  </a:lnTo>
                  <a:lnTo>
                    <a:pt x="12" y="6"/>
                  </a:lnTo>
                  <a:lnTo>
                    <a:pt x="12" y="3388"/>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Rectangle 44"/>
          <p:cNvSpPr>
            <a:spLocks noChangeArrowheads="1"/>
          </p:cNvSpPr>
          <p:nvPr/>
        </p:nvSpPr>
        <p:spPr bwMode="auto">
          <a:xfrm>
            <a:off x="1538731" y="3573765"/>
            <a:ext cx="248466" cy="26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2.2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2"/>
          <p:cNvSpPr>
            <a:spLocks noChangeArrowheads="1"/>
          </p:cNvSpPr>
          <p:nvPr/>
        </p:nvSpPr>
        <p:spPr bwMode="auto">
          <a:xfrm rot="16200000">
            <a:off x="-234250" y="4572046"/>
            <a:ext cx="16190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40"/>
                </a:solidFill>
                <a:effectLst/>
                <a:latin typeface="Arial" pitchFamily="34" charset="0"/>
                <a:cs typeface="Arial" pitchFamily="34" charset="0"/>
              </a:rPr>
              <a:t>Interconnect traffic</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51" name="Group 50"/>
          <p:cNvGrpSpPr/>
          <p:nvPr/>
        </p:nvGrpSpPr>
        <p:grpSpPr>
          <a:xfrm>
            <a:off x="1831240" y="4132767"/>
            <a:ext cx="355601" cy="1552439"/>
            <a:chOff x="2868391" y="4077547"/>
            <a:chExt cx="355601" cy="1239840"/>
          </a:xfrm>
        </p:grpSpPr>
        <p:sp>
          <p:nvSpPr>
            <p:cNvPr id="44" name="Rectangle 11"/>
            <p:cNvSpPr>
              <a:spLocks noChangeArrowheads="1"/>
            </p:cNvSpPr>
            <p:nvPr/>
          </p:nvSpPr>
          <p:spPr bwMode="auto">
            <a:xfrm>
              <a:off x="2873153" y="4082310"/>
              <a:ext cx="346076" cy="123031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p:cNvSpPr>
              <a:spLocks noEditPoints="1"/>
            </p:cNvSpPr>
            <p:nvPr/>
          </p:nvSpPr>
          <p:spPr bwMode="auto">
            <a:xfrm>
              <a:off x="2868391" y="4077547"/>
              <a:ext cx="355601" cy="1239840"/>
            </a:xfrm>
            <a:custGeom>
              <a:avLst/>
              <a:gdLst>
                <a:gd name="T0" fmla="*/ 0 w 447"/>
                <a:gd name="T1" fmla="*/ 6 h 1561"/>
                <a:gd name="T2" fmla="*/ 0 w 447"/>
                <a:gd name="T3" fmla="*/ 0 h 1561"/>
                <a:gd name="T4" fmla="*/ 6 w 447"/>
                <a:gd name="T5" fmla="*/ 0 h 1561"/>
                <a:gd name="T6" fmla="*/ 442 w 447"/>
                <a:gd name="T7" fmla="*/ 0 h 1561"/>
                <a:gd name="T8" fmla="*/ 445 w 447"/>
                <a:gd name="T9" fmla="*/ 0 h 1561"/>
                <a:gd name="T10" fmla="*/ 447 w 447"/>
                <a:gd name="T11" fmla="*/ 6 h 1561"/>
                <a:gd name="T12" fmla="*/ 447 w 447"/>
                <a:gd name="T13" fmla="*/ 1556 h 1561"/>
                <a:gd name="T14" fmla="*/ 445 w 447"/>
                <a:gd name="T15" fmla="*/ 1559 h 1561"/>
                <a:gd name="T16" fmla="*/ 442 w 447"/>
                <a:gd name="T17" fmla="*/ 1561 h 1561"/>
                <a:gd name="T18" fmla="*/ 6 w 447"/>
                <a:gd name="T19" fmla="*/ 1561 h 1561"/>
                <a:gd name="T20" fmla="*/ 0 w 447"/>
                <a:gd name="T21" fmla="*/ 1559 h 1561"/>
                <a:gd name="T22" fmla="*/ 0 w 447"/>
                <a:gd name="T23" fmla="*/ 1556 h 1561"/>
                <a:gd name="T24" fmla="*/ 0 w 447"/>
                <a:gd name="T25" fmla="*/ 6 h 1561"/>
                <a:gd name="T26" fmla="*/ 11 w 447"/>
                <a:gd name="T27" fmla="*/ 1556 h 1561"/>
                <a:gd name="T28" fmla="*/ 6 w 447"/>
                <a:gd name="T29" fmla="*/ 1550 h 1561"/>
                <a:gd name="T30" fmla="*/ 442 w 447"/>
                <a:gd name="T31" fmla="*/ 1550 h 1561"/>
                <a:gd name="T32" fmla="*/ 436 w 447"/>
                <a:gd name="T33" fmla="*/ 1556 h 1561"/>
                <a:gd name="T34" fmla="*/ 436 w 447"/>
                <a:gd name="T35" fmla="*/ 6 h 1561"/>
                <a:gd name="T36" fmla="*/ 442 w 447"/>
                <a:gd name="T37" fmla="*/ 12 h 1561"/>
                <a:gd name="T38" fmla="*/ 6 w 447"/>
                <a:gd name="T39" fmla="*/ 12 h 1561"/>
                <a:gd name="T40" fmla="*/ 11 w 447"/>
                <a:gd name="T41" fmla="*/ 6 h 1561"/>
                <a:gd name="T42" fmla="*/ 11 w 447"/>
                <a:gd name="T43" fmla="*/ 1556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7" h="1561">
                  <a:moveTo>
                    <a:pt x="0" y="6"/>
                  </a:moveTo>
                  <a:lnTo>
                    <a:pt x="0" y="0"/>
                  </a:lnTo>
                  <a:lnTo>
                    <a:pt x="6" y="0"/>
                  </a:lnTo>
                  <a:lnTo>
                    <a:pt x="442" y="0"/>
                  </a:lnTo>
                  <a:lnTo>
                    <a:pt x="445" y="0"/>
                  </a:lnTo>
                  <a:lnTo>
                    <a:pt x="447" y="6"/>
                  </a:lnTo>
                  <a:lnTo>
                    <a:pt x="447" y="1556"/>
                  </a:lnTo>
                  <a:lnTo>
                    <a:pt x="445" y="1559"/>
                  </a:lnTo>
                  <a:lnTo>
                    <a:pt x="442" y="1561"/>
                  </a:lnTo>
                  <a:lnTo>
                    <a:pt x="6" y="1561"/>
                  </a:lnTo>
                  <a:lnTo>
                    <a:pt x="0" y="1559"/>
                  </a:lnTo>
                  <a:lnTo>
                    <a:pt x="0" y="1556"/>
                  </a:lnTo>
                  <a:lnTo>
                    <a:pt x="0" y="6"/>
                  </a:lnTo>
                  <a:close/>
                  <a:moveTo>
                    <a:pt x="11" y="1556"/>
                  </a:moveTo>
                  <a:lnTo>
                    <a:pt x="6" y="1550"/>
                  </a:lnTo>
                  <a:lnTo>
                    <a:pt x="442" y="1550"/>
                  </a:lnTo>
                  <a:lnTo>
                    <a:pt x="436" y="1556"/>
                  </a:lnTo>
                  <a:lnTo>
                    <a:pt x="436" y="6"/>
                  </a:lnTo>
                  <a:lnTo>
                    <a:pt x="442" y="12"/>
                  </a:lnTo>
                  <a:lnTo>
                    <a:pt x="6" y="12"/>
                  </a:lnTo>
                  <a:lnTo>
                    <a:pt x="11" y="6"/>
                  </a:lnTo>
                  <a:lnTo>
                    <a:pt x="11" y="1556"/>
                  </a:lnTo>
                  <a:close/>
                </a:path>
              </a:pathLst>
            </a:custGeom>
            <a:solidFill>
              <a:srgbClr val="002040"/>
            </a:solidFill>
            <a:ln w="1">
              <a:solidFill>
                <a:srgbClr val="00204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Rectangle 44"/>
          <p:cNvSpPr>
            <a:spLocks noChangeArrowheads="1"/>
          </p:cNvSpPr>
          <p:nvPr/>
        </p:nvSpPr>
        <p:spPr bwMode="auto">
          <a:xfrm>
            <a:off x="1883917" y="3932133"/>
            <a:ext cx="248466" cy="26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5" name="Group 54"/>
          <p:cNvGrpSpPr/>
          <p:nvPr/>
        </p:nvGrpSpPr>
        <p:grpSpPr>
          <a:xfrm>
            <a:off x="1831240" y="4132768"/>
            <a:ext cx="355601" cy="600304"/>
            <a:chOff x="2868391" y="4077547"/>
            <a:chExt cx="355601" cy="1239840"/>
          </a:xfrm>
          <a:solidFill>
            <a:srgbClr val="FF66FF"/>
          </a:solidFill>
        </p:grpSpPr>
        <p:sp>
          <p:nvSpPr>
            <p:cNvPr id="56" name="Rectangle 11"/>
            <p:cNvSpPr>
              <a:spLocks noChangeArrowheads="1"/>
            </p:cNvSpPr>
            <p:nvPr/>
          </p:nvSpPr>
          <p:spPr bwMode="auto">
            <a:xfrm>
              <a:off x="2873153" y="4082310"/>
              <a:ext cx="346076" cy="12303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2"/>
            <p:cNvSpPr>
              <a:spLocks noEditPoints="1"/>
            </p:cNvSpPr>
            <p:nvPr/>
          </p:nvSpPr>
          <p:spPr bwMode="auto">
            <a:xfrm>
              <a:off x="2868391" y="4077547"/>
              <a:ext cx="355601" cy="1239840"/>
            </a:xfrm>
            <a:custGeom>
              <a:avLst/>
              <a:gdLst>
                <a:gd name="T0" fmla="*/ 0 w 447"/>
                <a:gd name="T1" fmla="*/ 6 h 1561"/>
                <a:gd name="T2" fmla="*/ 0 w 447"/>
                <a:gd name="T3" fmla="*/ 0 h 1561"/>
                <a:gd name="T4" fmla="*/ 6 w 447"/>
                <a:gd name="T5" fmla="*/ 0 h 1561"/>
                <a:gd name="T6" fmla="*/ 442 w 447"/>
                <a:gd name="T7" fmla="*/ 0 h 1561"/>
                <a:gd name="T8" fmla="*/ 445 w 447"/>
                <a:gd name="T9" fmla="*/ 0 h 1561"/>
                <a:gd name="T10" fmla="*/ 447 w 447"/>
                <a:gd name="T11" fmla="*/ 6 h 1561"/>
                <a:gd name="T12" fmla="*/ 447 w 447"/>
                <a:gd name="T13" fmla="*/ 1556 h 1561"/>
                <a:gd name="T14" fmla="*/ 445 w 447"/>
                <a:gd name="T15" fmla="*/ 1559 h 1561"/>
                <a:gd name="T16" fmla="*/ 442 w 447"/>
                <a:gd name="T17" fmla="*/ 1561 h 1561"/>
                <a:gd name="T18" fmla="*/ 6 w 447"/>
                <a:gd name="T19" fmla="*/ 1561 h 1561"/>
                <a:gd name="T20" fmla="*/ 0 w 447"/>
                <a:gd name="T21" fmla="*/ 1559 h 1561"/>
                <a:gd name="T22" fmla="*/ 0 w 447"/>
                <a:gd name="T23" fmla="*/ 1556 h 1561"/>
                <a:gd name="T24" fmla="*/ 0 w 447"/>
                <a:gd name="T25" fmla="*/ 6 h 1561"/>
                <a:gd name="T26" fmla="*/ 11 w 447"/>
                <a:gd name="T27" fmla="*/ 1556 h 1561"/>
                <a:gd name="T28" fmla="*/ 6 w 447"/>
                <a:gd name="T29" fmla="*/ 1550 h 1561"/>
                <a:gd name="T30" fmla="*/ 442 w 447"/>
                <a:gd name="T31" fmla="*/ 1550 h 1561"/>
                <a:gd name="T32" fmla="*/ 436 w 447"/>
                <a:gd name="T33" fmla="*/ 1556 h 1561"/>
                <a:gd name="T34" fmla="*/ 436 w 447"/>
                <a:gd name="T35" fmla="*/ 6 h 1561"/>
                <a:gd name="T36" fmla="*/ 442 w 447"/>
                <a:gd name="T37" fmla="*/ 12 h 1561"/>
                <a:gd name="T38" fmla="*/ 6 w 447"/>
                <a:gd name="T39" fmla="*/ 12 h 1561"/>
                <a:gd name="T40" fmla="*/ 11 w 447"/>
                <a:gd name="T41" fmla="*/ 6 h 1561"/>
                <a:gd name="T42" fmla="*/ 11 w 447"/>
                <a:gd name="T43" fmla="*/ 1556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7" h="1561">
                  <a:moveTo>
                    <a:pt x="0" y="6"/>
                  </a:moveTo>
                  <a:lnTo>
                    <a:pt x="0" y="0"/>
                  </a:lnTo>
                  <a:lnTo>
                    <a:pt x="6" y="0"/>
                  </a:lnTo>
                  <a:lnTo>
                    <a:pt x="442" y="0"/>
                  </a:lnTo>
                  <a:lnTo>
                    <a:pt x="445" y="0"/>
                  </a:lnTo>
                  <a:lnTo>
                    <a:pt x="447" y="6"/>
                  </a:lnTo>
                  <a:lnTo>
                    <a:pt x="447" y="1556"/>
                  </a:lnTo>
                  <a:lnTo>
                    <a:pt x="445" y="1559"/>
                  </a:lnTo>
                  <a:lnTo>
                    <a:pt x="442" y="1561"/>
                  </a:lnTo>
                  <a:lnTo>
                    <a:pt x="6" y="1561"/>
                  </a:lnTo>
                  <a:lnTo>
                    <a:pt x="0" y="1559"/>
                  </a:lnTo>
                  <a:lnTo>
                    <a:pt x="0" y="1556"/>
                  </a:lnTo>
                  <a:lnTo>
                    <a:pt x="0" y="6"/>
                  </a:lnTo>
                  <a:close/>
                  <a:moveTo>
                    <a:pt x="11" y="1556"/>
                  </a:moveTo>
                  <a:lnTo>
                    <a:pt x="6" y="1550"/>
                  </a:lnTo>
                  <a:lnTo>
                    <a:pt x="442" y="1550"/>
                  </a:lnTo>
                  <a:lnTo>
                    <a:pt x="436" y="1556"/>
                  </a:lnTo>
                  <a:lnTo>
                    <a:pt x="436" y="6"/>
                  </a:lnTo>
                  <a:lnTo>
                    <a:pt x="442" y="12"/>
                  </a:lnTo>
                  <a:lnTo>
                    <a:pt x="6" y="12"/>
                  </a:lnTo>
                  <a:lnTo>
                    <a:pt x="11" y="6"/>
                  </a:lnTo>
                  <a:lnTo>
                    <a:pt x="11" y="1556"/>
                  </a:lnTo>
                  <a:close/>
                </a:path>
              </a:pathLst>
            </a:custGeom>
            <a:grpFill/>
            <a:ln w="1">
              <a:solidFill>
                <a:srgbClr val="00204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 name="TextBox 57"/>
          <p:cNvSpPr txBox="1"/>
          <p:nvPr/>
        </p:nvSpPr>
        <p:spPr>
          <a:xfrm>
            <a:off x="2635236" y="3789310"/>
            <a:ext cx="1152128" cy="369332"/>
          </a:xfrm>
          <a:prstGeom prst="rect">
            <a:avLst/>
          </a:prstGeom>
          <a:noFill/>
        </p:spPr>
        <p:txBody>
          <a:bodyPr wrap="square" rtlCol="0">
            <a:spAutoFit/>
          </a:bodyPr>
          <a:lstStyle/>
          <a:p>
            <a:pPr algn="ctr"/>
            <a:r>
              <a:rPr lang="en-CA" dirty="0" smtClean="0"/>
              <a:t>Recalls</a:t>
            </a:r>
            <a:endParaRPr lang="en-CA" dirty="0"/>
          </a:p>
        </p:txBody>
      </p:sp>
      <p:cxnSp>
        <p:nvCxnSpPr>
          <p:cNvPr id="60" name="Straight Arrow Connector 59"/>
          <p:cNvCxnSpPr/>
          <p:nvPr/>
        </p:nvCxnSpPr>
        <p:spPr>
          <a:xfrm flipH="1">
            <a:off x="2035869" y="4067014"/>
            <a:ext cx="735931" cy="194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4499992" y="3509105"/>
            <a:ext cx="969970" cy="952456"/>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solidFill>
              </a:rPr>
              <a:t>C1</a:t>
            </a:r>
            <a:endParaRPr lang="en-US" sz="1400" dirty="0">
              <a:solidFill>
                <a:schemeClr val="tx1"/>
              </a:solidFill>
            </a:endParaRPr>
          </a:p>
        </p:txBody>
      </p:sp>
      <p:sp>
        <p:nvSpPr>
          <p:cNvPr id="68" name="Rectangle 67"/>
          <p:cNvSpPr/>
          <p:nvPr/>
        </p:nvSpPr>
        <p:spPr>
          <a:xfrm>
            <a:off x="4644008" y="3842720"/>
            <a:ext cx="767060" cy="555563"/>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solidFill>
              </a:rPr>
              <a:t>L1D</a:t>
            </a:r>
            <a:endParaRPr lang="en-US" sz="1400" dirty="0">
              <a:solidFill>
                <a:schemeClr val="tx1"/>
              </a:solidFill>
            </a:endParaRPr>
          </a:p>
        </p:txBody>
      </p:sp>
      <p:sp>
        <p:nvSpPr>
          <p:cNvPr id="80" name="Rectangle 79"/>
          <p:cNvSpPr/>
          <p:nvPr/>
        </p:nvSpPr>
        <p:spPr>
          <a:xfrm>
            <a:off x="4721267" y="4150155"/>
            <a:ext cx="292458" cy="1982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A</a:t>
            </a:r>
            <a:endParaRPr lang="en-US" sz="1400" b="1" dirty="0">
              <a:solidFill>
                <a:schemeClr val="bg1"/>
              </a:solidFill>
            </a:endParaRPr>
          </a:p>
        </p:txBody>
      </p:sp>
      <p:sp>
        <p:nvSpPr>
          <p:cNvPr id="81" name="Rectangle 80"/>
          <p:cNvSpPr/>
          <p:nvPr/>
        </p:nvSpPr>
        <p:spPr>
          <a:xfrm>
            <a:off x="5059425" y="4150155"/>
            <a:ext cx="292458" cy="19825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B</a:t>
            </a:r>
            <a:endParaRPr lang="en-US" sz="1400" b="1" dirty="0">
              <a:solidFill>
                <a:schemeClr val="bg1"/>
              </a:solidFill>
            </a:endParaRPr>
          </a:p>
        </p:txBody>
      </p:sp>
      <p:sp>
        <p:nvSpPr>
          <p:cNvPr id="94" name="TextBox 93"/>
          <p:cNvSpPr txBox="1"/>
          <p:nvPr/>
        </p:nvSpPr>
        <p:spPr>
          <a:xfrm>
            <a:off x="4499992" y="3212976"/>
            <a:ext cx="969970" cy="307777"/>
          </a:xfrm>
          <a:prstGeom prst="rect">
            <a:avLst/>
          </a:prstGeom>
          <a:noFill/>
        </p:spPr>
        <p:txBody>
          <a:bodyPr wrap="square" rtlCol="0">
            <a:spAutoFit/>
          </a:bodyPr>
          <a:lstStyle/>
          <a:p>
            <a:r>
              <a:rPr lang="en-CA" sz="1400" b="1" dirty="0" smtClean="0">
                <a:solidFill>
                  <a:schemeClr val="tx1">
                    <a:lumMod val="75000"/>
                    <a:lumOff val="25000"/>
                  </a:schemeClr>
                </a:solidFill>
              </a:rPr>
              <a:t>Load C</a:t>
            </a:r>
            <a:endParaRPr lang="en-CA" sz="1400" b="1" dirty="0">
              <a:solidFill>
                <a:schemeClr val="tx1">
                  <a:lumMod val="75000"/>
                  <a:lumOff val="25000"/>
                </a:schemeClr>
              </a:solidFill>
            </a:endParaRPr>
          </a:p>
        </p:txBody>
      </p:sp>
      <p:cxnSp>
        <p:nvCxnSpPr>
          <p:cNvPr id="96" name="Straight Arrow Connector 95"/>
          <p:cNvCxnSpPr>
            <a:endCxn id="66" idx="1"/>
          </p:cNvCxnSpPr>
          <p:nvPr/>
        </p:nvCxnSpPr>
        <p:spPr>
          <a:xfrm>
            <a:off x="4499992" y="4531077"/>
            <a:ext cx="1679593" cy="1113378"/>
          </a:xfrm>
          <a:prstGeom prst="curvedConnector3">
            <a:avLst>
              <a:gd name="adj1" fmla="val 3257"/>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519060" y="5483222"/>
            <a:ext cx="696871" cy="276999"/>
          </a:xfrm>
          <a:prstGeom prst="rect">
            <a:avLst/>
          </a:prstGeom>
          <a:noFill/>
        </p:spPr>
        <p:txBody>
          <a:bodyPr wrap="square" rtlCol="0">
            <a:spAutoFit/>
          </a:bodyPr>
          <a:lstStyle/>
          <a:p>
            <a:pPr algn="ctr"/>
            <a:r>
              <a:rPr lang="en-CA" sz="1200" b="1" dirty="0" smtClean="0">
                <a:solidFill>
                  <a:schemeClr val="tx1">
                    <a:lumMod val="75000"/>
                    <a:lumOff val="25000"/>
                  </a:schemeClr>
                </a:solidFill>
              </a:rPr>
              <a:t>gets C</a:t>
            </a:r>
            <a:endParaRPr lang="en-CA" sz="1200" b="1" dirty="0">
              <a:solidFill>
                <a:schemeClr val="tx1">
                  <a:lumMod val="75000"/>
                  <a:lumOff val="25000"/>
                </a:schemeClr>
              </a:solidFill>
            </a:endParaRPr>
          </a:p>
        </p:txBody>
      </p:sp>
      <p:cxnSp>
        <p:nvCxnSpPr>
          <p:cNvPr id="105" name="Straight Arrow Connector 104"/>
          <p:cNvCxnSpPr/>
          <p:nvPr/>
        </p:nvCxnSpPr>
        <p:spPr>
          <a:xfrm flipH="1" flipV="1">
            <a:off x="5148065" y="4531077"/>
            <a:ext cx="988959" cy="74619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H="1" flipV="1">
            <a:off x="6352671" y="4540974"/>
            <a:ext cx="286276" cy="74619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V="1">
            <a:off x="7025523" y="4522557"/>
            <a:ext cx="484985" cy="74619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flipV="1">
            <a:off x="7363681" y="4754294"/>
            <a:ext cx="1216672" cy="74619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447000" y="4560778"/>
            <a:ext cx="530030" cy="276999"/>
          </a:xfrm>
          <a:prstGeom prst="rect">
            <a:avLst/>
          </a:prstGeom>
          <a:noFill/>
        </p:spPr>
        <p:txBody>
          <a:bodyPr wrap="square" rtlCol="0">
            <a:spAutoFit/>
          </a:bodyPr>
          <a:lstStyle/>
          <a:p>
            <a:pPr algn="ctr"/>
            <a:r>
              <a:rPr lang="en-CA" sz="1200" b="1" dirty="0" err="1">
                <a:solidFill>
                  <a:srgbClr val="FF0000"/>
                </a:solidFill>
              </a:rPr>
              <a:t>r</a:t>
            </a:r>
            <a:r>
              <a:rPr lang="en-CA" sz="1200" b="1" dirty="0" err="1" smtClean="0">
                <a:solidFill>
                  <a:srgbClr val="FF0000"/>
                </a:solidFill>
              </a:rPr>
              <a:t>cl</a:t>
            </a:r>
            <a:r>
              <a:rPr lang="en-CA" sz="1200" b="1" dirty="0" smtClean="0">
                <a:solidFill>
                  <a:srgbClr val="FF0000"/>
                </a:solidFill>
              </a:rPr>
              <a:t> A</a:t>
            </a:r>
            <a:endParaRPr lang="en-CA" sz="1200" b="1" dirty="0">
              <a:solidFill>
                <a:srgbClr val="FF0000"/>
              </a:solidFill>
            </a:endParaRPr>
          </a:p>
        </p:txBody>
      </p:sp>
      <p:sp>
        <p:nvSpPr>
          <p:cNvPr id="119" name="TextBox 118"/>
          <p:cNvSpPr txBox="1"/>
          <p:nvPr/>
        </p:nvSpPr>
        <p:spPr>
          <a:xfrm>
            <a:off x="6373932" y="4531077"/>
            <a:ext cx="530030" cy="276999"/>
          </a:xfrm>
          <a:prstGeom prst="rect">
            <a:avLst/>
          </a:prstGeom>
          <a:noFill/>
        </p:spPr>
        <p:txBody>
          <a:bodyPr wrap="square" rtlCol="0">
            <a:spAutoFit/>
          </a:bodyPr>
          <a:lstStyle/>
          <a:p>
            <a:pPr algn="ctr"/>
            <a:r>
              <a:rPr lang="en-CA" sz="1200" b="1" dirty="0" err="1">
                <a:solidFill>
                  <a:srgbClr val="FF0000"/>
                </a:solidFill>
              </a:rPr>
              <a:t>r</a:t>
            </a:r>
            <a:r>
              <a:rPr lang="en-CA" sz="1200" b="1" dirty="0" err="1" smtClean="0">
                <a:solidFill>
                  <a:srgbClr val="FF0000"/>
                </a:solidFill>
              </a:rPr>
              <a:t>cl</a:t>
            </a:r>
            <a:r>
              <a:rPr lang="en-CA" sz="1200" b="1" dirty="0" smtClean="0">
                <a:solidFill>
                  <a:srgbClr val="FF0000"/>
                </a:solidFill>
              </a:rPr>
              <a:t> A</a:t>
            </a:r>
            <a:endParaRPr lang="en-CA" sz="1200" b="1" dirty="0">
              <a:solidFill>
                <a:srgbClr val="FF0000"/>
              </a:solidFill>
            </a:endParaRPr>
          </a:p>
        </p:txBody>
      </p:sp>
      <p:sp>
        <p:nvSpPr>
          <p:cNvPr id="120" name="TextBox 119"/>
          <p:cNvSpPr txBox="1"/>
          <p:nvPr/>
        </p:nvSpPr>
        <p:spPr>
          <a:xfrm>
            <a:off x="7376962" y="4560928"/>
            <a:ext cx="530030" cy="276999"/>
          </a:xfrm>
          <a:prstGeom prst="rect">
            <a:avLst/>
          </a:prstGeom>
          <a:noFill/>
        </p:spPr>
        <p:txBody>
          <a:bodyPr wrap="square" rtlCol="0">
            <a:spAutoFit/>
          </a:bodyPr>
          <a:lstStyle/>
          <a:p>
            <a:pPr algn="ctr"/>
            <a:r>
              <a:rPr lang="en-CA" sz="1200" b="1" dirty="0" err="1">
                <a:solidFill>
                  <a:srgbClr val="FF0000"/>
                </a:solidFill>
              </a:rPr>
              <a:t>r</a:t>
            </a:r>
            <a:r>
              <a:rPr lang="en-CA" sz="1200" b="1" dirty="0" err="1" smtClean="0">
                <a:solidFill>
                  <a:srgbClr val="FF0000"/>
                </a:solidFill>
              </a:rPr>
              <a:t>cl</a:t>
            </a:r>
            <a:r>
              <a:rPr lang="en-CA" sz="1200" b="1" dirty="0" smtClean="0">
                <a:solidFill>
                  <a:srgbClr val="FF0000"/>
                </a:solidFill>
              </a:rPr>
              <a:t> A</a:t>
            </a:r>
            <a:endParaRPr lang="en-CA" sz="1200" b="1" dirty="0">
              <a:solidFill>
                <a:srgbClr val="FF0000"/>
              </a:solidFill>
            </a:endParaRPr>
          </a:p>
        </p:txBody>
      </p:sp>
      <p:sp>
        <p:nvSpPr>
          <p:cNvPr id="121" name="TextBox 120"/>
          <p:cNvSpPr txBox="1"/>
          <p:nvPr/>
        </p:nvSpPr>
        <p:spPr>
          <a:xfrm>
            <a:off x="8185003" y="4895655"/>
            <a:ext cx="530030" cy="276999"/>
          </a:xfrm>
          <a:prstGeom prst="rect">
            <a:avLst/>
          </a:prstGeom>
          <a:noFill/>
        </p:spPr>
        <p:txBody>
          <a:bodyPr wrap="square" rtlCol="0">
            <a:spAutoFit/>
          </a:bodyPr>
          <a:lstStyle/>
          <a:p>
            <a:pPr algn="ctr"/>
            <a:r>
              <a:rPr lang="en-CA" sz="1200" b="1" dirty="0" err="1">
                <a:solidFill>
                  <a:srgbClr val="FF0000"/>
                </a:solidFill>
              </a:rPr>
              <a:t>r</a:t>
            </a:r>
            <a:r>
              <a:rPr lang="en-CA" sz="1200" b="1" dirty="0" err="1" smtClean="0">
                <a:solidFill>
                  <a:srgbClr val="FF0000"/>
                </a:solidFill>
              </a:rPr>
              <a:t>cl</a:t>
            </a:r>
            <a:r>
              <a:rPr lang="en-CA" sz="1200" b="1" dirty="0" smtClean="0">
                <a:solidFill>
                  <a:srgbClr val="FF0000"/>
                </a:solidFill>
              </a:rPr>
              <a:t> A</a:t>
            </a:r>
            <a:endParaRPr lang="en-CA" sz="1200" b="1" dirty="0">
              <a:solidFill>
                <a:srgbClr val="FF0000"/>
              </a:solidFill>
            </a:endParaRPr>
          </a:p>
        </p:txBody>
      </p:sp>
      <p:cxnSp>
        <p:nvCxnSpPr>
          <p:cNvPr id="124" name="Straight Arrow Connector 123"/>
          <p:cNvCxnSpPr/>
          <p:nvPr/>
        </p:nvCxnSpPr>
        <p:spPr>
          <a:xfrm>
            <a:off x="4867496" y="4560778"/>
            <a:ext cx="1152047" cy="86040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a:off x="6179585" y="4568981"/>
            <a:ext cx="272464" cy="69977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flipH="1">
            <a:off x="6804248" y="4575661"/>
            <a:ext cx="463767" cy="69309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flipH="1">
            <a:off x="7268015" y="4568981"/>
            <a:ext cx="1312775" cy="8042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7" name="TextBox 136"/>
          <p:cNvSpPr txBox="1"/>
          <p:nvPr/>
        </p:nvSpPr>
        <p:spPr>
          <a:xfrm>
            <a:off x="5336438" y="5127392"/>
            <a:ext cx="459617" cy="276999"/>
          </a:xfrm>
          <a:prstGeom prst="rect">
            <a:avLst/>
          </a:prstGeom>
          <a:noFill/>
        </p:spPr>
        <p:txBody>
          <a:bodyPr wrap="square" rtlCol="0">
            <a:spAutoFit/>
          </a:bodyPr>
          <a:lstStyle/>
          <a:p>
            <a:pPr algn="ctr"/>
            <a:r>
              <a:rPr lang="en-CA" sz="1200" b="1" dirty="0" err="1" smtClean="0">
                <a:solidFill>
                  <a:srgbClr val="FF0000"/>
                </a:solidFill>
              </a:rPr>
              <a:t>ack</a:t>
            </a:r>
            <a:endParaRPr lang="en-CA" sz="1200" b="1" dirty="0">
              <a:solidFill>
                <a:srgbClr val="FF0000"/>
              </a:solidFill>
            </a:endParaRPr>
          </a:p>
        </p:txBody>
      </p:sp>
      <p:sp>
        <p:nvSpPr>
          <p:cNvPr id="138" name="TextBox 137"/>
          <p:cNvSpPr txBox="1"/>
          <p:nvPr/>
        </p:nvSpPr>
        <p:spPr>
          <a:xfrm>
            <a:off x="5949776" y="4859387"/>
            <a:ext cx="459617" cy="276999"/>
          </a:xfrm>
          <a:prstGeom prst="rect">
            <a:avLst/>
          </a:prstGeom>
          <a:noFill/>
        </p:spPr>
        <p:txBody>
          <a:bodyPr wrap="square" rtlCol="0">
            <a:spAutoFit/>
          </a:bodyPr>
          <a:lstStyle/>
          <a:p>
            <a:pPr algn="ctr"/>
            <a:r>
              <a:rPr lang="en-CA" sz="1200" b="1" dirty="0" err="1" smtClean="0">
                <a:solidFill>
                  <a:srgbClr val="FF0000"/>
                </a:solidFill>
              </a:rPr>
              <a:t>ack</a:t>
            </a:r>
            <a:endParaRPr lang="en-CA" sz="1200" b="1" dirty="0">
              <a:solidFill>
                <a:srgbClr val="FF0000"/>
              </a:solidFill>
            </a:endParaRPr>
          </a:p>
        </p:txBody>
      </p:sp>
      <p:sp>
        <p:nvSpPr>
          <p:cNvPr id="139" name="TextBox 138"/>
          <p:cNvSpPr txBox="1"/>
          <p:nvPr/>
        </p:nvSpPr>
        <p:spPr>
          <a:xfrm>
            <a:off x="6627896" y="4780367"/>
            <a:ext cx="459617" cy="276999"/>
          </a:xfrm>
          <a:prstGeom prst="rect">
            <a:avLst/>
          </a:prstGeom>
          <a:noFill/>
        </p:spPr>
        <p:txBody>
          <a:bodyPr wrap="square" rtlCol="0">
            <a:spAutoFit/>
          </a:bodyPr>
          <a:lstStyle/>
          <a:p>
            <a:pPr algn="ctr"/>
            <a:r>
              <a:rPr lang="en-CA" sz="1200" b="1" dirty="0" err="1" smtClean="0">
                <a:solidFill>
                  <a:srgbClr val="FF0000"/>
                </a:solidFill>
              </a:rPr>
              <a:t>ack</a:t>
            </a:r>
            <a:endParaRPr lang="en-CA" sz="1200" b="1" dirty="0">
              <a:solidFill>
                <a:srgbClr val="FF0000"/>
              </a:solidFill>
            </a:endParaRPr>
          </a:p>
        </p:txBody>
      </p:sp>
      <p:sp>
        <p:nvSpPr>
          <p:cNvPr id="140" name="TextBox 139"/>
          <p:cNvSpPr txBox="1"/>
          <p:nvPr/>
        </p:nvSpPr>
        <p:spPr>
          <a:xfrm>
            <a:off x="7268015" y="4939156"/>
            <a:ext cx="459617" cy="276999"/>
          </a:xfrm>
          <a:prstGeom prst="rect">
            <a:avLst/>
          </a:prstGeom>
          <a:noFill/>
        </p:spPr>
        <p:txBody>
          <a:bodyPr wrap="square" rtlCol="0">
            <a:spAutoFit/>
          </a:bodyPr>
          <a:lstStyle/>
          <a:p>
            <a:pPr algn="ctr"/>
            <a:r>
              <a:rPr lang="en-CA" sz="1200" b="1" dirty="0" err="1" smtClean="0">
                <a:solidFill>
                  <a:srgbClr val="FF0000"/>
                </a:solidFill>
              </a:rPr>
              <a:t>ack</a:t>
            </a:r>
            <a:endParaRPr lang="en-CA" sz="1200" b="1" dirty="0">
              <a:solidFill>
                <a:srgbClr val="FF0000"/>
              </a:solidFill>
            </a:endParaRPr>
          </a:p>
        </p:txBody>
      </p:sp>
      <p:grpSp>
        <p:nvGrpSpPr>
          <p:cNvPr id="143" name="Group 142"/>
          <p:cNvGrpSpPr/>
          <p:nvPr/>
        </p:nvGrpSpPr>
        <p:grpSpPr>
          <a:xfrm>
            <a:off x="4795487" y="4175857"/>
            <a:ext cx="144016" cy="146194"/>
            <a:chOff x="4535996" y="5215143"/>
            <a:chExt cx="144016" cy="146194"/>
          </a:xfrm>
        </p:grpSpPr>
        <p:cxnSp>
          <p:nvCxnSpPr>
            <p:cNvPr id="141" name="Straight Connector 140"/>
            <p:cNvCxnSpPr/>
            <p:nvPr/>
          </p:nvCxnSpPr>
          <p:spPr>
            <a:xfrm>
              <a:off x="4535996" y="5217321"/>
              <a:ext cx="144016" cy="144016"/>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4535996" y="5215143"/>
              <a:ext cx="144016" cy="146194"/>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5947535" y="4175857"/>
            <a:ext cx="144016" cy="146194"/>
            <a:chOff x="4535996" y="5215143"/>
            <a:chExt cx="144016" cy="146194"/>
          </a:xfrm>
        </p:grpSpPr>
        <p:cxnSp>
          <p:nvCxnSpPr>
            <p:cNvPr id="145" name="Straight Connector 144"/>
            <p:cNvCxnSpPr/>
            <p:nvPr/>
          </p:nvCxnSpPr>
          <p:spPr>
            <a:xfrm>
              <a:off x="4535996" y="5217321"/>
              <a:ext cx="144016" cy="144016"/>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a:off x="4535996" y="5215143"/>
              <a:ext cx="144016" cy="146194"/>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7" name="Group 146"/>
          <p:cNvGrpSpPr/>
          <p:nvPr/>
        </p:nvGrpSpPr>
        <p:grpSpPr>
          <a:xfrm>
            <a:off x="7099744" y="4175857"/>
            <a:ext cx="144016" cy="146194"/>
            <a:chOff x="4535996" y="5215143"/>
            <a:chExt cx="144016" cy="146194"/>
          </a:xfrm>
        </p:grpSpPr>
        <p:cxnSp>
          <p:nvCxnSpPr>
            <p:cNvPr id="148" name="Straight Connector 147"/>
            <p:cNvCxnSpPr/>
            <p:nvPr/>
          </p:nvCxnSpPr>
          <p:spPr>
            <a:xfrm>
              <a:off x="4535996" y="5217321"/>
              <a:ext cx="144016" cy="144016"/>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4535996" y="5215143"/>
              <a:ext cx="144016" cy="146194"/>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0" name="Group 149"/>
          <p:cNvGrpSpPr/>
          <p:nvPr/>
        </p:nvGrpSpPr>
        <p:grpSpPr>
          <a:xfrm>
            <a:off x="8232720" y="4175857"/>
            <a:ext cx="144016" cy="146194"/>
            <a:chOff x="4535996" y="5215143"/>
            <a:chExt cx="144016" cy="146194"/>
          </a:xfrm>
        </p:grpSpPr>
        <p:cxnSp>
          <p:nvCxnSpPr>
            <p:cNvPr id="151" name="Straight Connector 150"/>
            <p:cNvCxnSpPr/>
            <p:nvPr/>
          </p:nvCxnSpPr>
          <p:spPr>
            <a:xfrm>
              <a:off x="4535996" y="5217321"/>
              <a:ext cx="144016" cy="144016"/>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H="1">
              <a:off x="4535996" y="5215143"/>
              <a:ext cx="144016" cy="146194"/>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6" name="TextBox 155"/>
          <p:cNvSpPr txBox="1"/>
          <p:nvPr/>
        </p:nvSpPr>
        <p:spPr>
          <a:xfrm>
            <a:off x="4512529" y="2352011"/>
            <a:ext cx="969970" cy="1169551"/>
          </a:xfrm>
          <a:prstGeom prst="rect">
            <a:avLst/>
          </a:prstGeom>
          <a:noFill/>
        </p:spPr>
        <p:txBody>
          <a:bodyPr wrap="square" rtlCol="0">
            <a:spAutoFit/>
          </a:bodyPr>
          <a:lstStyle/>
          <a:p>
            <a:r>
              <a:rPr lang="en-CA" sz="1400" b="1" dirty="0" smtClean="0">
                <a:solidFill>
                  <a:schemeClr val="tx1">
                    <a:lumMod val="75000"/>
                    <a:lumOff val="25000"/>
                  </a:schemeClr>
                </a:solidFill>
              </a:rPr>
              <a:t>Load C</a:t>
            </a:r>
          </a:p>
          <a:p>
            <a:r>
              <a:rPr lang="en-CA" sz="1400" b="1" dirty="0" smtClean="0">
                <a:solidFill>
                  <a:schemeClr val="tx1">
                    <a:lumMod val="75000"/>
                    <a:lumOff val="25000"/>
                  </a:schemeClr>
                </a:solidFill>
              </a:rPr>
              <a:t>Load D</a:t>
            </a:r>
          </a:p>
          <a:p>
            <a:r>
              <a:rPr lang="en-CA" sz="1400" b="1" dirty="0" smtClean="0">
                <a:solidFill>
                  <a:schemeClr val="tx1">
                    <a:lumMod val="75000"/>
                    <a:lumOff val="25000"/>
                  </a:schemeClr>
                </a:solidFill>
              </a:rPr>
              <a:t>Load E</a:t>
            </a:r>
          </a:p>
          <a:p>
            <a:r>
              <a:rPr lang="en-CA" sz="1400" b="1" dirty="0" smtClean="0">
                <a:solidFill>
                  <a:schemeClr val="tx1">
                    <a:lumMod val="75000"/>
                    <a:lumOff val="25000"/>
                  </a:schemeClr>
                </a:solidFill>
              </a:rPr>
              <a:t>Load F</a:t>
            </a:r>
          </a:p>
          <a:p>
            <a:r>
              <a:rPr lang="en-CA" sz="1400" b="1" dirty="0" smtClean="0">
                <a:solidFill>
                  <a:schemeClr val="tx1">
                    <a:lumMod val="75000"/>
                    <a:lumOff val="25000"/>
                  </a:schemeClr>
                </a:solidFill>
              </a:rPr>
              <a:t>…</a:t>
            </a:r>
            <a:endParaRPr lang="en-CA" sz="1400" b="1" dirty="0">
              <a:solidFill>
                <a:schemeClr val="tx1">
                  <a:lumMod val="75000"/>
                  <a:lumOff val="25000"/>
                </a:schemeClr>
              </a:solidFill>
            </a:endParaRPr>
          </a:p>
        </p:txBody>
      </p:sp>
      <p:sp>
        <p:nvSpPr>
          <p:cNvPr id="157" name="TextBox 156"/>
          <p:cNvSpPr txBox="1"/>
          <p:nvPr/>
        </p:nvSpPr>
        <p:spPr>
          <a:xfrm>
            <a:off x="5652039" y="2352011"/>
            <a:ext cx="969970" cy="1169551"/>
          </a:xfrm>
          <a:prstGeom prst="rect">
            <a:avLst/>
          </a:prstGeom>
          <a:noFill/>
        </p:spPr>
        <p:txBody>
          <a:bodyPr wrap="square" rtlCol="0">
            <a:spAutoFit/>
          </a:bodyPr>
          <a:lstStyle/>
          <a:p>
            <a:r>
              <a:rPr lang="en-CA" sz="1400" b="1" dirty="0" smtClean="0">
                <a:solidFill>
                  <a:schemeClr val="tx1">
                    <a:lumMod val="75000"/>
                    <a:lumOff val="25000"/>
                  </a:schemeClr>
                </a:solidFill>
              </a:rPr>
              <a:t>Load G</a:t>
            </a:r>
          </a:p>
          <a:p>
            <a:r>
              <a:rPr lang="en-CA" sz="1400" b="1" dirty="0" smtClean="0">
                <a:solidFill>
                  <a:schemeClr val="tx1">
                    <a:lumMod val="75000"/>
                    <a:lumOff val="25000"/>
                  </a:schemeClr>
                </a:solidFill>
              </a:rPr>
              <a:t>Load H</a:t>
            </a:r>
          </a:p>
          <a:p>
            <a:r>
              <a:rPr lang="en-CA" sz="1400" b="1" dirty="0" smtClean="0">
                <a:solidFill>
                  <a:schemeClr val="tx1">
                    <a:lumMod val="75000"/>
                    <a:lumOff val="25000"/>
                  </a:schemeClr>
                </a:solidFill>
              </a:rPr>
              <a:t>Load I</a:t>
            </a:r>
          </a:p>
          <a:p>
            <a:r>
              <a:rPr lang="en-CA" sz="1400" b="1" dirty="0" smtClean="0">
                <a:solidFill>
                  <a:schemeClr val="tx1">
                    <a:lumMod val="75000"/>
                    <a:lumOff val="25000"/>
                  </a:schemeClr>
                </a:solidFill>
              </a:rPr>
              <a:t>Load J</a:t>
            </a:r>
          </a:p>
          <a:p>
            <a:r>
              <a:rPr lang="en-CA" sz="1400" b="1" dirty="0" smtClean="0">
                <a:solidFill>
                  <a:schemeClr val="tx1">
                    <a:lumMod val="75000"/>
                    <a:lumOff val="25000"/>
                  </a:schemeClr>
                </a:solidFill>
              </a:rPr>
              <a:t>…</a:t>
            </a:r>
            <a:endParaRPr lang="en-CA" sz="1400" b="1" dirty="0">
              <a:solidFill>
                <a:schemeClr val="tx1">
                  <a:lumMod val="75000"/>
                  <a:lumOff val="25000"/>
                </a:schemeClr>
              </a:solidFill>
            </a:endParaRPr>
          </a:p>
        </p:txBody>
      </p:sp>
      <p:sp>
        <p:nvSpPr>
          <p:cNvPr id="158" name="TextBox 157"/>
          <p:cNvSpPr txBox="1"/>
          <p:nvPr/>
        </p:nvSpPr>
        <p:spPr>
          <a:xfrm>
            <a:off x="6804248" y="2358117"/>
            <a:ext cx="969970" cy="1169551"/>
          </a:xfrm>
          <a:prstGeom prst="rect">
            <a:avLst/>
          </a:prstGeom>
          <a:noFill/>
        </p:spPr>
        <p:txBody>
          <a:bodyPr wrap="square" rtlCol="0">
            <a:spAutoFit/>
          </a:bodyPr>
          <a:lstStyle/>
          <a:p>
            <a:r>
              <a:rPr lang="en-CA" sz="1400" b="1" dirty="0" smtClean="0">
                <a:solidFill>
                  <a:schemeClr val="tx1">
                    <a:lumMod val="75000"/>
                    <a:lumOff val="25000"/>
                  </a:schemeClr>
                </a:solidFill>
              </a:rPr>
              <a:t>Load K</a:t>
            </a:r>
          </a:p>
          <a:p>
            <a:r>
              <a:rPr lang="en-CA" sz="1400" b="1" dirty="0" smtClean="0">
                <a:solidFill>
                  <a:schemeClr val="tx1">
                    <a:lumMod val="75000"/>
                    <a:lumOff val="25000"/>
                  </a:schemeClr>
                </a:solidFill>
              </a:rPr>
              <a:t>Load L</a:t>
            </a:r>
          </a:p>
          <a:p>
            <a:r>
              <a:rPr lang="en-CA" sz="1400" b="1" dirty="0" smtClean="0">
                <a:solidFill>
                  <a:schemeClr val="tx1">
                    <a:lumMod val="75000"/>
                    <a:lumOff val="25000"/>
                  </a:schemeClr>
                </a:solidFill>
              </a:rPr>
              <a:t>Load M</a:t>
            </a:r>
          </a:p>
          <a:p>
            <a:r>
              <a:rPr lang="en-CA" sz="1400" b="1" dirty="0" smtClean="0">
                <a:solidFill>
                  <a:schemeClr val="tx1">
                    <a:lumMod val="75000"/>
                    <a:lumOff val="25000"/>
                  </a:schemeClr>
                </a:solidFill>
              </a:rPr>
              <a:t>Load N</a:t>
            </a:r>
          </a:p>
          <a:p>
            <a:r>
              <a:rPr lang="en-CA" sz="1400" b="1" dirty="0" smtClean="0">
                <a:solidFill>
                  <a:schemeClr val="tx1">
                    <a:lumMod val="75000"/>
                    <a:lumOff val="25000"/>
                  </a:schemeClr>
                </a:solidFill>
              </a:rPr>
              <a:t>…</a:t>
            </a:r>
            <a:endParaRPr lang="en-CA" sz="1400" b="1" dirty="0">
              <a:solidFill>
                <a:schemeClr val="tx1">
                  <a:lumMod val="75000"/>
                  <a:lumOff val="25000"/>
                </a:schemeClr>
              </a:solidFill>
            </a:endParaRPr>
          </a:p>
        </p:txBody>
      </p:sp>
      <p:sp>
        <p:nvSpPr>
          <p:cNvPr id="159" name="TextBox 158"/>
          <p:cNvSpPr txBox="1"/>
          <p:nvPr/>
        </p:nvSpPr>
        <p:spPr>
          <a:xfrm>
            <a:off x="7937252" y="2358116"/>
            <a:ext cx="969970" cy="1169551"/>
          </a:xfrm>
          <a:prstGeom prst="rect">
            <a:avLst/>
          </a:prstGeom>
          <a:noFill/>
        </p:spPr>
        <p:txBody>
          <a:bodyPr wrap="square" rtlCol="0">
            <a:spAutoFit/>
          </a:bodyPr>
          <a:lstStyle/>
          <a:p>
            <a:r>
              <a:rPr lang="en-CA" sz="1400" b="1" dirty="0" smtClean="0">
                <a:solidFill>
                  <a:schemeClr val="tx1">
                    <a:lumMod val="75000"/>
                    <a:lumOff val="25000"/>
                  </a:schemeClr>
                </a:solidFill>
              </a:rPr>
              <a:t>Load O</a:t>
            </a:r>
          </a:p>
          <a:p>
            <a:r>
              <a:rPr lang="en-CA" sz="1400" b="1" dirty="0" smtClean="0">
                <a:solidFill>
                  <a:schemeClr val="tx1">
                    <a:lumMod val="75000"/>
                    <a:lumOff val="25000"/>
                  </a:schemeClr>
                </a:solidFill>
              </a:rPr>
              <a:t>Load P</a:t>
            </a:r>
          </a:p>
          <a:p>
            <a:r>
              <a:rPr lang="en-CA" sz="1400" b="1" dirty="0" smtClean="0">
                <a:solidFill>
                  <a:schemeClr val="tx1">
                    <a:lumMod val="75000"/>
                    <a:lumOff val="25000"/>
                  </a:schemeClr>
                </a:solidFill>
              </a:rPr>
              <a:t>Load Q</a:t>
            </a:r>
          </a:p>
          <a:p>
            <a:r>
              <a:rPr lang="en-CA" sz="1400" b="1" dirty="0" smtClean="0">
                <a:solidFill>
                  <a:schemeClr val="tx1">
                    <a:lumMod val="75000"/>
                    <a:lumOff val="25000"/>
                  </a:schemeClr>
                </a:solidFill>
              </a:rPr>
              <a:t>Load R</a:t>
            </a:r>
          </a:p>
          <a:p>
            <a:r>
              <a:rPr lang="en-CA" sz="1400" b="1" dirty="0" smtClean="0">
                <a:solidFill>
                  <a:schemeClr val="tx1">
                    <a:lumMod val="75000"/>
                    <a:lumOff val="25000"/>
                  </a:schemeClr>
                </a:solidFill>
              </a:rPr>
              <a:t>…</a:t>
            </a:r>
            <a:endParaRPr lang="en-CA" sz="1400" b="1" dirty="0">
              <a:solidFill>
                <a:schemeClr val="tx1">
                  <a:lumMod val="75000"/>
                  <a:lumOff val="25000"/>
                </a:schemeClr>
              </a:solidFill>
            </a:endParaRPr>
          </a:p>
        </p:txBody>
      </p:sp>
      <p:sp>
        <p:nvSpPr>
          <p:cNvPr id="66" name="Rectangle 65"/>
          <p:cNvSpPr/>
          <p:nvPr/>
        </p:nvSpPr>
        <p:spPr>
          <a:xfrm>
            <a:off x="6179585" y="5338881"/>
            <a:ext cx="992167" cy="611148"/>
          </a:xfrm>
          <a:prstGeom prst="rect">
            <a:avLst/>
          </a:prstGeom>
          <a:solidFill>
            <a:schemeClr val="tx1">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400" dirty="0">
              <a:solidFill>
                <a:schemeClr val="tx1"/>
              </a:solidFill>
            </a:endParaRPr>
          </a:p>
        </p:txBody>
      </p:sp>
      <p:sp>
        <p:nvSpPr>
          <p:cNvPr id="75" name="Rectangle 74"/>
          <p:cNvSpPr/>
          <p:nvPr/>
        </p:nvSpPr>
        <p:spPr>
          <a:xfrm>
            <a:off x="6253667" y="5674474"/>
            <a:ext cx="396764" cy="198258"/>
          </a:xfrm>
          <a:prstGeom prst="rect">
            <a:avLst/>
          </a:prstGeom>
          <a:solidFill>
            <a:srgbClr val="00CC0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A</a:t>
            </a:r>
            <a:endParaRPr lang="en-US" sz="1400" b="1" dirty="0">
              <a:solidFill>
                <a:schemeClr val="bg1"/>
              </a:solidFill>
            </a:endParaRPr>
          </a:p>
        </p:txBody>
      </p:sp>
      <p:sp>
        <p:nvSpPr>
          <p:cNvPr id="77" name="Rectangle 76"/>
          <p:cNvSpPr/>
          <p:nvPr/>
        </p:nvSpPr>
        <p:spPr>
          <a:xfrm>
            <a:off x="6711769" y="5674474"/>
            <a:ext cx="396764" cy="198258"/>
          </a:xfrm>
          <a:prstGeom prst="rect">
            <a:avLst/>
          </a:prstGeom>
          <a:solidFill>
            <a:srgbClr val="00CC0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B</a:t>
            </a:r>
            <a:endParaRPr lang="en-US" sz="1400" b="1" dirty="0">
              <a:solidFill>
                <a:schemeClr val="bg1"/>
              </a:solidFill>
            </a:endParaRPr>
          </a:p>
        </p:txBody>
      </p:sp>
      <p:sp>
        <p:nvSpPr>
          <p:cNvPr id="191" name="TextBox 190"/>
          <p:cNvSpPr txBox="1"/>
          <p:nvPr/>
        </p:nvSpPr>
        <p:spPr>
          <a:xfrm>
            <a:off x="6147300" y="5346601"/>
            <a:ext cx="1073171" cy="276999"/>
          </a:xfrm>
          <a:prstGeom prst="rect">
            <a:avLst/>
          </a:prstGeom>
          <a:noFill/>
        </p:spPr>
        <p:txBody>
          <a:bodyPr wrap="square" rtlCol="0">
            <a:spAutoFit/>
          </a:bodyPr>
          <a:lstStyle/>
          <a:p>
            <a:pPr algn="ctr"/>
            <a:r>
              <a:rPr lang="en-CA" sz="1200" dirty="0" smtClean="0"/>
              <a:t>L2/Directory</a:t>
            </a:r>
            <a:endParaRPr lang="en-CA" sz="1200" dirty="0"/>
          </a:p>
        </p:txBody>
      </p:sp>
      <p:grpSp>
        <p:nvGrpSpPr>
          <p:cNvPr id="165" name="Group 164"/>
          <p:cNvGrpSpPr/>
          <p:nvPr/>
        </p:nvGrpSpPr>
        <p:grpSpPr>
          <a:xfrm>
            <a:off x="4867495" y="4472028"/>
            <a:ext cx="1373720" cy="1151939"/>
            <a:chOff x="3445239" y="5136386"/>
            <a:chExt cx="1373720" cy="1151939"/>
          </a:xfrm>
        </p:grpSpPr>
        <p:cxnSp>
          <p:nvCxnSpPr>
            <p:cNvPr id="160" name="Straight Arrow Connector 159"/>
            <p:cNvCxnSpPr/>
            <p:nvPr/>
          </p:nvCxnSpPr>
          <p:spPr>
            <a:xfrm>
              <a:off x="3514512" y="5284752"/>
              <a:ext cx="1152047" cy="860409"/>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p:nvPr/>
          </p:nvCxnSpPr>
          <p:spPr>
            <a:xfrm>
              <a:off x="3490078" y="5361188"/>
              <a:ext cx="1152047" cy="860409"/>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a:off x="3445239" y="5427916"/>
              <a:ext cx="1152047" cy="860409"/>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p:nvPr/>
          </p:nvCxnSpPr>
          <p:spPr>
            <a:xfrm>
              <a:off x="3597099" y="5219939"/>
              <a:ext cx="1152047" cy="860409"/>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p:nvPr/>
          </p:nvCxnSpPr>
          <p:spPr>
            <a:xfrm>
              <a:off x="3666912" y="5136386"/>
              <a:ext cx="1152047" cy="860409"/>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66" name="Group 165"/>
          <p:cNvGrpSpPr/>
          <p:nvPr/>
        </p:nvGrpSpPr>
        <p:grpSpPr>
          <a:xfrm rot="5400000">
            <a:off x="7128052" y="4487638"/>
            <a:ext cx="1373720" cy="1151939"/>
            <a:chOff x="3445239" y="5136386"/>
            <a:chExt cx="1373720" cy="1151939"/>
          </a:xfrm>
        </p:grpSpPr>
        <p:cxnSp>
          <p:nvCxnSpPr>
            <p:cNvPr id="167" name="Straight Arrow Connector 166"/>
            <p:cNvCxnSpPr/>
            <p:nvPr/>
          </p:nvCxnSpPr>
          <p:spPr>
            <a:xfrm>
              <a:off x="3514512" y="5284752"/>
              <a:ext cx="1152047" cy="860409"/>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p:nvPr/>
          </p:nvCxnSpPr>
          <p:spPr>
            <a:xfrm>
              <a:off x="3490078" y="5361188"/>
              <a:ext cx="1152047" cy="860409"/>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a:off x="3445239" y="5427916"/>
              <a:ext cx="1152047" cy="860409"/>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3597099" y="5219939"/>
              <a:ext cx="1152047" cy="860409"/>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a:off x="3666912" y="5136386"/>
              <a:ext cx="1152047" cy="860409"/>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84" name="Group 183"/>
          <p:cNvGrpSpPr/>
          <p:nvPr/>
        </p:nvGrpSpPr>
        <p:grpSpPr>
          <a:xfrm>
            <a:off x="6184691" y="4504746"/>
            <a:ext cx="346019" cy="808482"/>
            <a:chOff x="3322107" y="5310135"/>
            <a:chExt cx="346019" cy="808482"/>
          </a:xfrm>
        </p:grpSpPr>
        <p:cxnSp>
          <p:nvCxnSpPr>
            <p:cNvPr id="173" name="Straight Arrow Connector 172"/>
            <p:cNvCxnSpPr/>
            <p:nvPr/>
          </p:nvCxnSpPr>
          <p:spPr>
            <a:xfrm>
              <a:off x="3466521" y="5310135"/>
              <a:ext cx="7446" cy="808482"/>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p:nvPr/>
          </p:nvCxnSpPr>
          <p:spPr>
            <a:xfrm>
              <a:off x="3391380" y="5362063"/>
              <a:ext cx="0" cy="756554"/>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p:nvPr/>
          </p:nvCxnSpPr>
          <p:spPr>
            <a:xfrm>
              <a:off x="3322107" y="5324936"/>
              <a:ext cx="0" cy="793681"/>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p:nvPr/>
          </p:nvCxnSpPr>
          <p:spPr>
            <a:xfrm>
              <a:off x="3560538" y="5332437"/>
              <a:ext cx="11121" cy="786180"/>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p:nvPr/>
          </p:nvCxnSpPr>
          <p:spPr>
            <a:xfrm>
              <a:off x="3668126" y="5328417"/>
              <a:ext cx="0" cy="790200"/>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85" name="Group 184"/>
          <p:cNvGrpSpPr/>
          <p:nvPr/>
        </p:nvGrpSpPr>
        <p:grpSpPr>
          <a:xfrm>
            <a:off x="6897741" y="4491414"/>
            <a:ext cx="346019" cy="808482"/>
            <a:chOff x="3322107" y="5310135"/>
            <a:chExt cx="346019" cy="808482"/>
          </a:xfrm>
        </p:grpSpPr>
        <p:cxnSp>
          <p:nvCxnSpPr>
            <p:cNvPr id="186" name="Straight Arrow Connector 185"/>
            <p:cNvCxnSpPr/>
            <p:nvPr/>
          </p:nvCxnSpPr>
          <p:spPr>
            <a:xfrm>
              <a:off x="3466521" y="5310135"/>
              <a:ext cx="7446" cy="808482"/>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a:off x="3391380" y="5362063"/>
              <a:ext cx="0" cy="756554"/>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a:off x="3322107" y="5324936"/>
              <a:ext cx="0" cy="793681"/>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a:off x="3560538" y="5332437"/>
              <a:ext cx="11121" cy="786180"/>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a:off x="3668126" y="5328417"/>
              <a:ext cx="0" cy="790200"/>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3259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26" presetClass="emph" presetSubtype="0" fill="hold" nodeType="withEffect">
                                  <p:stCondLst>
                                    <p:cond delay="0"/>
                                  </p:stCondLst>
                                  <p:childTnLst>
                                    <p:animEffect transition="out" filter="fade">
                                      <p:cBhvr>
                                        <p:cTn id="36" dur="500" tmFilter="0, 0; .2, .5; .8, .5; 1, 0"/>
                                        <p:tgtEl>
                                          <p:spTgt spid="32"/>
                                        </p:tgtEl>
                                      </p:cBhvr>
                                    </p:animEffect>
                                    <p:animScale>
                                      <p:cBhvr>
                                        <p:cTn id="37" dur="250" autoRev="1" fill="hold"/>
                                        <p:tgtEl>
                                          <p:spTgt spid="32"/>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down)">
                                      <p:cBhvr>
                                        <p:cTn id="42" dur="500"/>
                                        <p:tgtEl>
                                          <p:spTgt spid="5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
                                        <p:tgtEl>
                                          <p:spTgt spid="48"/>
                                        </p:tgtEl>
                                      </p:cBhvr>
                                    </p:animEffect>
                                  </p:childTnLst>
                                </p:cTn>
                              </p:par>
                              <p:par>
                                <p:cTn id="46" presetID="1"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childTnLst>
                                </p:cTn>
                              </p:par>
                              <p:par>
                                <p:cTn id="48" presetID="26" presetClass="emph" presetSubtype="0" fill="hold" nodeType="withEffect">
                                  <p:stCondLst>
                                    <p:cond delay="0"/>
                                  </p:stCondLst>
                                  <p:childTnLst>
                                    <p:animEffect transition="out" filter="fade">
                                      <p:cBhvr>
                                        <p:cTn id="49" dur="500" tmFilter="0, 0; .2, .5; .8, .5; 1, 0"/>
                                        <p:tgtEl>
                                          <p:spTgt spid="53"/>
                                        </p:tgtEl>
                                      </p:cBhvr>
                                    </p:animEffect>
                                    <p:animScale>
                                      <p:cBhvr>
                                        <p:cTn id="50" dur="250" autoRev="1" fill="hold"/>
                                        <p:tgtEl>
                                          <p:spTgt spid="53"/>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fade">
                                      <p:cBhvr>
                                        <p:cTn id="66" dur="500"/>
                                        <p:tgtEl>
                                          <p:spTgt spid="9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500"/>
                                        <p:tgtEl>
                                          <p:spTgt spid="9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fade">
                                      <p:cBhvr>
                                        <p:cTn id="72" dur="500"/>
                                        <p:tgtEl>
                                          <p:spTgt spid="9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500"/>
                                        <p:tgtEl>
                                          <p:spTgt spid="9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500"/>
                                        <p:tgtEl>
                                          <p:spTgt spid="8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fade">
                                      <p:cBhvr>
                                        <p:cTn id="81" dur="500"/>
                                        <p:tgtEl>
                                          <p:spTgt spid="8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fade">
                                      <p:cBhvr>
                                        <p:cTn id="84" dur="500"/>
                                        <p:tgtEl>
                                          <p:spTgt spid="8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fade">
                                      <p:cBhvr>
                                        <p:cTn id="87" dur="500"/>
                                        <p:tgtEl>
                                          <p:spTgt spid="8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fade">
                                      <p:cBhvr>
                                        <p:cTn id="90" dur="500"/>
                                        <p:tgtEl>
                                          <p:spTgt spid="8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3"/>
                                        </p:tgtEl>
                                        <p:attrNameLst>
                                          <p:attrName>style.visibility</p:attrName>
                                        </p:attrNameLst>
                                      </p:cBhvr>
                                      <p:to>
                                        <p:strVal val="visible"/>
                                      </p:to>
                                    </p:set>
                                    <p:animEffect transition="in" filter="fade">
                                      <p:cBhvr>
                                        <p:cTn id="93" dur="500"/>
                                        <p:tgtEl>
                                          <p:spTgt spid="8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animEffect transition="in" filter="fade">
                                      <p:cBhvr>
                                        <p:cTn id="99" dur="500"/>
                                        <p:tgtEl>
                                          <p:spTgt spid="8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fade">
                                      <p:cBhvr>
                                        <p:cTn id="102" dur="500"/>
                                        <p:tgtEl>
                                          <p:spTgt spid="6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500"/>
                                        <p:tgtEl>
                                          <p:spTgt spid="6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fade">
                                      <p:cBhvr>
                                        <p:cTn id="108" dur="500"/>
                                        <p:tgtEl>
                                          <p:spTgt spid="8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fade">
                                      <p:cBhvr>
                                        <p:cTn id="111" dur="500"/>
                                        <p:tgtEl>
                                          <p:spTgt spid="8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91"/>
                                        </p:tgtEl>
                                        <p:attrNameLst>
                                          <p:attrName>style.visibility</p:attrName>
                                        </p:attrNameLst>
                                      </p:cBhvr>
                                      <p:to>
                                        <p:strVal val="visible"/>
                                      </p:to>
                                    </p:set>
                                    <p:animEffect transition="in" filter="fade">
                                      <p:cBhvr>
                                        <p:cTn id="114" dur="500"/>
                                        <p:tgtEl>
                                          <p:spTgt spid="19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6">
                                            <p:bg/>
                                          </p:spTgt>
                                        </p:tgtEl>
                                        <p:attrNameLst>
                                          <p:attrName>style.visibility</p:attrName>
                                        </p:attrNameLst>
                                      </p:cBhvr>
                                      <p:to>
                                        <p:strVal val="visible"/>
                                      </p:to>
                                    </p:set>
                                    <p:animEffect transition="in" filter="fade">
                                      <p:cBhvr>
                                        <p:cTn id="117" dur="500"/>
                                        <p:tgtEl>
                                          <p:spTgt spid="66">
                                            <p:bg/>
                                          </p:spTgt>
                                        </p:tgtEl>
                                      </p:cBhvr>
                                    </p:animEffect>
                                  </p:childTnLst>
                                </p:cTn>
                              </p:par>
                              <p:par>
                                <p:cTn id="118" presetID="10" presetClass="entr" presetSubtype="0" fill="hold" grpId="0" nodeType="withEffect" nodePh="1">
                                  <p:stCondLst>
                                    <p:cond delay="0"/>
                                  </p:stCondLst>
                                  <p:endCondLst>
                                    <p:cond evt="begin" delay="0">
                                      <p:tn val="118"/>
                                    </p:cond>
                                  </p:endCondLst>
                                  <p:childTnLst>
                                    <p:set>
                                      <p:cBhvr>
                                        <p:cTn id="119" dur="1" fill="hold">
                                          <p:stCondLst>
                                            <p:cond delay="0"/>
                                          </p:stCondLst>
                                        </p:cTn>
                                        <p:tgtEl>
                                          <p:spTgt spid="66">
                                            <p:txEl>
                                              <p:pRg st="0" end="0"/>
                                            </p:txEl>
                                          </p:spTgt>
                                        </p:tgtEl>
                                        <p:attrNameLst>
                                          <p:attrName>style.visibility</p:attrName>
                                        </p:attrNameLst>
                                      </p:cBhvr>
                                      <p:to>
                                        <p:strVal val="visible"/>
                                      </p:to>
                                    </p:set>
                                    <p:animEffect transition="in" filter="fade">
                                      <p:cBhvr>
                                        <p:cTn id="120" dur="500"/>
                                        <p:tgtEl>
                                          <p:spTgt spid="66">
                                            <p:txEl>
                                              <p:pRg st="0" end="0"/>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77"/>
                                        </p:tgtEl>
                                        <p:attrNameLst>
                                          <p:attrName>style.visibility</p:attrName>
                                        </p:attrNameLst>
                                      </p:cBhvr>
                                      <p:to>
                                        <p:strVal val="visible"/>
                                      </p:to>
                                    </p:set>
                                    <p:animEffect transition="in" filter="fade">
                                      <p:cBhvr>
                                        <p:cTn id="123" dur="500"/>
                                        <p:tgtEl>
                                          <p:spTgt spid="7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5"/>
                                        </p:tgtEl>
                                        <p:attrNameLst>
                                          <p:attrName>style.visibility</p:attrName>
                                        </p:attrNameLst>
                                      </p:cBhvr>
                                      <p:to>
                                        <p:strVal val="visible"/>
                                      </p:to>
                                    </p:set>
                                    <p:animEffect transition="in" filter="fade">
                                      <p:cBhvr>
                                        <p:cTn id="126" dur="500"/>
                                        <p:tgtEl>
                                          <p:spTgt spid="7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94"/>
                                        </p:tgtEl>
                                        <p:attrNameLst>
                                          <p:attrName>style.visibility</p:attrName>
                                        </p:attrNameLst>
                                      </p:cBhvr>
                                      <p:to>
                                        <p:strVal val="visible"/>
                                      </p:to>
                                    </p:set>
                                    <p:animEffect transition="in" filter="fade">
                                      <p:cBhvr>
                                        <p:cTn id="131" dur="500"/>
                                        <p:tgtEl>
                                          <p:spTgt spid="94"/>
                                        </p:tgtEl>
                                      </p:cBhvr>
                                    </p:animEffect>
                                  </p:childTnLst>
                                </p:cTn>
                              </p:par>
                              <p:par>
                                <p:cTn id="132" presetID="10" presetClass="entr" presetSubtype="0" fill="hold" nodeType="withEffect">
                                  <p:stCondLst>
                                    <p:cond delay="0"/>
                                  </p:stCondLst>
                                  <p:childTnLst>
                                    <p:set>
                                      <p:cBhvr>
                                        <p:cTn id="133" dur="1" fill="hold">
                                          <p:stCondLst>
                                            <p:cond delay="0"/>
                                          </p:stCondLst>
                                        </p:cTn>
                                        <p:tgtEl>
                                          <p:spTgt spid="96"/>
                                        </p:tgtEl>
                                        <p:attrNameLst>
                                          <p:attrName>style.visibility</p:attrName>
                                        </p:attrNameLst>
                                      </p:cBhvr>
                                      <p:to>
                                        <p:strVal val="visible"/>
                                      </p:to>
                                    </p:set>
                                    <p:animEffect transition="in" filter="fade">
                                      <p:cBhvr>
                                        <p:cTn id="134" dur="500"/>
                                        <p:tgtEl>
                                          <p:spTgt spid="9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97"/>
                                        </p:tgtEl>
                                        <p:attrNameLst>
                                          <p:attrName>style.visibility</p:attrName>
                                        </p:attrNameLst>
                                      </p:cBhvr>
                                      <p:to>
                                        <p:strVal val="visible"/>
                                      </p:to>
                                    </p:set>
                                    <p:animEffect transition="in" filter="fade">
                                      <p:cBhvr>
                                        <p:cTn id="137" dur="500"/>
                                        <p:tgtEl>
                                          <p:spTgt spid="97"/>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nodeType="clickEffect">
                                  <p:stCondLst>
                                    <p:cond delay="0"/>
                                  </p:stCondLst>
                                  <p:childTnLst>
                                    <p:set>
                                      <p:cBhvr>
                                        <p:cTn id="141" dur="1" fill="hold">
                                          <p:stCondLst>
                                            <p:cond delay="0"/>
                                          </p:stCondLst>
                                        </p:cTn>
                                        <p:tgtEl>
                                          <p:spTgt spid="105"/>
                                        </p:tgtEl>
                                        <p:attrNameLst>
                                          <p:attrName>style.visibility</p:attrName>
                                        </p:attrNameLst>
                                      </p:cBhvr>
                                      <p:to>
                                        <p:strVal val="visible"/>
                                      </p:to>
                                    </p:set>
                                    <p:animEffect transition="in" filter="wipe(down)">
                                      <p:cBhvr>
                                        <p:cTn id="142" dur="2000"/>
                                        <p:tgtEl>
                                          <p:spTgt spid="105"/>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113"/>
                                        </p:tgtEl>
                                        <p:attrNameLst>
                                          <p:attrName>style.visibility</p:attrName>
                                        </p:attrNameLst>
                                      </p:cBhvr>
                                      <p:to>
                                        <p:strVal val="visible"/>
                                      </p:to>
                                    </p:set>
                                    <p:animEffect transition="in" filter="wipe(down)">
                                      <p:cBhvr>
                                        <p:cTn id="145" dur="2000"/>
                                        <p:tgtEl>
                                          <p:spTgt spid="113"/>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119"/>
                                        </p:tgtEl>
                                        <p:attrNameLst>
                                          <p:attrName>style.visibility</p:attrName>
                                        </p:attrNameLst>
                                      </p:cBhvr>
                                      <p:to>
                                        <p:strVal val="visible"/>
                                      </p:to>
                                    </p:set>
                                    <p:animEffect transition="in" filter="wipe(down)">
                                      <p:cBhvr>
                                        <p:cTn id="148" dur="2000"/>
                                        <p:tgtEl>
                                          <p:spTgt spid="119"/>
                                        </p:tgtEl>
                                      </p:cBhvr>
                                    </p:animEffect>
                                  </p:childTnLst>
                                </p:cTn>
                              </p:par>
                              <p:par>
                                <p:cTn id="149" presetID="22" presetClass="entr" presetSubtype="4" fill="hold" nodeType="withEffect">
                                  <p:stCondLst>
                                    <p:cond delay="0"/>
                                  </p:stCondLst>
                                  <p:childTnLst>
                                    <p:set>
                                      <p:cBhvr>
                                        <p:cTn id="150" dur="1" fill="hold">
                                          <p:stCondLst>
                                            <p:cond delay="0"/>
                                          </p:stCondLst>
                                        </p:cTn>
                                        <p:tgtEl>
                                          <p:spTgt spid="107"/>
                                        </p:tgtEl>
                                        <p:attrNameLst>
                                          <p:attrName>style.visibility</p:attrName>
                                        </p:attrNameLst>
                                      </p:cBhvr>
                                      <p:to>
                                        <p:strVal val="visible"/>
                                      </p:to>
                                    </p:set>
                                    <p:animEffect transition="in" filter="wipe(down)">
                                      <p:cBhvr>
                                        <p:cTn id="151" dur="2000"/>
                                        <p:tgtEl>
                                          <p:spTgt spid="107"/>
                                        </p:tgtEl>
                                      </p:cBhvr>
                                    </p:animEffect>
                                  </p:childTnLst>
                                </p:cTn>
                              </p:par>
                              <p:par>
                                <p:cTn id="152" presetID="22" presetClass="entr" presetSubtype="4" fill="hold" nodeType="withEffect">
                                  <p:stCondLst>
                                    <p:cond delay="0"/>
                                  </p:stCondLst>
                                  <p:childTnLst>
                                    <p:set>
                                      <p:cBhvr>
                                        <p:cTn id="153" dur="1" fill="hold">
                                          <p:stCondLst>
                                            <p:cond delay="0"/>
                                          </p:stCondLst>
                                        </p:cTn>
                                        <p:tgtEl>
                                          <p:spTgt spid="109"/>
                                        </p:tgtEl>
                                        <p:attrNameLst>
                                          <p:attrName>style.visibility</p:attrName>
                                        </p:attrNameLst>
                                      </p:cBhvr>
                                      <p:to>
                                        <p:strVal val="visible"/>
                                      </p:to>
                                    </p:set>
                                    <p:animEffect transition="in" filter="wipe(down)">
                                      <p:cBhvr>
                                        <p:cTn id="154" dur="2000"/>
                                        <p:tgtEl>
                                          <p:spTgt spid="109"/>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120"/>
                                        </p:tgtEl>
                                        <p:attrNameLst>
                                          <p:attrName>style.visibility</p:attrName>
                                        </p:attrNameLst>
                                      </p:cBhvr>
                                      <p:to>
                                        <p:strVal val="visible"/>
                                      </p:to>
                                    </p:set>
                                    <p:animEffect transition="in" filter="wipe(down)">
                                      <p:cBhvr>
                                        <p:cTn id="157" dur="2000"/>
                                        <p:tgtEl>
                                          <p:spTgt spid="120"/>
                                        </p:tgtEl>
                                      </p:cBhvr>
                                    </p:animEffect>
                                  </p:childTnLst>
                                </p:cTn>
                              </p:par>
                              <p:par>
                                <p:cTn id="158" presetID="22" presetClass="entr" presetSubtype="4" fill="hold" nodeType="withEffect">
                                  <p:stCondLst>
                                    <p:cond delay="0"/>
                                  </p:stCondLst>
                                  <p:childTnLst>
                                    <p:set>
                                      <p:cBhvr>
                                        <p:cTn id="159" dur="1" fill="hold">
                                          <p:stCondLst>
                                            <p:cond delay="0"/>
                                          </p:stCondLst>
                                        </p:cTn>
                                        <p:tgtEl>
                                          <p:spTgt spid="111"/>
                                        </p:tgtEl>
                                        <p:attrNameLst>
                                          <p:attrName>style.visibility</p:attrName>
                                        </p:attrNameLst>
                                      </p:cBhvr>
                                      <p:to>
                                        <p:strVal val="visible"/>
                                      </p:to>
                                    </p:set>
                                    <p:animEffect transition="in" filter="wipe(down)">
                                      <p:cBhvr>
                                        <p:cTn id="160" dur="2000"/>
                                        <p:tgtEl>
                                          <p:spTgt spid="111"/>
                                        </p:tgtEl>
                                      </p:cBhvr>
                                    </p:animEffect>
                                  </p:childTnLst>
                                </p:cTn>
                              </p:par>
                              <p:par>
                                <p:cTn id="161" presetID="22" presetClass="entr" presetSubtype="4" fill="hold" grpId="0" nodeType="withEffect">
                                  <p:stCondLst>
                                    <p:cond delay="0"/>
                                  </p:stCondLst>
                                  <p:childTnLst>
                                    <p:set>
                                      <p:cBhvr>
                                        <p:cTn id="162" dur="1" fill="hold">
                                          <p:stCondLst>
                                            <p:cond delay="0"/>
                                          </p:stCondLst>
                                        </p:cTn>
                                        <p:tgtEl>
                                          <p:spTgt spid="121"/>
                                        </p:tgtEl>
                                        <p:attrNameLst>
                                          <p:attrName>style.visibility</p:attrName>
                                        </p:attrNameLst>
                                      </p:cBhvr>
                                      <p:to>
                                        <p:strVal val="visible"/>
                                      </p:to>
                                    </p:set>
                                    <p:animEffect transition="in" filter="wipe(down)">
                                      <p:cBhvr>
                                        <p:cTn id="163" dur="2000"/>
                                        <p:tgtEl>
                                          <p:spTgt spid="121"/>
                                        </p:tgtEl>
                                      </p:cBhvr>
                                    </p:animEffect>
                                  </p:childTnLst>
                                </p:cTn>
                              </p:par>
                            </p:childTnLst>
                          </p:cTn>
                        </p:par>
                        <p:par>
                          <p:cTn id="164" fill="hold">
                            <p:stCondLst>
                              <p:cond delay="2000"/>
                            </p:stCondLst>
                            <p:childTnLst>
                              <p:par>
                                <p:cTn id="165" presetID="10" presetClass="entr" presetSubtype="0" fill="hold" nodeType="afterEffect">
                                  <p:stCondLst>
                                    <p:cond delay="0"/>
                                  </p:stCondLst>
                                  <p:childTnLst>
                                    <p:set>
                                      <p:cBhvr>
                                        <p:cTn id="166" dur="1" fill="hold">
                                          <p:stCondLst>
                                            <p:cond delay="0"/>
                                          </p:stCondLst>
                                        </p:cTn>
                                        <p:tgtEl>
                                          <p:spTgt spid="143"/>
                                        </p:tgtEl>
                                        <p:attrNameLst>
                                          <p:attrName>style.visibility</p:attrName>
                                        </p:attrNameLst>
                                      </p:cBhvr>
                                      <p:to>
                                        <p:strVal val="visible"/>
                                      </p:to>
                                    </p:set>
                                    <p:animEffect transition="in" filter="fade">
                                      <p:cBhvr>
                                        <p:cTn id="167" dur="2000"/>
                                        <p:tgtEl>
                                          <p:spTgt spid="143"/>
                                        </p:tgtEl>
                                      </p:cBhvr>
                                    </p:animEffect>
                                  </p:childTnLst>
                                </p:cTn>
                              </p:par>
                              <p:par>
                                <p:cTn id="168" presetID="10" presetClass="entr" presetSubtype="0" fill="hold" nodeType="withEffect">
                                  <p:stCondLst>
                                    <p:cond delay="0"/>
                                  </p:stCondLst>
                                  <p:childTnLst>
                                    <p:set>
                                      <p:cBhvr>
                                        <p:cTn id="169" dur="1" fill="hold">
                                          <p:stCondLst>
                                            <p:cond delay="0"/>
                                          </p:stCondLst>
                                        </p:cTn>
                                        <p:tgtEl>
                                          <p:spTgt spid="144"/>
                                        </p:tgtEl>
                                        <p:attrNameLst>
                                          <p:attrName>style.visibility</p:attrName>
                                        </p:attrNameLst>
                                      </p:cBhvr>
                                      <p:to>
                                        <p:strVal val="visible"/>
                                      </p:to>
                                    </p:set>
                                    <p:animEffect transition="in" filter="fade">
                                      <p:cBhvr>
                                        <p:cTn id="170" dur="2000"/>
                                        <p:tgtEl>
                                          <p:spTgt spid="144"/>
                                        </p:tgtEl>
                                      </p:cBhvr>
                                    </p:animEffect>
                                  </p:childTnLst>
                                </p:cTn>
                              </p:par>
                              <p:par>
                                <p:cTn id="171" presetID="10" presetClass="entr" presetSubtype="0" fill="hold" nodeType="withEffect">
                                  <p:stCondLst>
                                    <p:cond delay="0"/>
                                  </p:stCondLst>
                                  <p:childTnLst>
                                    <p:set>
                                      <p:cBhvr>
                                        <p:cTn id="172" dur="1" fill="hold">
                                          <p:stCondLst>
                                            <p:cond delay="0"/>
                                          </p:stCondLst>
                                        </p:cTn>
                                        <p:tgtEl>
                                          <p:spTgt spid="147"/>
                                        </p:tgtEl>
                                        <p:attrNameLst>
                                          <p:attrName>style.visibility</p:attrName>
                                        </p:attrNameLst>
                                      </p:cBhvr>
                                      <p:to>
                                        <p:strVal val="visible"/>
                                      </p:to>
                                    </p:set>
                                    <p:animEffect transition="in" filter="fade">
                                      <p:cBhvr>
                                        <p:cTn id="173" dur="2000"/>
                                        <p:tgtEl>
                                          <p:spTgt spid="147"/>
                                        </p:tgtEl>
                                      </p:cBhvr>
                                    </p:animEffect>
                                  </p:childTnLst>
                                </p:cTn>
                              </p:par>
                              <p:par>
                                <p:cTn id="174" presetID="10" presetClass="entr" presetSubtype="0" fill="hold" nodeType="withEffect">
                                  <p:stCondLst>
                                    <p:cond delay="0"/>
                                  </p:stCondLst>
                                  <p:childTnLst>
                                    <p:set>
                                      <p:cBhvr>
                                        <p:cTn id="175" dur="1" fill="hold">
                                          <p:stCondLst>
                                            <p:cond delay="0"/>
                                          </p:stCondLst>
                                        </p:cTn>
                                        <p:tgtEl>
                                          <p:spTgt spid="150"/>
                                        </p:tgtEl>
                                        <p:attrNameLst>
                                          <p:attrName>style.visibility</p:attrName>
                                        </p:attrNameLst>
                                      </p:cBhvr>
                                      <p:to>
                                        <p:strVal val="visible"/>
                                      </p:to>
                                    </p:set>
                                    <p:animEffect transition="in" filter="fade">
                                      <p:cBhvr>
                                        <p:cTn id="176" dur="2000"/>
                                        <p:tgtEl>
                                          <p:spTgt spid="150"/>
                                        </p:tgtEl>
                                      </p:cBhvr>
                                    </p:animEffect>
                                  </p:childTnLst>
                                </p:cTn>
                              </p:par>
                            </p:childTnLst>
                          </p:cTn>
                        </p:par>
                        <p:par>
                          <p:cTn id="177" fill="hold">
                            <p:stCondLst>
                              <p:cond delay="4000"/>
                            </p:stCondLst>
                            <p:childTnLst>
                              <p:par>
                                <p:cTn id="178" presetID="22" presetClass="entr" presetSubtype="1" fill="hold" grpId="0" nodeType="afterEffect">
                                  <p:stCondLst>
                                    <p:cond delay="0"/>
                                  </p:stCondLst>
                                  <p:childTnLst>
                                    <p:set>
                                      <p:cBhvr>
                                        <p:cTn id="179" dur="1" fill="hold">
                                          <p:stCondLst>
                                            <p:cond delay="0"/>
                                          </p:stCondLst>
                                        </p:cTn>
                                        <p:tgtEl>
                                          <p:spTgt spid="137"/>
                                        </p:tgtEl>
                                        <p:attrNameLst>
                                          <p:attrName>style.visibility</p:attrName>
                                        </p:attrNameLst>
                                      </p:cBhvr>
                                      <p:to>
                                        <p:strVal val="visible"/>
                                      </p:to>
                                    </p:set>
                                    <p:animEffect transition="in" filter="wipe(up)">
                                      <p:cBhvr>
                                        <p:cTn id="180" dur="2000"/>
                                        <p:tgtEl>
                                          <p:spTgt spid="137"/>
                                        </p:tgtEl>
                                      </p:cBhvr>
                                    </p:animEffect>
                                  </p:childTnLst>
                                </p:cTn>
                              </p:par>
                              <p:par>
                                <p:cTn id="181" presetID="22" presetClass="entr" presetSubtype="1" fill="hold" nodeType="withEffect">
                                  <p:stCondLst>
                                    <p:cond delay="0"/>
                                  </p:stCondLst>
                                  <p:childTnLst>
                                    <p:set>
                                      <p:cBhvr>
                                        <p:cTn id="182" dur="1" fill="hold">
                                          <p:stCondLst>
                                            <p:cond delay="0"/>
                                          </p:stCondLst>
                                        </p:cTn>
                                        <p:tgtEl>
                                          <p:spTgt spid="124"/>
                                        </p:tgtEl>
                                        <p:attrNameLst>
                                          <p:attrName>style.visibility</p:attrName>
                                        </p:attrNameLst>
                                      </p:cBhvr>
                                      <p:to>
                                        <p:strVal val="visible"/>
                                      </p:to>
                                    </p:set>
                                    <p:animEffect transition="in" filter="wipe(up)">
                                      <p:cBhvr>
                                        <p:cTn id="183" dur="2000"/>
                                        <p:tgtEl>
                                          <p:spTgt spid="124"/>
                                        </p:tgtEl>
                                      </p:cBhvr>
                                    </p:animEffect>
                                  </p:childTnLst>
                                </p:cTn>
                              </p:par>
                              <p:par>
                                <p:cTn id="184" presetID="22" presetClass="entr" presetSubtype="1" fill="hold" grpId="0" nodeType="withEffect">
                                  <p:stCondLst>
                                    <p:cond delay="0"/>
                                  </p:stCondLst>
                                  <p:childTnLst>
                                    <p:set>
                                      <p:cBhvr>
                                        <p:cTn id="185" dur="1" fill="hold">
                                          <p:stCondLst>
                                            <p:cond delay="0"/>
                                          </p:stCondLst>
                                        </p:cTn>
                                        <p:tgtEl>
                                          <p:spTgt spid="138"/>
                                        </p:tgtEl>
                                        <p:attrNameLst>
                                          <p:attrName>style.visibility</p:attrName>
                                        </p:attrNameLst>
                                      </p:cBhvr>
                                      <p:to>
                                        <p:strVal val="visible"/>
                                      </p:to>
                                    </p:set>
                                    <p:animEffect transition="in" filter="wipe(up)">
                                      <p:cBhvr>
                                        <p:cTn id="186" dur="2000"/>
                                        <p:tgtEl>
                                          <p:spTgt spid="138"/>
                                        </p:tgtEl>
                                      </p:cBhvr>
                                    </p:animEffect>
                                  </p:childTnLst>
                                </p:cTn>
                              </p:par>
                              <p:par>
                                <p:cTn id="187" presetID="22" presetClass="entr" presetSubtype="1" fill="hold" nodeType="withEffect">
                                  <p:stCondLst>
                                    <p:cond delay="0"/>
                                  </p:stCondLst>
                                  <p:childTnLst>
                                    <p:set>
                                      <p:cBhvr>
                                        <p:cTn id="188" dur="1" fill="hold">
                                          <p:stCondLst>
                                            <p:cond delay="0"/>
                                          </p:stCondLst>
                                        </p:cTn>
                                        <p:tgtEl>
                                          <p:spTgt spid="127"/>
                                        </p:tgtEl>
                                        <p:attrNameLst>
                                          <p:attrName>style.visibility</p:attrName>
                                        </p:attrNameLst>
                                      </p:cBhvr>
                                      <p:to>
                                        <p:strVal val="visible"/>
                                      </p:to>
                                    </p:set>
                                    <p:animEffect transition="in" filter="wipe(up)">
                                      <p:cBhvr>
                                        <p:cTn id="189" dur="2000"/>
                                        <p:tgtEl>
                                          <p:spTgt spid="127"/>
                                        </p:tgtEl>
                                      </p:cBhvr>
                                    </p:animEffect>
                                  </p:childTnLst>
                                </p:cTn>
                              </p:par>
                              <p:par>
                                <p:cTn id="190" presetID="22" presetClass="entr" presetSubtype="1" fill="hold" grpId="0" nodeType="withEffect">
                                  <p:stCondLst>
                                    <p:cond delay="0"/>
                                  </p:stCondLst>
                                  <p:childTnLst>
                                    <p:set>
                                      <p:cBhvr>
                                        <p:cTn id="191" dur="1" fill="hold">
                                          <p:stCondLst>
                                            <p:cond delay="0"/>
                                          </p:stCondLst>
                                        </p:cTn>
                                        <p:tgtEl>
                                          <p:spTgt spid="139"/>
                                        </p:tgtEl>
                                        <p:attrNameLst>
                                          <p:attrName>style.visibility</p:attrName>
                                        </p:attrNameLst>
                                      </p:cBhvr>
                                      <p:to>
                                        <p:strVal val="visible"/>
                                      </p:to>
                                    </p:set>
                                    <p:animEffect transition="in" filter="wipe(up)">
                                      <p:cBhvr>
                                        <p:cTn id="192" dur="2000"/>
                                        <p:tgtEl>
                                          <p:spTgt spid="139"/>
                                        </p:tgtEl>
                                      </p:cBhvr>
                                    </p:animEffect>
                                  </p:childTnLst>
                                </p:cTn>
                              </p:par>
                              <p:par>
                                <p:cTn id="193" presetID="22" presetClass="entr" presetSubtype="1" fill="hold" nodeType="withEffect">
                                  <p:stCondLst>
                                    <p:cond delay="0"/>
                                  </p:stCondLst>
                                  <p:childTnLst>
                                    <p:set>
                                      <p:cBhvr>
                                        <p:cTn id="194" dur="1" fill="hold">
                                          <p:stCondLst>
                                            <p:cond delay="0"/>
                                          </p:stCondLst>
                                        </p:cTn>
                                        <p:tgtEl>
                                          <p:spTgt spid="129"/>
                                        </p:tgtEl>
                                        <p:attrNameLst>
                                          <p:attrName>style.visibility</p:attrName>
                                        </p:attrNameLst>
                                      </p:cBhvr>
                                      <p:to>
                                        <p:strVal val="visible"/>
                                      </p:to>
                                    </p:set>
                                    <p:animEffect transition="in" filter="wipe(up)">
                                      <p:cBhvr>
                                        <p:cTn id="195" dur="2000"/>
                                        <p:tgtEl>
                                          <p:spTgt spid="129"/>
                                        </p:tgtEl>
                                      </p:cBhvr>
                                    </p:animEffect>
                                  </p:childTnLst>
                                </p:cTn>
                              </p:par>
                              <p:par>
                                <p:cTn id="196" presetID="22" presetClass="entr" presetSubtype="1" fill="hold" grpId="0" nodeType="withEffect">
                                  <p:stCondLst>
                                    <p:cond delay="0"/>
                                  </p:stCondLst>
                                  <p:childTnLst>
                                    <p:set>
                                      <p:cBhvr>
                                        <p:cTn id="197" dur="1" fill="hold">
                                          <p:stCondLst>
                                            <p:cond delay="0"/>
                                          </p:stCondLst>
                                        </p:cTn>
                                        <p:tgtEl>
                                          <p:spTgt spid="140"/>
                                        </p:tgtEl>
                                        <p:attrNameLst>
                                          <p:attrName>style.visibility</p:attrName>
                                        </p:attrNameLst>
                                      </p:cBhvr>
                                      <p:to>
                                        <p:strVal val="visible"/>
                                      </p:to>
                                    </p:set>
                                    <p:animEffect transition="in" filter="wipe(up)">
                                      <p:cBhvr>
                                        <p:cTn id="198" dur="2000"/>
                                        <p:tgtEl>
                                          <p:spTgt spid="140"/>
                                        </p:tgtEl>
                                      </p:cBhvr>
                                    </p:animEffect>
                                  </p:childTnLst>
                                </p:cTn>
                              </p:par>
                              <p:par>
                                <p:cTn id="199" presetID="22" presetClass="entr" presetSubtype="1" fill="hold" nodeType="withEffect">
                                  <p:stCondLst>
                                    <p:cond delay="0"/>
                                  </p:stCondLst>
                                  <p:childTnLst>
                                    <p:set>
                                      <p:cBhvr>
                                        <p:cTn id="200" dur="1" fill="hold">
                                          <p:stCondLst>
                                            <p:cond delay="0"/>
                                          </p:stCondLst>
                                        </p:cTn>
                                        <p:tgtEl>
                                          <p:spTgt spid="133"/>
                                        </p:tgtEl>
                                        <p:attrNameLst>
                                          <p:attrName>style.visibility</p:attrName>
                                        </p:attrNameLst>
                                      </p:cBhvr>
                                      <p:to>
                                        <p:strVal val="visible"/>
                                      </p:to>
                                    </p:set>
                                    <p:animEffect transition="in" filter="wipe(up)">
                                      <p:cBhvr>
                                        <p:cTn id="201" dur="2000"/>
                                        <p:tgtEl>
                                          <p:spTgt spid="133"/>
                                        </p:tgtEl>
                                      </p:cBhvr>
                                    </p:animEffect>
                                  </p:childTnLst>
                                </p:cTn>
                              </p:par>
                            </p:childTnLst>
                          </p:cTn>
                        </p:par>
                        <p:par>
                          <p:cTn id="202" fill="hold">
                            <p:stCondLst>
                              <p:cond delay="6000"/>
                            </p:stCondLst>
                            <p:childTnLst>
                              <p:par>
                                <p:cTn id="203" presetID="31" presetClass="exit" presetSubtype="0" fill="hold" grpId="1" nodeType="afterEffect">
                                  <p:stCondLst>
                                    <p:cond delay="0"/>
                                  </p:stCondLst>
                                  <p:childTnLst>
                                    <p:anim calcmode="lin" valueType="num">
                                      <p:cBhvr>
                                        <p:cTn id="204" dur="1000"/>
                                        <p:tgtEl>
                                          <p:spTgt spid="75"/>
                                        </p:tgtEl>
                                        <p:attrNameLst>
                                          <p:attrName>ppt_w</p:attrName>
                                        </p:attrNameLst>
                                      </p:cBhvr>
                                      <p:tavLst>
                                        <p:tav tm="0">
                                          <p:val>
                                            <p:strVal val="ppt_w"/>
                                          </p:val>
                                        </p:tav>
                                        <p:tav tm="100000">
                                          <p:val>
                                            <p:fltVal val="0"/>
                                          </p:val>
                                        </p:tav>
                                      </p:tavLst>
                                    </p:anim>
                                    <p:anim calcmode="lin" valueType="num">
                                      <p:cBhvr>
                                        <p:cTn id="205" dur="1000"/>
                                        <p:tgtEl>
                                          <p:spTgt spid="75"/>
                                        </p:tgtEl>
                                        <p:attrNameLst>
                                          <p:attrName>ppt_h</p:attrName>
                                        </p:attrNameLst>
                                      </p:cBhvr>
                                      <p:tavLst>
                                        <p:tav tm="0">
                                          <p:val>
                                            <p:strVal val="ppt_h"/>
                                          </p:val>
                                        </p:tav>
                                        <p:tav tm="100000">
                                          <p:val>
                                            <p:fltVal val="0"/>
                                          </p:val>
                                        </p:tav>
                                      </p:tavLst>
                                    </p:anim>
                                    <p:anim calcmode="lin" valueType="num">
                                      <p:cBhvr>
                                        <p:cTn id="206" dur="1000"/>
                                        <p:tgtEl>
                                          <p:spTgt spid="75"/>
                                        </p:tgtEl>
                                        <p:attrNameLst>
                                          <p:attrName>style.rotation</p:attrName>
                                        </p:attrNameLst>
                                      </p:cBhvr>
                                      <p:tavLst>
                                        <p:tav tm="0">
                                          <p:val>
                                            <p:fltVal val="0"/>
                                          </p:val>
                                        </p:tav>
                                        <p:tav tm="100000">
                                          <p:val>
                                            <p:fltVal val="90"/>
                                          </p:val>
                                        </p:tav>
                                      </p:tavLst>
                                    </p:anim>
                                    <p:animEffect transition="out" filter="fade">
                                      <p:cBhvr>
                                        <p:cTn id="207" dur="1000"/>
                                        <p:tgtEl>
                                          <p:spTgt spid="75"/>
                                        </p:tgtEl>
                                      </p:cBhvr>
                                    </p:animEffect>
                                    <p:set>
                                      <p:cBhvr>
                                        <p:cTn id="208" dur="1" fill="hold">
                                          <p:stCondLst>
                                            <p:cond delay="999"/>
                                          </p:stCondLst>
                                        </p:cTn>
                                        <p:tgtEl>
                                          <p:spTgt spid="75"/>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2" nodeType="clickEffect">
                                  <p:stCondLst>
                                    <p:cond delay="0"/>
                                  </p:stCondLst>
                                  <p:childTnLst>
                                    <p:set>
                                      <p:cBhvr>
                                        <p:cTn id="212" dur="1" fill="hold">
                                          <p:stCondLst>
                                            <p:cond delay="0"/>
                                          </p:stCondLst>
                                        </p:cTn>
                                        <p:tgtEl>
                                          <p:spTgt spid="75"/>
                                        </p:tgtEl>
                                        <p:attrNameLst>
                                          <p:attrName>style.visibility</p:attrName>
                                        </p:attrNameLst>
                                      </p:cBhvr>
                                      <p:to>
                                        <p:strVal val="visible"/>
                                      </p:to>
                                    </p:set>
                                  </p:childTnLst>
                                </p:cTn>
                              </p:par>
                              <p:par>
                                <p:cTn id="213" presetID="1" presetClass="exit" presetSubtype="0" fill="hold" nodeType="withEffect">
                                  <p:stCondLst>
                                    <p:cond delay="0"/>
                                  </p:stCondLst>
                                  <p:childTnLst>
                                    <p:set>
                                      <p:cBhvr>
                                        <p:cTn id="214" dur="1" fill="hold">
                                          <p:stCondLst>
                                            <p:cond delay="0"/>
                                          </p:stCondLst>
                                        </p:cTn>
                                        <p:tgtEl>
                                          <p:spTgt spid="96"/>
                                        </p:tgtEl>
                                        <p:attrNameLst>
                                          <p:attrName>style.visibility</p:attrName>
                                        </p:attrNameLst>
                                      </p:cBhvr>
                                      <p:to>
                                        <p:strVal val="hidden"/>
                                      </p:to>
                                    </p:set>
                                  </p:childTnLst>
                                </p:cTn>
                              </p:par>
                              <p:par>
                                <p:cTn id="215" presetID="1" presetClass="exit" presetSubtype="0" fill="hold" grpId="1" nodeType="withEffect">
                                  <p:stCondLst>
                                    <p:cond delay="0"/>
                                  </p:stCondLst>
                                  <p:childTnLst>
                                    <p:set>
                                      <p:cBhvr>
                                        <p:cTn id="216" dur="1" fill="hold">
                                          <p:stCondLst>
                                            <p:cond delay="0"/>
                                          </p:stCondLst>
                                        </p:cTn>
                                        <p:tgtEl>
                                          <p:spTgt spid="97"/>
                                        </p:tgtEl>
                                        <p:attrNameLst>
                                          <p:attrName>style.visibility</p:attrName>
                                        </p:attrNameLst>
                                      </p:cBhvr>
                                      <p:to>
                                        <p:strVal val="hidden"/>
                                      </p:to>
                                    </p:set>
                                  </p:childTnLst>
                                </p:cTn>
                              </p:par>
                              <p:par>
                                <p:cTn id="217" presetID="1" presetClass="exit" presetSubtype="0" fill="hold" nodeType="withEffect">
                                  <p:stCondLst>
                                    <p:cond delay="0"/>
                                  </p:stCondLst>
                                  <p:childTnLst>
                                    <p:set>
                                      <p:cBhvr>
                                        <p:cTn id="218" dur="1" fill="hold">
                                          <p:stCondLst>
                                            <p:cond delay="0"/>
                                          </p:stCondLst>
                                        </p:cTn>
                                        <p:tgtEl>
                                          <p:spTgt spid="105"/>
                                        </p:tgtEl>
                                        <p:attrNameLst>
                                          <p:attrName>style.visibility</p:attrName>
                                        </p:attrNameLst>
                                      </p:cBhvr>
                                      <p:to>
                                        <p:strVal val="hidden"/>
                                      </p:to>
                                    </p:set>
                                  </p:childTnLst>
                                </p:cTn>
                              </p:par>
                              <p:par>
                                <p:cTn id="219" presetID="1" presetClass="exit" presetSubtype="0" fill="hold" grpId="1" nodeType="withEffect">
                                  <p:stCondLst>
                                    <p:cond delay="0"/>
                                  </p:stCondLst>
                                  <p:childTnLst>
                                    <p:set>
                                      <p:cBhvr>
                                        <p:cTn id="220" dur="1" fill="hold">
                                          <p:stCondLst>
                                            <p:cond delay="0"/>
                                          </p:stCondLst>
                                        </p:cTn>
                                        <p:tgtEl>
                                          <p:spTgt spid="113"/>
                                        </p:tgtEl>
                                        <p:attrNameLst>
                                          <p:attrName>style.visibility</p:attrName>
                                        </p:attrNameLst>
                                      </p:cBhvr>
                                      <p:to>
                                        <p:strVal val="hidden"/>
                                      </p:to>
                                    </p:set>
                                  </p:childTnLst>
                                </p:cTn>
                              </p:par>
                              <p:par>
                                <p:cTn id="221" presetID="1" presetClass="exit" presetSubtype="0" fill="hold" grpId="1" nodeType="withEffect">
                                  <p:stCondLst>
                                    <p:cond delay="0"/>
                                  </p:stCondLst>
                                  <p:childTnLst>
                                    <p:set>
                                      <p:cBhvr>
                                        <p:cTn id="222" dur="1" fill="hold">
                                          <p:stCondLst>
                                            <p:cond delay="0"/>
                                          </p:stCondLst>
                                        </p:cTn>
                                        <p:tgtEl>
                                          <p:spTgt spid="119"/>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107"/>
                                        </p:tgtEl>
                                        <p:attrNameLst>
                                          <p:attrName>style.visibility</p:attrName>
                                        </p:attrNameLst>
                                      </p:cBhvr>
                                      <p:to>
                                        <p:strVal val="hidden"/>
                                      </p:to>
                                    </p:set>
                                  </p:childTnLst>
                                </p:cTn>
                              </p:par>
                              <p:par>
                                <p:cTn id="225" presetID="1" presetClass="exit" presetSubtype="0" fill="hold" nodeType="withEffect">
                                  <p:stCondLst>
                                    <p:cond delay="0"/>
                                  </p:stCondLst>
                                  <p:childTnLst>
                                    <p:set>
                                      <p:cBhvr>
                                        <p:cTn id="226" dur="1" fill="hold">
                                          <p:stCondLst>
                                            <p:cond delay="0"/>
                                          </p:stCondLst>
                                        </p:cTn>
                                        <p:tgtEl>
                                          <p:spTgt spid="109"/>
                                        </p:tgtEl>
                                        <p:attrNameLst>
                                          <p:attrName>style.visibility</p:attrName>
                                        </p:attrNameLst>
                                      </p:cBhvr>
                                      <p:to>
                                        <p:strVal val="hidden"/>
                                      </p:to>
                                    </p:set>
                                  </p:childTnLst>
                                </p:cTn>
                              </p:par>
                              <p:par>
                                <p:cTn id="227" presetID="1" presetClass="exit" presetSubtype="0" fill="hold" grpId="1" nodeType="withEffect">
                                  <p:stCondLst>
                                    <p:cond delay="0"/>
                                  </p:stCondLst>
                                  <p:childTnLst>
                                    <p:set>
                                      <p:cBhvr>
                                        <p:cTn id="228" dur="1" fill="hold">
                                          <p:stCondLst>
                                            <p:cond delay="0"/>
                                          </p:stCondLst>
                                        </p:cTn>
                                        <p:tgtEl>
                                          <p:spTgt spid="120"/>
                                        </p:tgtEl>
                                        <p:attrNameLst>
                                          <p:attrName>style.visibility</p:attrName>
                                        </p:attrNameLst>
                                      </p:cBhvr>
                                      <p:to>
                                        <p:strVal val="hidden"/>
                                      </p:to>
                                    </p:set>
                                  </p:childTnLst>
                                </p:cTn>
                              </p:par>
                              <p:par>
                                <p:cTn id="229" presetID="1" presetClass="exit" presetSubtype="0" fill="hold" nodeType="withEffect">
                                  <p:stCondLst>
                                    <p:cond delay="0"/>
                                  </p:stCondLst>
                                  <p:childTnLst>
                                    <p:set>
                                      <p:cBhvr>
                                        <p:cTn id="230" dur="1" fill="hold">
                                          <p:stCondLst>
                                            <p:cond delay="0"/>
                                          </p:stCondLst>
                                        </p:cTn>
                                        <p:tgtEl>
                                          <p:spTgt spid="111"/>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121"/>
                                        </p:tgtEl>
                                        <p:attrNameLst>
                                          <p:attrName>style.visibility</p:attrName>
                                        </p:attrNameLst>
                                      </p:cBhvr>
                                      <p:to>
                                        <p:strVal val="hidden"/>
                                      </p:to>
                                    </p:set>
                                  </p:childTnLst>
                                </p:cTn>
                              </p:par>
                              <p:par>
                                <p:cTn id="233" presetID="1" presetClass="exit" presetSubtype="0" fill="hold" nodeType="withEffect">
                                  <p:stCondLst>
                                    <p:cond delay="0"/>
                                  </p:stCondLst>
                                  <p:childTnLst>
                                    <p:set>
                                      <p:cBhvr>
                                        <p:cTn id="234" dur="1" fill="hold">
                                          <p:stCondLst>
                                            <p:cond delay="0"/>
                                          </p:stCondLst>
                                        </p:cTn>
                                        <p:tgtEl>
                                          <p:spTgt spid="143"/>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44"/>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147"/>
                                        </p:tgtEl>
                                        <p:attrNameLst>
                                          <p:attrName>style.visibility</p:attrName>
                                        </p:attrNameLst>
                                      </p:cBhvr>
                                      <p:to>
                                        <p:strVal val="hidden"/>
                                      </p:to>
                                    </p:set>
                                  </p:childTnLst>
                                </p:cTn>
                              </p:par>
                              <p:par>
                                <p:cTn id="239" presetID="1" presetClass="exit" presetSubtype="0" fill="hold" nodeType="withEffect">
                                  <p:stCondLst>
                                    <p:cond delay="0"/>
                                  </p:stCondLst>
                                  <p:childTnLst>
                                    <p:set>
                                      <p:cBhvr>
                                        <p:cTn id="240" dur="1" fill="hold">
                                          <p:stCondLst>
                                            <p:cond delay="0"/>
                                          </p:stCondLst>
                                        </p:cTn>
                                        <p:tgtEl>
                                          <p:spTgt spid="150"/>
                                        </p:tgtEl>
                                        <p:attrNameLst>
                                          <p:attrName>style.visibility</p:attrName>
                                        </p:attrNameLst>
                                      </p:cBhvr>
                                      <p:to>
                                        <p:strVal val="hidden"/>
                                      </p:to>
                                    </p:set>
                                  </p:childTnLst>
                                </p:cTn>
                              </p:par>
                              <p:par>
                                <p:cTn id="241" presetID="1" presetClass="exit" presetSubtype="0" fill="hold" grpId="1" nodeType="withEffect">
                                  <p:stCondLst>
                                    <p:cond delay="0"/>
                                  </p:stCondLst>
                                  <p:childTnLst>
                                    <p:set>
                                      <p:cBhvr>
                                        <p:cTn id="242" dur="1" fill="hold">
                                          <p:stCondLst>
                                            <p:cond delay="0"/>
                                          </p:stCondLst>
                                        </p:cTn>
                                        <p:tgtEl>
                                          <p:spTgt spid="137"/>
                                        </p:tgtEl>
                                        <p:attrNameLst>
                                          <p:attrName>style.visibility</p:attrName>
                                        </p:attrNameLst>
                                      </p:cBhvr>
                                      <p:to>
                                        <p:strVal val="hidden"/>
                                      </p:to>
                                    </p:set>
                                  </p:childTnLst>
                                </p:cTn>
                              </p:par>
                              <p:par>
                                <p:cTn id="243" presetID="1" presetClass="exit" presetSubtype="0" fill="hold" nodeType="withEffect">
                                  <p:stCondLst>
                                    <p:cond delay="0"/>
                                  </p:stCondLst>
                                  <p:childTnLst>
                                    <p:set>
                                      <p:cBhvr>
                                        <p:cTn id="244" dur="1" fill="hold">
                                          <p:stCondLst>
                                            <p:cond delay="0"/>
                                          </p:stCondLst>
                                        </p:cTn>
                                        <p:tgtEl>
                                          <p:spTgt spid="124"/>
                                        </p:tgtEl>
                                        <p:attrNameLst>
                                          <p:attrName>style.visibility</p:attrName>
                                        </p:attrNameLst>
                                      </p:cBhvr>
                                      <p:to>
                                        <p:strVal val="hidden"/>
                                      </p:to>
                                    </p:set>
                                  </p:childTnLst>
                                </p:cTn>
                              </p:par>
                              <p:par>
                                <p:cTn id="245" presetID="1" presetClass="exit" presetSubtype="0" fill="hold" grpId="1" nodeType="withEffect">
                                  <p:stCondLst>
                                    <p:cond delay="0"/>
                                  </p:stCondLst>
                                  <p:childTnLst>
                                    <p:set>
                                      <p:cBhvr>
                                        <p:cTn id="246" dur="1" fill="hold">
                                          <p:stCondLst>
                                            <p:cond delay="0"/>
                                          </p:stCondLst>
                                        </p:cTn>
                                        <p:tgtEl>
                                          <p:spTgt spid="138"/>
                                        </p:tgtEl>
                                        <p:attrNameLst>
                                          <p:attrName>style.visibility</p:attrName>
                                        </p:attrNameLst>
                                      </p:cBhvr>
                                      <p:to>
                                        <p:strVal val="hidden"/>
                                      </p:to>
                                    </p:set>
                                  </p:childTnLst>
                                </p:cTn>
                              </p:par>
                              <p:par>
                                <p:cTn id="247" presetID="1" presetClass="exit" presetSubtype="0" fill="hold" nodeType="withEffect">
                                  <p:stCondLst>
                                    <p:cond delay="0"/>
                                  </p:stCondLst>
                                  <p:childTnLst>
                                    <p:set>
                                      <p:cBhvr>
                                        <p:cTn id="248" dur="1" fill="hold">
                                          <p:stCondLst>
                                            <p:cond delay="0"/>
                                          </p:stCondLst>
                                        </p:cTn>
                                        <p:tgtEl>
                                          <p:spTgt spid="127"/>
                                        </p:tgtEl>
                                        <p:attrNameLst>
                                          <p:attrName>style.visibility</p:attrName>
                                        </p:attrNameLst>
                                      </p:cBhvr>
                                      <p:to>
                                        <p:strVal val="hidden"/>
                                      </p:to>
                                    </p:set>
                                  </p:childTnLst>
                                </p:cTn>
                              </p:par>
                              <p:par>
                                <p:cTn id="249" presetID="1" presetClass="exit" presetSubtype="0" fill="hold" grpId="1" nodeType="withEffect">
                                  <p:stCondLst>
                                    <p:cond delay="0"/>
                                  </p:stCondLst>
                                  <p:childTnLst>
                                    <p:set>
                                      <p:cBhvr>
                                        <p:cTn id="250" dur="1" fill="hold">
                                          <p:stCondLst>
                                            <p:cond delay="0"/>
                                          </p:stCondLst>
                                        </p:cTn>
                                        <p:tgtEl>
                                          <p:spTgt spid="139"/>
                                        </p:tgtEl>
                                        <p:attrNameLst>
                                          <p:attrName>style.visibility</p:attrName>
                                        </p:attrNameLst>
                                      </p:cBhvr>
                                      <p:to>
                                        <p:strVal val="hidden"/>
                                      </p:to>
                                    </p:set>
                                  </p:childTnLst>
                                </p:cTn>
                              </p:par>
                              <p:par>
                                <p:cTn id="251" presetID="1" presetClass="exit" presetSubtype="0" fill="hold" nodeType="withEffect">
                                  <p:stCondLst>
                                    <p:cond delay="0"/>
                                  </p:stCondLst>
                                  <p:childTnLst>
                                    <p:set>
                                      <p:cBhvr>
                                        <p:cTn id="252" dur="1" fill="hold">
                                          <p:stCondLst>
                                            <p:cond delay="0"/>
                                          </p:stCondLst>
                                        </p:cTn>
                                        <p:tgtEl>
                                          <p:spTgt spid="129"/>
                                        </p:tgtEl>
                                        <p:attrNameLst>
                                          <p:attrName>style.visibility</p:attrName>
                                        </p:attrNameLst>
                                      </p:cBhvr>
                                      <p:to>
                                        <p:strVal val="hidden"/>
                                      </p:to>
                                    </p:set>
                                  </p:childTnLst>
                                </p:cTn>
                              </p:par>
                              <p:par>
                                <p:cTn id="253" presetID="1" presetClass="exit" presetSubtype="0" fill="hold" grpId="1" nodeType="withEffect">
                                  <p:stCondLst>
                                    <p:cond delay="0"/>
                                  </p:stCondLst>
                                  <p:childTnLst>
                                    <p:set>
                                      <p:cBhvr>
                                        <p:cTn id="254" dur="1" fill="hold">
                                          <p:stCondLst>
                                            <p:cond delay="0"/>
                                          </p:stCondLst>
                                        </p:cTn>
                                        <p:tgtEl>
                                          <p:spTgt spid="140"/>
                                        </p:tgtEl>
                                        <p:attrNameLst>
                                          <p:attrName>style.visibility</p:attrName>
                                        </p:attrNameLst>
                                      </p:cBhvr>
                                      <p:to>
                                        <p:strVal val="hidden"/>
                                      </p:to>
                                    </p:set>
                                  </p:childTnLst>
                                </p:cTn>
                              </p:par>
                              <p:par>
                                <p:cTn id="255" presetID="1" presetClass="exit" presetSubtype="0" fill="hold" nodeType="withEffect">
                                  <p:stCondLst>
                                    <p:cond delay="0"/>
                                  </p:stCondLst>
                                  <p:childTnLst>
                                    <p:set>
                                      <p:cBhvr>
                                        <p:cTn id="256" dur="1" fill="hold">
                                          <p:stCondLst>
                                            <p:cond delay="0"/>
                                          </p:stCondLst>
                                        </p:cTn>
                                        <p:tgtEl>
                                          <p:spTgt spid="133"/>
                                        </p:tgtEl>
                                        <p:attrNameLst>
                                          <p:attrName>style.visibility</p:attrName>
                                        </p:attrNameLst>
                                      </p:cBhvr>
                                      <p:to>
                                        <p:strVal val="hidden"/>
                                      </p:to>
                                    </p:set>
                                  </p:childTnLst>
                                </p:cTn>
                              </p:par>
                              <p:par>
                                <p:cTn id="257" presetID="1" presetClass="exit" presetSubtype="0" fill="hold" grpId="1" nodeType="withEffect">
                                  <p:stCondLst>
                                    <p:cond delay="0"/>
                                  </p:stCondLst>
                                  <p:childTnLst>
                                    <p:set>
                                      <p:cBhvr>
                                        <p:cTn id="258" dur="1" fill="hold">
                                          <p:stCondLst>
                                            <p:cond delay="0"/>
                                          </p:stCondLst>
                                        </p:cTn>
                                        <p:tgtEl>
                                          <p:spTgt spid="94"/>
                                        </p:tgtEl>
                                        <p:attrNameLst>
                                          <p:attrName>style.visibility</p:attrName>
                                        </p:attrNameLst>
                                      </p:cBhvr>
                                      <p:to>
                                        <p:strVal val="hidden"/>
                                      </p:to>
                                    </p:set>
                                  </p:childTnLst>
                                </p:cTn>
                              </p:par>
                              <p:par>
                                <p:cTn id="259" presetID="10" presetClass="entr" presetSubtype="0" fill="hold" grpId="0" nodeType="withEffect">
                                  <p:stCondLst>
                                    <p:cond delay="0"/>
                                  </p:stCondLst>
                                  <p:childTnLst>
                                    <p:set>
                                      <p:cBhvr>
                                        <p:cTn id="260" dur="1" fill="hold">
                                          <p:stCondLst>
                                            <p:cond delay="0"/>
                                          </p:stCondLst>
                                        </p:cTn>
                                        <p:tgtEl>
                                          <p:spTgt spid="156"/>
                                        </p:tgtEl>
                                        <p:attrNameLst>
                                          <p:attrName>style.visibility</p:attrName>
                                        </p:attrNameLst>
                                      </p:cBhvr>
                                      <p:to>
                                        <p:strVal val="visible"/>
                                      </p:to>
                                    </p:set>
                                    <p:animEffect transition="in" filter="fade">
                                      <p:cBhvr>
                                        <p:cTn id="261" dur="500"/>
                                        <p:tgtEl>
                                          <p:spTgt spid="156"/>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57"/>
                                        </p:tgtEl>
                                        <p:attrNameLst>
                                          <p:attrName>style.visibility</p:attrName>
                                        </p:attrNameLst>
                                      </p:cBhvr>
                                      <p:to>
                                        <p:strVal val="visible"/>
                                      </p:to>
                                    </p:set>
                                    <p:animEffect transition="in" filter="fade">
                                      <p:cBhvr>
                                        <p:cTn id="264" dur="500"/>
                                        <p:tgtEl>
                                          <p:spTgt spid="157"/>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158"/>
                                        </p:tgtEl>
                                        <p:attrNameLst>
                                          <p:attrName>style.visibility</p:attrName>
                                        </p:attrNameLst>
                                      </p:cBhvr>
                                      <p:to>
                                        <p:strVal val="visible"/>
                                      </p:to>
                                    </p:set>
                                    <p:animEffect transition="in" filter="fade">
                                      <p:cBhvr>
                                        <p:cTn id="267" dur="500"/>
                                        <p:tgtEl>
                                          <p:spTgt spid="158"/>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59"/>
                                        </p:tgtEl>
                                        <p:attrNameLst>
                                          <p:attrName>style.visibility</p:attrName>
                                        </p:attrNameLst>
                                      </p:cBhvr>
                                      <p:to>
                                        <p:strVal val="visible"/>
                                      </p:to>
                                    </p:set>
                                    <p:animEffect transition="in" filter="fade">
                                      <p:cBhvr>
                                        <p:cTn id="270" dur="500"/>
                                        <p:tgtEl>
                                          <p:spTgt spid="159"/>
                                        </p:tgtEl>
                                      </p:cBhvr>
                                    </p:animEffect>
                                  </p:childTnLst>
                                </p:cTn>
                              </p:par>
                            </p:childTnLst>
                          </p:cTn>
                        </p:par>
                        <p:par>
                          <p:cTn id="271" fill="hold">
                            <p:stCondLst>
                              <p:cond delay="500"/>
                            </p:stCondLst>
                            <p:childTnLst>
                              <p:par>
                                <p:cTn id="272" presetID="22" presetClass="entr" presetSubtype="1" fill="hold" nodeType="afterEffect">
                                  <p:stCondLst>
                                    <p:cond delay="0"/>
                                  </p:stCondLst>
                                  <p:childTnLst>
                                    <p:set>
                                      <p:cBhvr>
                                        <p:cTn id="273" dur="1" fill="hold">
                                          <p:stCondLst>
                                            <p:cond delay="0"/>
                                          </p:stCondLst>
                                        </p:cTn>
                                        <p:tgtEl>
                                          <p:spTgt spid="165"/>
                                        </p:tgtEl>
                                        <p:attrNameLst>
                                          <p:attrName>style.visibility</p:attrName>
                                        </p:attrNameLst>
                                      </p:cBhvr>
                                      <p:to>
                                        <p:strVal val="visible"/>
                                      </p:to>
                                    </p:set>
                                    <p:animEffect transition="in" filter="wipe(up)">
                                      <p:cBhvr>
                                        <p:cTn id="274" dur="500"/>
                                        <p:tgtEl>
                                          <p:spTgt spid="165"/>
                                        </p:tgtEl>
                                      </p:cBhvr>
                                    </p:animEffect>
                                  </p:childTnLst>
                                </p:cTn>
                              </p:par>
                              <p:par>
                                <p:cTn id="275" presetID="22" presetClass="entr" presetSubtype="1" fill="hold" nodeType="withEffect">
                                  <p:stCondLst>
                                    <p:cond delay="0"/>
                                  </p:stCondLst>
                                  <p:childTnLst>
                                    <p:set>
                                      <p:cBhvr>
                                        <p:cTn id="276" dur="1" fill="hold">
                                          <p:stCondLst>
                                            <p:cond delay="0"/>
                                          </p:stCondLst>
                                        </p:cTn>
                                        <p:tgtEl>
                                          <p:spTgt spid="184"/>
                                        </p:tgtEl>
                                        <p:attrNameLst>
                                          <p:attrName>style.visibility</p:attrName>
                                        </p:attrNameLst>
                                      </p:cBhvr>
                                      <p:to>
                                        <p:strVal val="visible"/>
                                      </p:to>
                                    </p:set>
                                    <p:animEffect transition="in" filter="wipe(up)">
                                      <p:cBhvr>
                                        <p:cTn id="277" dur="500"/>
                                        <p:tgtEl>
                                          <p:spTgt spid="184"/>
                                        </p:tgtEl>
                                      </p:cBhvr>
                                    </p:animEffect>
                                  </p:childTnLst>
                                </p:cTn>
                              </p:par>
                              <p:par>
                                <p:cTn id="278" presetID="22" presetClass="entr" presetSubtype="1" fill="hold" nodeType="withEffect">
                                  <p:stCondLst>
                                    <p:cond delay="0"/>
                                  </p:stCondLst>
                                  <p:childTnLst>
                                    <p:set>
                                      <p:cBhvr>
                                        <p:cTn id="279" dur="1" fill="hold">
                                          <p:stCondLst>
                                            <p:cond delay="0"/>
                                          </p:stCondLst>
                                        </p:cTn>
                                        <p:tgtEl>
                                          <p:spTgt spid="185"/>
                                        </p:tgtEl>
                                        <p:attrNameLst>
                                          <p:attrName>style.visibility</p:attrName>
                                        </p:attrNameLst>
                                      </p:cBhvr>
                                      <p:to>
                                        <p:strVal val="visible"/>
                                      </p:to>
                                    </p:set>
                                    <p:animEffect transition="in" filter="wipe(up)">
                                      <p:cBhvr>
                                        <p:cTn id="280" dur="500"/>
                                        <p:tgtEl>
                                          <p:spTgt spid="185"/>
                                        </p:tgtEl>
                                      </p:cBhvr>
                                    </p:animEffect>
                                  </p:childTnLst>
                                </p:cTn>
                              </p:par>
                              <p:par>
                                <p:cTn id="281" presetID="22" presetClass="entr" presetSubtype="1" fill="hold" nodeType="withEffect">
                                  <p:stCondLst>
                                    <p:cond delay="0"/>
                                  </p:stCondLst>
                                  <p:childTnLst>
                                    <p:set>
                                      <p:cBhvr>
                                        <p:cTn id="282" dur="1" fill="hold">
                                          <p:stCondLst>
                                            <p:cond delay="0"/>
                                          </p:stCondLst>
                                        </p:cTn>
                                        <p:tgtEl>
                                          <p:spTgt spid="166"/>
                                        </p:tgtEl>
                                        <p:attrNameLst>
                                          <p:attrName>style.visibility</p:attrName>
                                        </p:attrNameLst>
                                      </p:cBhvr>
                                      <p:to>
                                        <p:strVal val="visible"/>
                                      </p:to>
                                    </p:set>
                                    <p:animEffect transition="in" filter="wipe(up)">
                                      <p:cBhvr>
                                        <p:cTn id="283"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86" grpId="0" animBg="1"/>
      <p:bldP spid="87" grpId="0" animBg="1"/>
      <p:bldP spid="88" grpId="0" animBg="1"/>
      <p:bldP spid="89" grpId="0" animBg="1"/>
      <p:bldP spid="82" grpId="0" animBg="1"/>
      <p:bldP spid="83" grpId="0" animBg="1"/>
      <p:bldP spid="84" grpId="0" animBg="1"/>
      <p:bldP spid="85" grpId="0" animBg="1"/>
      <p:bldP spid="24" grpId="0"/>
      <p:bldP spid="27" grpId="0"/>
      <p:bldP spid="48" grpId="0"/>
      <p:bldP spid="58" grpId="0"/>
      <p:bldP spid="67" grpId="0" animBg="1"/>
      <p:bldP spid="68" grpId="0" animBg="1"/>
      <p:bldP spid="80" grpId="0" animBg="1"/>
      <p:bldP spid="81" grpId="0" animBg="1"/>
      <p:bldP spid="94" grpId="0"/>
      <p:bldP spid="94" grpId="1"/>
      <p:bldP spid="97" grpId="0"/>
      <p:bldP spid="97" grpId="1"/>
      <p:bldP spid="113" grpId="0"/>
      <p:bldP spid="113" grpId="1"/>
      <p:bldP spid="119" grpId="0"/>
      <p:bldP spid="119" grpId="1"/>
      <p:bldP spid="120" grpId="0"/>
      <p:bldP spid="120" grpId="1"/>
      <p:bldP spid="121" grpId="0"/>
      <p:bldP spid="121" grpId="1"/>
      <p:bldP spid="137" grpId="0"/>
      <p:bldP spid="137" grpId="1"/>
      <p:bldP spid="138" grpId="0"/>
      <p:bldP spid="138" grpId="1"/>
      <p:bldP spid="139" grpId="0"/>
      <p:bldP spid="139" grpId="1"/>
      <p:bldP spid="140" grpId="0"/>
      <p:bldP spid="140" grpId="1"/>
      <p:bldP spid="156" grpId="0"/>
      <p:bldP spid="157" grpId="0"/>
      <p:bldP spid="158" grpId="0"/>
      <p:bldP spid="159" grpId="0"/>
      <p:bldP spid="66" grpId="0" uiExpand="1" build="allAtOnce" animBg="1"/>
      <p:bldP spid="75" grpId="0" animBg="1"/>
      <p:bldP spid="75" grpId="1" animBg="1"/>
      <p:bldP spid="75" grpId="2" animBg="1"/>
      <p:bldP spid="77" grpId="0" animBg="1"/>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0030" y="4650177"/>
            <a:ext cx="2344225" cy="1656184"/>
          </a:xfrm>
          <a:prstGeom prst="rect">
            <a:avLst/>
          </a:prstGeom>
          <a:solidFill>
            <a:schemeClr val="tx1">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dirty="0" smtClean="0">
                <a:solidFill>
                  <a:schemeClr val="tx1"/>
                </a:solidFill>
              </a:rPr>
              <a:t>L2 / Directory</a:t>
            </a:r>
            <a:endParaRPr lang="en-US" sz="2000" dirty="0">
              <a:solidFill>
                <a:schemeClr val="tx1"/>
              </a:solidFill>
            </a:endParaRPr>
          </a:p>
        </p:txBody>
      </p:sp>
      <p:sp>
        <p:nvSpPr>
          <p:cNvPr id="9" name="Rectangle 8"/>
          <p:cNvSpPr/>
          <p:nvPr/>
        </p:nvSpPr>
        <p:spPr>
          <a:xfrm>
            <a:off x="3599157" y="5229200"/>
            <a:ext cx="792088" cy="82307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chemeClr val="tx1"/>
                </a:solidFill>
              </a:rPr>
              <a:t>MSHR</a:t>
            </a:r>
            <a:endParaRPr lang="en-US" sz="1600" dirty="0">
              <a:solidFill>
                <a:schemeClr val="tx1"/>
              </a:solidFill>
            </a:endParaRPr>
          </a:p>
        </p:txBody>
      </p:sp>
      <p:sp>
        <p:nvSpPr>
          <p:cNvPr id="2" name="Text Placeholder 1"/>
          <p:cNvSpPr>
            <a:spLocks noGrp="1"/>
          </p:cNvSpPr>
          <p:nvPr>
            <p:ph type="body" sz="quarter" idx="10"/>
          </p:nvPr>
        </p:nvSpPr>
        <p:spPr/>
        <p:txBody>
          <a:bodyPr/>
          <a:lstStyle/>
          <a:p>
            <a:r>
              <a:rPr lang="en-CA" dirty="0"/>
              <a:t>GPU Coherence Challenges</a:t>
            </a:r>
          </a:p>
          <a:p>
            <a:endParaRPr lang="en-CA" dirty="0"/>
          </a:p>
        </p:txBody>
      </p:sp>
      <p:sp>
        <p:nvSpPr>
          <p:cNvPr id="3" name="Text Placeholder 2"/>
          <p:cNvSpPr>
            <a:spLocks noGrp="1"/>
          </p:cNvSpPr>
          <p:nvPr>
            <p:ph type="body" sz="quarter" idx="12"/>
          </p:nvPr>
        </p:nvSpPr>
        <p:spPr>
          <a:xfrm>
            <a:off x="467544" y="1772817"/>
            <a:ext cx="8208912" cy="936104"/>
          </a:xfrm>
        </p:spPr>
        <p:txBody>
          <a:bodyPr>
            <a:normAutofit/>
          </a:bodyPr>
          <a:lstStyle/>
          <a:p>
            <a:pPr marL="342900" indent="-342900">
              <a:buFont typeface="Arial" pitchFamily="34" charset="0"/>
              <a:buChar char="•"/>
            </a:pPr>
            <a:r>
              <a:rPr lang="en-CA" sz="2400" dirty="0"/>
              <a:t>Challenge </a:t>
            </a:r>
            <a:r>
              <a:rPr lang="en-CA" sz="2400" dirty="0" smtClean="0"/>
              <a:t>2: Tracking in-flight requests</a:t>
            </a:r>
          </a:p>
          <a:p>
            <a:pPr marL="800100" lvl="1" indent="-342900">
              <a:buFont typeface="Arial" pitchFamily="34" charset="0"/>
              <a:buChar char="•"/>
            </a:pPr>
            <a:r>
              <a:rPr lang="en-CA" sz="2000" dirty="0" smtClean="0"/>
              <a:t>Significant % of L2</a:t>
            </a:r>
            <a:endParaRPr lang="en-CA" sz="2000" dirty="0"/>
          </a:p>
          <a:p>
            <a:endParaRPr lang="en-CA" sz="2400" dirty="0"/>
          </a:p>
        </p:txBody>
      </p:sp>
      <p:sp>
        <p:nvSpPr>
          <p:cNvPr id="63" name="Oval 62"/>
          <p:cNvSpPr/>
          <p:nvPr/>
        </p:nvSpPr>
        <p:spPr>
          <a:xfrm>
            <a:off x="1835696" y="2710398"/>
            <a:ext cx="1378249" cy="1158113"/>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CA" sz="3600" b="1" dirty="0" smtClean="0"/>
              <a:t>S</a:t>
            </a:r>
            <a:br>
              <a:rPr lang="en-CA" sz="3600" b="1" dirty="0" smtClean="0"/>
            </a:br>
            <a:r>
              <a:rPr lang="en-CA" b="1" dirty="0" smtClean="0"/>
              <a:t>Shared</a:t>
            </a:r>
            <a:endParaRPr lang="en-CA" b="1" dirty="0"/>
          </a:p>
        </p:txBody>
      </p:sp>
      <p:sp>
        <p:nvSpPr>
          <p:cNvPr id="65" name="Oval 64"/>
          <p:cNvSpPr/>
          <p:nvPr/>
        </p:nvSpPr>
        <p:spPr>
          <a:xfrm>
            <a:off x="6055545" y="2710398"/>
            <a:ext cx="1378249" cy="1158113"/>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CA" sz="3600" b="1" dirty="0" smtClean="0"/>
              <a:t>M</a:t>
            </a:r>
            <a:br>
              <a:rPr lang="en-CA" sz="3600" b="1" dirty="0" smtClean="0"/>
            </a:br>
            <a:r>
              <a:rPr lang="en-CA" b="1" dirty="0" smtClean="0"/>
              <a:t>Modified</a:t>
            </a:r>
            <a:endParaRPr lang="en-CA" b="1" dirty="0"/>
          </a:p>
        </p:txBody>
      </p:sp>
      <p:sp>
        <p:nvSpPr>
          <p:cNvPr id="66" name="Oval 65"/>
          <p:cNvSpPr/>
          <p:nvPr/>
        </p:nvSpPr>
        <p:spPr>
          <a:xfrm>
            <a:off x="3923928" y="2710398"/>
            <a:ext cx="1378249" cy="1158113"/>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A" sz="3600" b="1" dirty="0" smtClean="0"/>
              <a:t>S_M</a:t>
            </a:r>
            <a:endParaRPr lang="en-CA" b="1" dirty="0"/>
          </a:p>
        </p:txBody>
      </p:sp>
      <p:cxnSp>
        <p:nvCxnSpPr>
          <p:cNvPr id="68" name="Straight Arrow Connector 67"/>
          <p:cNvCxnSpPr>
            <a:stCxn id="63" idx="6"/>
            <a:endCxn id="66" idx="2"/>
          </p:cNvCxnSpPr>
          <p:nvPr/>
        </p:nvCxnSpPr>
        <p:spPr>
          <a:xfrm>
            <a:off x="3213945" y="3289455"/>
            <a:ext cx="709983" cy="0"/>
          </a:xfrm>
          <a:prstGeom prst="straightConnector1">
            <a:avLst/>
          </a:prstGeom>
          <a:ln w="38100">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66" idx="6"/>
            <a:endCxn id="65" idx="2"/>
          </p:cNvCxnSpPr>
          <p:nvPr/>
        </p:nvCxnSpPr>
        <p:spPr>
          <a:xfrm>
            <a:off x="5302177" y="3289455"/>
            <a:ext cx="753368" cy="0"/>
          </a:xfrm>
          <a:prstGeom prst="straightConnector1">
            <a:avLst/>
          </a:prstGeom>
          <a:ln w="38100">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2910516" y="4170456"/>
            <a:ext cx="3424713" cy="832140"/>
            <a:chOff x="2910516" y="4170456"/>
            <a:chExt cx="3424713" cy="832140"/>
          </a:xfrm>
        </p:grpSpPr>
        <p:cxnSp>
          <p:nvCxnSpPr>
            <p:cNvPr id="34" name="Straight Arrow Connector 33"/>
            <p:cNvCxnSpPr/>
            <p:nvPr/>
          </p:nvCxnSpPr>
          <p:spPr>
            <a:xfrm>
              <a:off x="3027406" y="4245849"/>
              <a:ext cx="352499" cy="671249"/>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3871956" y="4179691"/>
              <a:ext cx="176250" cy="671248"/>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722312" y="4179692"/>
              <a:ext cx="0" cy="671248"/>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5475308" y="4206341"/>
              <a:ext cx="131058" cy="653963"/>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5942955" y="4419008"/>
              <a:ext cx="392274" cy="583588"/>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3275856" y="4179691"/>
              <a:ext cx="273507" cy="689255"/>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3603385" y="4171049"/>
              <a:ext cx="194064" cy="695446"/>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4292301" y="4179460"/>
              <a:ext cx="103172" cy="709031"/>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4937761" y="4232309"/>
              <a:ext cx="86060" cy="596436"/>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5254298" y="4217210"/>
              <a:ext cx="92253" cy="633729"/>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5733826" y="4277608"/>
              <a:ext cx="398033" cy="619086"/>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3111796" y="4179460"/>
              <a:ext cx="352499" cy="671249"/>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3432182" y="4170456"/>
              <a:ext cx="273507" cy="689255"/>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755785" y="4191227"/>
              <a:ext cx="194064" cy="695446"/>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4077702" y="4184434"/>
              <a:ext cx="103172" cy="709031"/>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4557252" y="4197912"/>
              <a:ext cx="0" cy="671248"/>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4874712" y="4197912"/>
              <a:ext cx="0" cy="671248"/>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5076056" y="4221088"/>
              <a:ext cx="92253" cy="633729"/>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H="1">
              <a:off x="5542119" y="4293096"/>
              <a:ext cx="398033" cy="619086"/>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2910516" y="4404260"/>
              <a:ext cx="307887" cy="583588"/>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0416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0"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1" nodeType="clickEffect">
                                  <p:stCondLst>
                                    <p:cond delay="0"/>
                                  </p:stCondLst>
                                  <p:childTnLst>
                                    <p:animScale>
                                      <p:cBhvr>
                                        <p:cTn id="37" dur="1000" fill="hold"/>
                                        <p:tgtEl>
                                          <p:spTgt spid="9"/>
                                        </p:tgtEl>
                                      </p:cBhvr>
                                      <p:by x="200000" y="200000"/>
                                    </p:animScale>
                                  </p:childTnLst>
                                </p:cTn>
                              </p:par>
                              <p:par>
                                <p:cTn id="38" presetID="10" presetClass="entr" presetSubtype="0" fill="hold" nodeType="with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63" grpId="0" animBg="1"/>
      <p:bldP spid="65"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GPU Coherence </a:t>
            </a:r>
            <a:r>
              <a:rPr lang="en-CA" dirty="0" smtClean="0"/>
              <a:t>Challenges</a:t>
            </a:r>
            <a:endParaRPr lang="en-CA" dirty="0"/>
          </a:p>
        </p:txBody>
      </p:sp>
      <p:sp>
        <p:nvSpPr>
          <p:cNvPr id="3" name="Text Placeholder 2"/>
          <p:cNvSpPr>
            <a:spLocks noGrp="1"/>
          </p:cNvSpPr>
          <p:nvPr>
            <p:ph type="body" sz="quarter" idx="12"/>
          </p:nvPr>
        </p:nvSpPr>
        <p:spPr>
          <a:xfrm>
            <a:off x="467544" y="1534643"/>
            <a:ext cx="8208912" cy="476347"/>
          </a:xfrm>
        </p:spPr>
        <p:txBody>
          <a:bodyPr/>
          <a:lstStyle/>
          <a:p>
            <a:pPr marL="342900" indent="-342900">
              <a:buFont typeface="Arial" pitchFamily="34" charset="0"/>
              <a:buChar char="•"/>
            </a:pPr>
            <a:r>
              <a:rPr lang="en-CA" sz="2400" dirty="0"/>
              <a:t>Challenge </a:t>
            </a:r>
            <a:r>
              <a:rPr lang="en-CA" sz="2400" dirty="0" smtClean="0"/>
              <a:t>3: Complexity</a:t>
            </a:r>
            <a:endParaRPr lang="en-CA"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016" y="2600073"/>
            <a:ext cx="4859432" cy="31730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614020"/>
            <a:ext cx="3169968" cy="133526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2600073"/>
            <a:ext cx="2880320" cy="1147246"/>
          </a:xfrm>
          <a:prstGeom prst="rect">
            <a:avLst/>
          </a:prstGeom>
        </p:spPr>
      </p:pic>
      <p:sp>
        <p:nvSpPr>
          <p:cNvPr id="8" name="TextBox 7"/>
          <p:cNvSpPr txBox="1"/>
          <p:nvPr/>
        </p:nvSpPr>
        <p:spPr>
          <a:xfrm>
            <a:off x="72439" y="2124641"/>
            <a:ext cx="3567985" cy="523220"/>
          </a:xfrm>
          <a:prstGeom prst="rect">
            <a:avLst/>
          </a:prstGeom>
          <a:noFill/>
        </p:spPr>
        <p:txBody>
          <a:bodyPr wrap="square" rtlCol="0">
            <a:spAutoFit/>
          </a:bodyPr>
          <a:lstStyle/>
          <a:p>
            <a:r>
              <a:rPr lang="en-CA" sz="2800" dirty="0" smtClean="0"/>
              <a:t>Non-coherent L1</a:t>
            </a:r>
            <a:endParaRPr lang="en-CA" sz="2800" dirty="0"/>
          </a:p>
        </p:txBody>
      </p:sp>
      <p:sp>
        <p:nvSpPr>
          <p:cNvPr id="9" name="TextBox 8"/>
          <p:cNvSpPr txBox="1"/>
          <p:nvPr/>
        </p:nvSpPr>
        <p:spPr>
          <a:xfrm>
            <a:off x="79796" y="4166989"/>
            <a:ext cx="2980036" cy="523220"/>
          </a:xfrm>
          <a:prstGeom prst="rect">
            <a:avLst/>
          </a:prstGeom>
          <a:noFill/>
        </p:spPr>
        <p:txBody>
          <a:bodyPr wrap="square" rtlCol="0">
            <a:spAutoFit/>
          </a:bodyPr>
          <a:lstStyle/>
          <a:p>
            <a:r>
              <a:rPr lang="en-CA" sz="2800" dirty="0" smtClean="0"/>
              <a:t>Non-coherent L2</a:t>
            </a:r>
            <a:endParaRPr lang="en-CA" sz="2800" dirty="0"/>
          </a:p>
        </p:txBody>
      </p:sp>
      <p:sp>
        <p:nvSpPr>
          <p:cNvPr id="10" name="TextBox 9"/>
          <p:cNvSpPr txBox="1"/>
          <p:nvPr/>
        </p:nvSpPr>
        <p:spPr>
          <a:xfrm>
            <a:off x="3640425" y="2132856"/>
            <a:ext cx="2736304" cy="523220"/>
          </a:xfrm>
          <a:prstGeom prst="rect">
            <a:avLst/>
          </a:prstGeom>
          <a:noFill/>
        </p:spPr>
        <p:txBody>
          <a:bodyPr wrap="square" rtlCol="0">
            <a:spAutoFit/>
          </a:bodyPr>
          <a:lstStyle/>
          <a:p>
            <a:r>
              <a:rPr lang="en-CA" sz="2800" dirty="0" smtClean="0"/>
              <a:t>MESI L1 States</a:t>
            </a:r>
            <a:endParaRPr lang="en-CA" sz="2800" dirty="0"/>
          </a:p>
        </p:txBody>
      </p:sp>
      <p:sp>
        <p:nvSpPr>
          <p:cNvPr id="11" name="TextBox 10"/>
          <p:cNvSpPr txBox="1"/>
          <p:nvPr/>
        </p:nvSpPr>
        <p:spPr>
          <a:xfrm>
            <a:off x="4867774" y="1537628"/>
            <a:ext cx="2736304" cy="523220"/>
          </a:xfrm>
          <a:prstGeom prst="rect">
            <a:avLst/>
          </a:prstGeom>
          <a:noFill/>
        </p:spPr>
        <p:txBody>
          <a:bodyPr wrap="square" rtlCol="0">
            <a:spAutoFit/>
          </a:bodyPr>
          <a:lstStyle/>
          <a:p>
            <a:r>
              <a:rPr lang="en-CA" sz="2800" dirty="0" smtClean="0"/>
              <a:t>MESI L2 States</a:t>
            </a:r>
            <a:endParaRPr lang="en-CA" sz="28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3928" y="1975218"/>
            <a:ext cx="4968552" cy="4484484"/>
          </a:xfrm>
          <a:prstGeom prst="rect">
            <a:avLst/>
          </a:prstGeom>
        </p:spPr>
      </p:pic>
      <p:sp>
        <p:nvSpPr>
          <p:cNvPr id="13" name="Rectangle 12"/>
          <p:cNvSpPr/>
          <p:nvPr/>
        </p:nvSpPr>
        <p:spPr>
          <a:xfrm>
            <a:off x="179512" y="2852936"/>
            <a:ext cx="144016" cy="894383"/>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15" name="Straight Arrow Connector 14"/>
          <p:cNvCxnSpPr>
            <a:stCxn id="16" idx="1"/>
          </p:cNvCxnSpPr>
          <p:nvPr/>
        </p:nvCxnSpPr>
        <p:spPr>
          <a:xfrm flipH="1" flipV="1">
            <a:off x="323528" y="3789041"/>
            <a:ext cx="432048" cy="24375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55576" y="3848128"/>
            <a:ext cx="1224136" cy="369332"/>
          </a:xfrm>
          <a:prstGeom prst="rect">
            <a:avLst/>
          </a:prstGeom>
          <a:noFill/>
        </p:spPr>
        <p:txBody>
          <a:bodyPr wrap="square" rtlCol="0">
            <a:spAutoFit/>
          </a:bodyPr>
          <a:lstStyle/>
          <a:p>
            <a:r>
              <a:rPr lang="en-CA" dirty="0" smtClean="0">
                <a:solidFill>
                  <a:srgbClr val="FF0000"/>
                </a:solidFill>
              </a:rPr>
              <a:t>States</a:t>
            </a:r>
            <a:endParaRPr lang="en-CA" dirty="0">
              <a:solidFill>
                <a:srgbClr val="FF0000"/>
              </a:solidFill>
            </a:endParaRPr>
          </a:p>
        </p:txBody>
      </p:sp>
      <p:sp>
        <p:nvSpPr>
          <p:cNvPr id="18" name="Rectangle 17"/>
          <p:cNvSpPr/>
          <p:nvPr/>
        </p:nvSpPr>
        <p:spPr>
          <a:xfrm>
            <a:off x="331912" y="2600073"/>
            <a:ext cx="2727920" cy="252863"/>
          </a:xfrm>
          <a:prstGeom prst="rect">
            <a:avLst/>
          </a:prstGeom>
          <a:no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19" name="Straight Arrow Connector 18"/>
          <p:cNvCxnSpPr>
            <a:stCxn id="20" idx="1"/>
          </p:cNvCxnSpPr>
          <p:nvPr/>
        </p:nvCxnSpPr>
        <p:spPr>
          <a:xfrm flipH="1" flipV="1">
            <a:off x="1943117" y="2929943"/>
            <a:ext cx="432048" cy="243753"/>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375165" y="2989030"/>
            <a:ext cx="1224136" cy="369332"/>
          </a:xfrm>
          <a:prstGeom prst="rect">
            <a:avLst/>
          </a:prstGeom>
          <a:noFill/>
        </p:spPr>
        <p:txBody>
          <a:bodyPr wrap="square" rtlCol="0">
            <a:spAutoFit/>
          </a:bodyPr>
          <a:lstStyle/>
          <a:p>
            <a:r>
              <a:rPr lang="en-CA" dirty="0" smtClean="0">
                <a:solidFill>
                  <a:schemeClr val="tx1">
                    <a:lumMod val="75000"/>
                    <a:lumOff val="25000"/>
                  </a:schemeClr>
                </a:solidFill>
              </a:rPr>
              <a:t>Events</a:t>
            </a:r>
            <a:endParaRPr lang="en-CA" dirty="0">
              <a:solidFill>
                <a:schemeClr val="tx1">
                  <a:lumMod val="75000"/>
                  <a:lumOff val="25000"/>
                </a:schemeClr>
              </a:solidFill>
            </a:endParaRPr>
          </a:p>
        </p:txBody>
      </p:sp>
      <p:sp>
        <p:nvSpPr>
          <p:cNvPr id="27" name="Rectangle 26"/>
          <p:cNvSpPr/>
          <p:nvPr/>
        </p:nvSpPr>
        <p:spPr>
          <a:xfrm>
            <a:off x="187083" y="3051819"/>
            <a:ext cx="136445" cy="252863"/>
          </a:xfrm>
          <a:prstGeom prst="rect">
            <a:avLst/>
          </a:prstGeom>
          <a:solidFill>
            <a:srgbClr val="00B050">
              <a:alpha val="6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8" name="Rectangle 27"/>
          <p:cNvSpPr/>
          <p:nvPr/>
        </p:nvSpPr>
        <p:spPr>
          <a:xfrm>
            <a:off x="1213032" y="2588938"/>
            <a:ext cx="482840" cy="252863"/>
          </a:xfrm>
          <a:prstGeom prst="rect">
            <a:avLst/>
          </a:prstGeom>
          <a:solidFill>
            <a:srgbClr val="00B050">
              <a:alpha val="6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22123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7"/>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8"/>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10"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animBg="1"/>
      <p:bldP spid="13" grpId="1" animBg="1"/>
      <p:bldP spid="16" grpId="0"/>
      <p:bldP spid="16" grpId="1"/>
      <p:bldP spid="18" grpId="0" animBg="1"/>
      <p:bldP spid="18" grpId="1" animBg="1"/>
      <p:bldP spid="20" grpId="0"/>
      <p:bldP spid="20" grpId="1"/>
      <p:bldP spid="27" grpId="0" animBg="1"/>
      <p:bldP spid="27" grpId="1" animBg="1"/>
      <p:bldP spid="28" grpId="0" animBg="1"/>
      <p:bldP spid="2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GPU Coherence Challenges</a:t>
            </a:r>
          </a:p>
        </p:txBody>
      </p:sp>
      <p:sp>
        <p:nvSpPr>
          <p:cNvPr id="3" name="Text Placeholder 2"/>
          <p:cNvSpPr>
            <a:spLocks noGrp="1"/>
          </p:cNvSpPr>
          <p:nvPr>
            <p:ph type="body" sz="quarter" idx="12"/>
          </p:nvPr>
        </p:nvSpPr>
        <p:spPr>
          <a:xfrm>
            <a:off x="467544" y="1772816"/>
            <a:ext cx="8208912" cy="4392488"/>
          </a:xfrm>
        </p:spPr>
        <p:txBody>
          <a:bodyPr>
            <a:noAutofit/>
          </a:bodyPr>
          <a:lstStyle/>
          <a:p>
            <a:r>
              <a:rPr lang="en-US" sz="2400" dirty="0"/>
              <a:t>All three challenges result from introducing coherence </a:t>
            </a:r>
            <a:r>
              <a:rPr lang="en-US" sz="2400" dirty="0" smtClean="0"/>
              <a:t>messages on a GPU</a:t>
            </a:r>
          </a:p>
          <a:p>
            <a:endParaRPr lang="en-US" sz="2400" dirty="0" smtClean="0"/>
          </a:p>
          <a:p>
            <a:pPr marL="915988" indent="-342900">
              <a:buFont typeface="+mj-lt"/>
              <a:buAutoNum type="arabicPeriod"/>
            </a:pPr>
            <a:r>
              <a:rPr lang="en-US" sz="2400" dirty="0" smtClean="0"/>
              <a:t>Traffic: transferring</a:t>
            </a:r>
          </a:p>
          <a:p>
            <a:pPr marL="915988" indent="-342900">
              <a:buFont typeface="+mj-lt"/>
              <a:buAutoNum type="arabicPeriod"/>
            </a:pPr>
            <a:r>
              <a:rPr lang="en-US" sz="2400" dirty="0" smtClean="0"/>
              <a:t>Storage: tracking</a:t>
            </a:r>
          </a:p>
          <a:p>
            <a:pPr marL="915988" indent="-342900">
              <a:buFont typeface="+mj-lt"/>
              <a:buAutoNum type="arabicPeriod"/>
            </a:pPr>
            <a:r>
              <a:rPr lang="en-US" sz="2400" dirty="0" smtClean="0"/>
              <a:t>Complexity: managing</a:t>
            </a:r>
          </a:p>
          <a:p>
            <a:endParaRPr lang="en-US" sz="2400" dirty="0" smtClean="0"/>
          </a:p>
          <a:p>
            <a:r>
              <a:rPr lang="en-US" sz="2400" dirty="0" smtClean="0"/>
              <a:t>GPU cache coherence without coherence messages?</a:t>
            </a:r>
          </a:p>
          <a:p>
            <a:endParaRPr lang="en-US" sz="2400" dirty="0"/>
          </a:p>
          <a:p>
            <a:pPr marL="914400" indent="-285750">
              <a:buFont typeface="Arial" pitchFamily="34" charset="0"/>
              <a:buChar char="•"/>
            </a:pPr>
            <a:r>
              <a:rPr lang="en-US" sz="2400" dirty="0" smtClean="0"/>
              <a:t>YES – using global time</a:t>
            </a:r>
            <a:endParaRPr lang="en-US" sz="2400" dirty="0"/>
          </a:p>
          <a:p>
            <a:endParaRPr lang="en-US" sz="2400" dirty="0"/>
          </a:p>
        </p:txBody>
      </p:sp>
    </p:spTree>
    <p:extLst>
      <p:ext uri="{BB962C8B-B14F-4D97-AF65-F5344CB8AC3E}">
        <p14:creationId xmlns:p14="http://schemas.microsoft.com/office/powerpoint/2010/main" val="66640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61168" y="3386007"/>
            <a:ext cx="1489061" cy="111156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Core 1</a:t>
            </a:r>
            <a:endParaRPr lang="en-US" dirty="0">
              <a:solidFill>
                <a:schemeClr val="tx1"/>
              </a:solidFill>
            </a:endParaRPr>
          </a:p>
        </p:txBody>
      </p:sp>
      <p:sp>
        <p:nvSpPr>
          <p:cNvPr id="11" name="Rectangle 10"/>
          <p:cNvSpPr/>
          <p:nvPr/>
        </p:nvSpPr>
        <p:spPr>
          <a:xfrm>
            <a:off x="3239111" y="3786218"/>
            <a:ext cx="1134275" cy="648072"/>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chemeClr val="tx1"/>
                </a:solidFill>
              </a:rPr>
              <a:t>L1D</a:t>
            </a:r>
            <a:endParaRPr lang="en-US" sz="1600" dirty="0">
              <a:solidFill>
                <a:schemeClr val="tx1"/>
              </a:solidFill>
            </a:endParaRPr>
          </a:p>
        </p:txBody>
      </p:sp>
      <p:sp>
        <p:nvSpPr>
          <p:cNvPr id="7" name="TextBox 6"/>
          <p:cNvSpPr txBox="1"/>
          <p:nvPr/>
        </p:nvSpPr>
        <p:spPr>
          <a:xfrm>
            <a:off x="6878928" y="3710954"/>
            <a:ext cx="432048" cy="461665"/>
          </a:xfrm>
          <a:prstGeom prst="rect">
            <a:avLst/>
          </a:prstGeom>
          <a:noFill/>
        </p:spPr>
        <p:txBody>
          <a:bodyPr wrap="square" rtlCol="0">
            <a:spAutoFit/>
          </a:bodyPr>
          <a:lstStyle/>
          <a:p>
            <a:r>
              <a:rPr lang="en-CA" sz="2400" dirty="0" smtClean="0"/>
              <a:t>▪▪▪</a:t>
            </a:r>
            <a:endParaRPr lang="en-CA" sz="2400" dirty="0"/>
          </a:p>
        </p:txBody>
      </p:sp>
      <p:sp>
        <p:nvSpPr>
          <p:cNvPr id="2" name="Text Placeholder 1"/>
          <p:cNvSpPr>
            <a:spLocks noGrp="1"/>
          </p:cNvSpPr>
          <p:nvPr>
            <p:ph type="body" sz="quarter" idx="10"/>
          </p:nvPr>
        </p:nvSpPr>
        <p:spPr/>
        <p:txBody>
          <a:bodyPr/>
          <a:lstStyle/>
          <a:p>
            <a:r>
              <a:rPr lang="en-US" dirty="0" smtClean="0"/>
              <a:t>Temporal Coherence (TC)</a:t>
            </a:r>
            <a:endParaRPr lang="en-US" dirty="0"/>
          </a:p>
        </p:txBody>
      </p:sp>
      <p:sp>
        <p:nvSpPr>
          <p:cNvPr id="3" name="Text Placeholder 2"/>
          <p:cNvSpPr>
            <a:spLocks noGrp="1"/>
          </p:cNvSpPr>
          <p:nvPr>
            <p:ph type="body" sz="quarter" idx="12"/>
          </p:nvPr>
        </p:nvSpPr>
        <p:spPr>
          <a:xfrm>
            <a:off x="467544" y="1772816"/>
            <a:ext cx="8208912" cy="1314979"/>
          </a:xfrm>
        </p:spPr>
        <p:txBody>
          <a:bodyPr>
            <a:noAutofit/>
          </a:bodyPr>
          <a:lstStyle/>
          <a:p>
            <a:pPr marL="285750" indent="-285750">
              <a:buFont typeface="Arial" pitchFamily="34" charset="0"/>
              <a:buChar char="•"/>
            </a:pPr>
            <a:r>
              <a:rPr lang="en-US" sz="2400" dirty="0" smtClean="0"/>
              <a:t>Global time</a:t>
            </a:r>
            <a:endParaRPr lang="en-US" sz="2400" dirty="0"/>
          </a:p>
        </p:txBody>
      </p:sp>
      <p:sp>
        <p:nvSpPr>
          <p:cNvPr id="12" name="Rectangle 11"/>
          <p:cNvSpPr/>
          <p:nvPr/>
        </p:nvSpPr>
        <p:spPr>
          <a:xfrm>
            <a:off x="3061168" y="4713591"/>
            <a:ext cx="3503949" cy="36004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Interconnect</a:t>
            </a:r>
            <a:endParaRPr lang="en-US" dirty="0">
              <a:solidFill>
                <a:schemeClr val="tx1"/>
              </a:solidFill>
            </a:endParaRPr>
          </a:p>
        </p:txBody>
      </p:sp>
      <p:sp>
        <p:nvSpPr>
          <p:cNvPr id="15" name="TextBox 14"/>
          <p:cNvSpPr txBox="1"/>
          <p:nvPr/>
        </p:nvSpPr>
        <p:spPr>
          <a:xfrm>
            <a:off x="5732314" y="5454866"/>
            <a:ext cx="462114" cy="461665"/>
          </a:xfrm>
          <a:prstGeom prst="rect">
            <a:avLst/>
          </a:prstGeom>
          <a:noFill/>
        </p:spPr>
        <p:txBody>
          <a:bodyPr wrap="square" rtlCol="0">
            <a:spAutoFit/>
          </a:bodyPr>
          <a:lstStyle/>
          <a:p>
            <a:r>
              <a:rPr lang="en-CA" sz="2400" dirty="0" smtClean="0"/>
              <a:t>▪▪▪</a:t>
            </a:r>
            <a:endParaRPr lang="en-CA" sz="2400" dirty="0"/>
          </a:p>
        </p:txBody>
      </p:sp>
      <p:sp>
        <p:nvSpPr>
          <p:cNvPr id="16" name="Rectangle 15"/>
          <p:cNvSpPr/>
          <p:nvPr/>
        </p:nvSpPr>
        <p:spPr>
          <a:xfrm>
            <a:off x="3923927" y="5301207"/>
            <a:ext cx="1714731" cy="1008113"/>
          </a:xfrm>
          <a:prstGeom prst="rect">
            <a:avLst/>
          </a:prstGeom>
          <a:solidFill>
            <a:srgbClr val="FF66FF"/>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chemeClr val="tx1"/>
                </a:solidFill>
              </a:rPr>
              <a:t>L2 Bank</a:t>
            </a:r>
            <a:endParaRPr lang="en-US" sz="1600" dirty="0">
              <a:solidFill>
                <a:schemeClr val="tx1"/>
              </a:solidFill>
            </a:endParaRPr>
          </a:p>
        </p:txBody>
      </p:sp>
      <p:grpSp>
        <p:nvGrpSpPr>
          <p:cNvPr id="48" name="Group 47"/>
          <p:cNvGrpSpPr/>
          <p:nvPr/>
        </p:nvGrpSpPr>
        <p:grpSpPr>
          <a:xfrm>
            <a:off x="4421089" y="5952668"/>
            <a:ext cx="1042179" cy="210312"/>
            <a:chOff x="2619553" y="5952668"/>
            <a:chExt cx="1042179" cy="210312"/>
          </a:xfrm>
        </p:grpSpPr>
        <p:sp>
          <p:nvSpPr>
            <p:cNvPr id="21" name="Rectangle 20"/>
            <p:cNvSpPr/>
            <p:nvPr/>
          </p:nvSpPr>
          <p:spPr>
            <a:xfrm>
              <a:off x="3059832" y="5952668"/>
              <a:ext cx="601900" cy="210312"/>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A=0</a:t>
              </a:r>
              <a:endParaRPr lang="en-US" sz="1400" b="1" dirty="0">
                <a:solidFill>
                  <a:schemeClr val="bg1"/>
                </a:solidFill>
              </a:endParaRPr>
            </a:p>
          </p:txBody>
        </p:sp>
        <p:sp>
          <p:nvSpPr>
            <p:cNvPr id="47" name="Rectangle 46"/>
            <p:cNvSpPr/>
            <p:nvPr/>
          </p:nvSpPr>
          <p:spPr>
            <a:xfrm>
              <a:off x="2619553" y="5952668"/>
              <a:ext cx="440279" cy="21031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0</a:t>
              </a:r>
              <a:endParaRPr lang="en-US" sz="1400" b="1" dirty="0">
                <a:solidFill>
                  <a:schemeClr val="bg1"/>
                </a:solidFill>
              </a:endParaRPr>
            </a:p>
          </p:txBody>
        </p:sp>
      </p:grpSp>
      <p:grpSp>
        <p:nvGrpSpPr>
          <p:cNvPr id="49" name="Group 48"/>
          <p:cNvGrpSpPr/>
          <p:nvPr/>
        </p:nvGrpSpPr>
        <p:grpSpPr>
          <a:xfrm>
            <a:off x="3285158" y="4165245"/>
            <a:ext cx="1042179" cy="210312"/>
            <a:chOff x="2619553" y="5952668"/>
            <a:chExt cx="1042179" cy="210312"/>
          </a:xfrm>
        </p:grpSpPr>
        <p:sp>
          <p:nvSpPr>
            <p:cNvPr id="50" name="Rectangle 49"/>
            <p:cNvSpPr/>
            <p:nvPr/>
          </p:nvSpPr>
          <p:spPr>
            <a:xfrm>
              <a:off x="3059832" y="5952668"/>
              <a:ext cx="601900" cy="210312"/>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A=0</a:t>
              </a:r>
              <a:endParaRPr lang="en-US" sz="1400" b="1" dirty="0">
                <a:solidFill>
                  <a:schemeClr val="bg1"/>
                </a:solidFill>
              </a:endParaRPr>
            </a:p>
          </p:txBody>
        </p:sp>
        <p:sp>
          <p:nvSpPr>
            <p:cNvPr id="51" name="Rectangle 50"/>
            <p:cNvSpPr/>
            <p:nvPr/>
          </p:nvSpPr>
          <p:spPr>
            <a:xfrm>
              <a:off x="2619553" y="5952668"/>
              <a:ext cx="440279" cy="210312"/>
            </a:xfrm>
            <a:prstGeom prst="rect">
              <a:avLst/>
            </a:prstGeom>
            <a:solidFill>
              <a:srgbClr val="FF990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400" b="1" dirty="0" smtClean="0">
                  <a:solidFill>
                    <a:schemeClr val="bg1"/>
                  </a:solidFill>
                </a:rPr>
                <a:t>0</a:t>
              </a:r>
              <a:endParaRPr lang="en-US" sz="1400" b="1" dirty="0">
                <a:solidFill>
                  <a:schemeClr val="bg1"/>
                </a:solidFill>
              </a:endParaRPr>
            </a:p>
          </p:txBody>
        </p:sp>
      </p:grpSp>
      <p:sp>
        <p:nvSpPr>
          <p:cNvPr id="54" name="Line Callout 1 53"/>
          <p:cNvSpPr/>
          <p:nvPr/>
        </p:nvSpPr>
        <p:spPr>
          <a:xfrm>
            <a:off x="5732314" y="4893611"/>
            <a:ext cx="3232174" cy="1486868"/>
          </a:xfrm>
          <a:prstGeom prst="borderCallout1">
            <a:avLst>
              <a:gd name="adj1" fmla="val 52814"/>
              <a:gd name="adj2" fmla="val -3540"/>
              <a:gd name="adj3" fmla="val 72899"/>
              <a:gd name="adj4" fmla="val -33781"/>
            </a:avLst>
          </a:prstGeom>
          <a:solidFill>
            <a:schemeClr val="bg1"/>
          </a:solidFill>
          <a:ln w="25400">
            <a:tailEnd type="stealth" w="lg" len="lg"/>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rgbClr val="FF0000"/>
                </a:solidFill>
              </a:rPr>
              <a:t>Global Timestamp</a:t>
            </a:r>
          </a:p>
          <a:p>
            <a:endParaRPr lang="en-US" sz="2400" dirty="0">
              <a:solidFill>
                <a:srgbClr val="FF0000"/>
              </a:solidFill>
            </a:endParaRPr>
          </a:p>
          <a:p>
            <a:r>
              <a:rPr lang="en-US" sz="2400" dirty="0" smtClean="0">
                <a:solidFill>
                  <a:srgbClr val="FF0000"/>
                </a:solidFill>
              </a:rPr>
              <a:t>&lt; Global Time </a:t>
            </a:r>
            <a:r>
              <a:rPr lang="en-US" sz="2400" dirty="0" smtClean="0">
                <a:solidFill>
                  <a:srgbClr val="FF0000"/>
                </a:solidFill>
                <a:sym typeface="Wingdings" pitchFamily="2" charset="2"/>
              </a:rPr>
              <a:t></a:t>
            </a:r>
          </a:p>
          <a:p>
            <a:pPr algn="ctr"/>
            <a:r>
              <a:rPr lang="en-US" sz="2400" dirty="0" smtClean="0">
                <a:solidFill>
                  <a:srgbClr val="FF0000"/>
                </a:solidFill>
                <a:sym typeface="Wingdings" pitchFamily="2" charset="2"/>
              </a:rPr>
              <a:t>           NO L1 COPIES</a:t>
            </a:r>
            <a:endParaRPr lang="en-US" sz="2400" dirty="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964" y="2232864"/>
            <a:ext cx="988656" cy="98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5076056" y="3386007"/>
            <a:ext cx="1489061" cy="111156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rPr>
              <a:t>Core 2</a:t>
            </a:r>
            <a:endParaRPr lang="en-US" dirty="0">
              <a:solidFill>
                <a:schemeClr val="tx1"/>
              </a:solidFill>
            </a:endParaRPr>
          </a:p>
        </p:txBody>
      </p:sp>
      <p:sp>
        <p:nvSpPr>
          <p:cNvPr id="32" name="Rectangle 31"/>
          <p:cNvSpPr/>
          <p:nvPr/>
        </p:nvSpPr>
        <p:spPr>
          <a:xfrm>
            <a:off x="5253999" y="3786218"/>
            <a:ext cx="1134275" cy="648072"/>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chemeClr val="tx1"/>
                </a:solidFill>
              </a:rPr>
              <a:t>L1D</a:t>
            </a:r>
            <a:endParaRPr lang="en-US" sz="1600" dirty="0">
              <a:solidFill>
                <a:schemeClr val="tx1"/>
              </a:solidFill>
            </a:endParaRPr>
          </a:p>
        </p:txBody>
      </p:sp>
      <p:sp>
        <p:nvSpPr>
          <p:cNvPr id="52" name="Line Callout 1 51"/>
          <p:cNvSpPr/>
          <p:nvPr/>
        </p:nvSpPr>
        <p:spPr>
          <a:xfrm>
            <a:off x="5463268" y="2391951"/>
            <a:ext cx="3501220" cy="1253073"/>
          </a:xfrm>
          <a:prstGeom prst="borderCallout1">
            <a:avLst>
              <a:gd name="adj1" fmla="val 50024"/>
              <a:gd name="adj2" fmla="val -4904"/>
              <a:gd name="adj3" fmla="val 148880"/>
              <a:gd name="adj4" fmla="val -56258"/>
            </a:avLst>
          </a:prstGeom>
          <a:solidFill>
            <a:schemeClr val="bg1"/>
          </a:solidFill>
          <a:ln w="25400">
            <a:tailEnd type="stealth" w="lg" len="lg"/>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rgbClr val="FF0000"/>
                </a:solidFill>
              </a:rPr>
              <a:t>Local Timestamp</a:t>
            </a:r>
          </a:p>
          <a:p>
            <a:pPr algn="ctr"/>
            <a:endParaRPr lang="en-US" sz="2400" dirty="0" smtClean="0">
              <a:solidFill>
                <a:srgbClr val="FF0000"/>
              </a:solidFill>
            </a:endParaRPr>
          </a:p>
          <a:p>
            <a:pPr algn="ctr"/>
            <a:r>
              <a:rPr lang="en-US" sz="2400" dirty="0" smtClean="0">
                <a:solidFill>
                  <a:srgbClr val="FF0000"/>
                </a:solidFill>
              </a:rPr>
              <a:t>&gt; Global Time </a:t>
            </a:r>
            <a:r>
              <a:rPr lang="en-US" sz="2400" dirty="0" smtClean="0">
                <a:solidFill>
                  <a:srgbClr val="FF0000"/>
                </a:solidFill>
                <a:sym typeface="Wingdings" pitchFamily="2" charset="2"/>
              </a:rPr>
              <a:t> VALID</a:t>
            </a:r>
            <a:endParaRPr lang="en-US" sz="2400" dirty="0">
              <a:solidFill>
                <a:srgbClr val="FF0000"/>
              </a:solidFill>
            </a:endParaRPr>
          </a:p>
        </p:txBody>
      </p:sp>
    </p:spTree>
    <p:extLst>
      <p:ext uri="{BB962C8B-B14F-4D97-AF65-F5344CB8AC3E}">
        <p14:creationId xmlns:p14="http://schemas.microsoft.com/office/powerpoint/2010/main" val="285288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500" tmFilter="0, 0; .2, .5; .8, .5; 1, 0"/>
                                        <p:tgtEl>
                                          <p:spTgt spid="49"/>
                                        </p:tgtEl>
                                      </p:cBhvr>
                                    </p:animEffect>
                                    <p:animScale>
                                      <p:cBhvr>
                                        <p:cTn id="16" dur="250" autoRev="1" fill="hold"/>
                                        <p:tgtEl>
                                          <p:spTgt spid="49"/>
                                        </p:tgtEl>
                                      </p:cBhvr>
                                      <p:by x="105000" y="105000"/>
                                    </p:animScale>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par>
                                <p:cTn id="24" presetID="26" presetClass="emph" presetSubtype="0" fill="hold" nodeType="withEffect">
                                  <p:stCondLst>
                                    <p:cond delay="0"/>
                                  </p:stCondLst>
                                  <p:childTnLst>
                                    <p:animEffect transition="out" filter="fade">
                                      <p:cBhvr>
                                        <p:cTn id="25" dur="500" tmFilter="0, 0; .2, .5; .8, .5; 1, 0"/>
                                        <p:tgtEl>
                                          <p:spTgt spid="48"/>
                                        </p:tgtEl>
                                      </p:cBhvr>
                                    </p:animEffect>
                                    <p:animScale>
                                      <p:cBhvr>
                                        <p:cTn id="26" dur="250" autoRev="1" fill="hold"/>
                                        <p:tgtEl>
                                          <p:spTgt spid="48"/>
                                        </p:tgtEl>
                                      </p:cBhvr>
                                      <p:by x="105000" y="105000"/>
                                    </p:animScale>
                                  </p:childTnLst>
                                </p:cTn>
                              </p:par>
                              <p:par>
                                <p:cTn id="27" presetID="10"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2" grpId="0" animBg="1"/>
    </p:bldLst>
  </p:timing>
</p:sld>
</file>

<file path=ppt/theme/theme1.xml><?xml version="1.0" encoding="utf-8"?>
<a:theme xmlns:a="http://schemas.openxmlformats.org/drawingml/2006/main" name="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10955</TotalTime>
  <Words>3566</Words>
  <Application>Microsoft Office PowerPoint</Application>
  <PresentationFormat>On-screen Show (4:3)</PresentationFormat>
  <Paragraphs>558</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Goncalves</dc:creator>
  <cp:lastModifiedBy>someone</cp:lastModifiedBy>
  <cp:revision>642</cp:revision>
  <cp:lastPrinted>2010-06-15T22:18:06Z</cp:lastPrinted>
  <dcterms:created xsi:type="dcterms:W3CDTF">2010-06-15T20:07:28Z</dcterms:created>
  <dcterms:modified xsi:type="dcterms:W3CDTF">2013-03-03T08:11:12Z</dcterms:modified>
</cp:coreProperties>
</file>